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/>
  <p:notesSz cx="12192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B80D0F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B80D0F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50" b="0" i="0">
                <a:solidFill>
                  <a:srgbClr val="B80D0F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jpg"/><Relationship Id="rId10" Type="http://schemas.openxmlformats.org/officeDocument/2006/relationships/image" Target="../media/image4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bk object 18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9" name="bk object 19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0" name="bk object 20"/>
          <p:cNvSpPr/>
          <p:nvPr/>
        </p:nvSpPr>
        <p:spPr>
          <a:xfrm>
            <a:off x="1" y="5600215"/>
            <a:ext cx="11706512" cy="78058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98023" y="498560"/>
            <a:ext cx="9595952" cy="14331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50" b="0" i="0">
                <a:solidFill>
                  <a:srgbClr val="B80D0F"/>
                </a:solidFill>
                <a:latin typeface="Impact"/>
                <a:cs typeface="Impac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859479" y="2375330"/>
            <a:ext cx="8473041" cy="2667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g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png"/><Relationship Id="rId3" Type="http://schemas.openxmlformats.org/officeDocument/2006/relationships/image" Target="../media/image3.jpg"/><Relationship Id="rId4" Type="http://schemas.openxmlformats.org/officeDocument/2006/relationships/image" Target="../media/image4.png"/><Relationship Id="rId5" Type="http://schemas.openxmlformats.org/officeDocument/2006/relationships/image" Target="../media/image9.jpg"/><Relationship Id="rId6" Type="http://schemas.openxmlformats.org/officeDocument/2006/relationships/image" Target="../media/image14.jpg"/><Relationship Id="rId7" Type="http://schemas.openxmlformats.org/officeDocument/2006/relationships/image" Target="../media/image15.png"/><Relationship Id="rId8" Type="http://schemas.openxmlformats.org/officeDocument/2006/relationships/image" Target="../media/image16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UDENTRIGHTS.RESPONSIBILITIES@LOUISIANA.EDU" TargetMode="Externa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0.jpg"/><Relationship Id="rId7" Type="http://schemas.openxmlformats.org/officeDocument/2006/relationships/image" Target="../media/image1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2.pn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6" Type="http://schemas.openxmlformats.org/officeDocument/2006/relationships/image" Target="../media/image11.png"/><Relationship Id="rId7" Type="http://schemas.openxmlformats.org/officeDocument/2006/relationships/image" Target="../media/image12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4140"/>
            <a:ext cx="11814092" cy="67913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1667934" cy="658812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4282256"/>
            <a:ext cx="11329256" cy="20288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8719578" cy="4568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872"/>
            <a:ext cx="11348085" cy="6337935"/>
          </a:xfrm>
          <a:custGeom>
            <a:avLst/>
            <a:gdLst/>
            <a:ahLst/>
            <a:cxnLst/>
            <a:rect l="l" t="t" r="r" b="b"/>
            <a:pathLst>
              <a:path w="11348085" h="6337935">
                <a:moveTo>
                  <a:pt x="11026630" y="0"/>
                </a:moveTo>
                <a:lnTo>
                  <a:pt x="11029471" y="50764"/>
                </a:lnTo>
                <a:lnTo>
                  <a:pt x="11032313" y="101529"/>
                </a:lnTo>
                <a:lnTo>
                  <a:pt x="11035154" y="152293"/>
                </a:lnTo>
                <a:lnTo>
                  <a:pt x="11037995" y="203058"/>
                </a:lnTo>
                <a:lnTo>
                  <a:pt x="11040837" y="253823"/>
                </a:lnTo>
                <a:lnTo>
                  <a:pt x="11043678" y="304587"/>
                </a:lnTo>
                <a:lnTo>
                  <a:pt x="11046519" y="355352"/>
                </a:lnTo>
                <a:lnTo>
                  <a:pt x="11049361" y="406116"/>
                </a:lnTo>
                <a:lnTo>
                  <a:pt x="11052202" y="456881"/>
                </a:lnTo>
                <a:lnTo>
                  <a:pt x="11055044" y="507646"/>
                </a:lnTo>
                <a:lnTo>
                  <a:pt x="11057885" y="558410"/>
                </a:lnTo>
                <a:lnTo>
                  <a:pt x="11060726" y="609175"/>
                </a:lnTo>
                <a:lnTo>
                  <a:pt x="11063568" y="659939"/>
                </a:lnTo>
                <a:lnTo>
                  <a:pt x="11066409" y="710704"/>
                </a:lnTo>
                <a:lnTo>
                  <a:pt x="11069250" y="761469"/>
                </a:lnTo>
                <a:lnTo>
                  <a:pt x="11072092" y="812233"/>
                </a:lnTo>
                <a:lnTo>
                  <a:pt x="11074933" y="862998"/>
                </a:lnTo>
                <a:lnTo>
                  <a:pt x="11077774" y="913762"/>
                </a:lnTo>
                <a:lnTo>
                  <a:pt x="11080616" y="964527"/>
                </a:lnTo>
                <a:lnTo>
                  <a:pt x="11083457" y="1015292"/>
                </a:lnTo>
                <a:lnTo>
                  <a:pt x="11086298" y="1066056"/>
                </a:lnTo>
                <a:lnTo>
                  <a:pt x="11089140" y="1116821"/>
                </a:lnTo>
                <a:lnTo>
                  <a:pt x="11091981" y="1167585"/>
                </a:lnTo>
                <a:lnTo>
                  <a:pt x="11094822" y="1218350"/>
                </a:lnTo>
                <a:lnTo>
                  <a:pt x="11097664" y="1269115"/>
                </a:lnTo>
                <a:lnTo>
                  <a:pt x="11100505" y="1319879"/>
                </a:lnTo>
                <a:lnTo>
                  <a:pt x="11103346" y="1370644"/>
                </a:lnTo>
                <a:lnTo>
                  <a:pt x="11106188" y="1421409"/>
                </a:lnTo>
                <a:lnTo>
                  <a:pt x="11109029" y="1472173"/>
                </a:lnTo>
                <a:lnTo>
                  <a:pt x="11111870" y="1522938"/>
                </a:lnTo>
                <a:lnTo>
                  <a:pt x="11114712" y="1573702"/>
                </a:lnTo>
                <a:lnTo>
                  <a:pt x="11117553" y="1624467"/>
                </a:lnTo>
                <a:lnTo>
                  <a:pt x="11120394" y="1675232"/>
                </a:lnTo>
                <a:lnTo>
                  <a:pt x="11123236" y="1725996"/>
                </a:lnTo>
                <a:lnTo>
                  <a:pt x="11126077" y="1776761"/>
                </a:lnTo>
                <a:lnTo>
                  <a:pt x="11128918" y="1827525"/>
                </a:lnTo>
                <a:lnTo>
                  <a:pt x="11131760" y="1878290"/>
                </a:lnTo>
                <a:lnTo>
                  <a:pt x="11134601" y="1929055"/>
                </a:lnTo>
                <a:lnTo>
                  <a:pt x="11137442" y="1979819"/>
                </a:lnTo>
                <a:lnTo>
                  <a:pt x="11140284" y="2030584"/>
                </a:lnTo>
                <a:lnTo>
                  <a:pt x="11143125" y="2081349"/>
                </a:lnTo>
                <a:lnTo>
                  <a:pt x="11145966" y="2132113"/>
                </a:lnTo>
                <a:lnTo>
                  <a:pt x="11148808" y="2182878"/>
                </a:lnTo>
                <a:lnTo>
                  <a:pt x="11151649" y="2233642"/>
                </a:lnTo>
                <a:lnTo>
                  <a:pt x="11154490" y="2284407"/>
                </a:lnTo>
                <a:lnTo>
                  <a:pt x="11157332" y="2335172"/>
                </a:lnTo>
                <a:lnTo>
                  <a:pt x="11160173" y="2385936"/>
                </a:lnTo>
                <a:lnTo>
                  <a:pt x="11163015" y="2436701"/>
                </a:lnTo>
                <a:lnTo>
                  <a:pt x="11165856" y="2487465"/>
                </a:lnTo>
                <a:lnTo>
                  <a:pt x="11168697" y="2538230"/>
                </a:lnTo>
                <a:lnTo>
                  <a:pt x="11171539" y="2588995"/>
                </a:lnTo>
                <a:lnTo>
                  <a:pt x="11174380" y="2639759"/>
                </a:lnTo>
                <a:lnTo>
                  <a:pt x="11177221" y="2690524"/>
                </a:lnTo>
                <a:lnTo>
                  <a:pt x="11180063" y="2741289"/>
                </a:lnTo>
                <a:lnTo>
                  <a:pt x="11182904" y="2792053"/>
                </a:lnTo>
                <a:lnTo>
                  <a:pt x="11185745" y="2842818"/>
                </a:lnTo>
                <a:lnTo>
                  <a:pt x="11188586" y="2893582"/>
                </a:lnTo>
                <a:lnTo>
                  <a:pt x="11191428" y="2944347"/>
                </a:lnTo>
                <a:lnTo>
                  <a:pt x="11194269" y="2995112"/>
                </a:lnTo>
                <a:lnTo>
                  <a:pt x="11197110" y="3045876"/>
                </a:lnTo>
                <a:lnTo>
                  <a:pt x="11199952" y="3096641"/>
                </a:lnTo>
                <a:lnTo>
                  <a:pt x="11202793" y="3147405"/>
                </a:lnTo>
                <a:lnTo>
                  <a:pt x="11205634" y="3198170"/>
                </a:lnTo>
                <a:lnTo>
                  <a:pt x="11208476" y="3248935"/>
                </a:lnTo>
                <a:lnTo>
                  <a:pt x="11211317" y="3299699"/>
                </a:lnTo>
                <a:lnTo>
                  <a:pt x="11214158" y="3350464"/>
                </a:lnTo>
                <a:lnTo>
                  <a:pt x="11217000" y="3401229"/>
                </a:lnTo>
                <a:lnTo>
                  <a:pt x="11219841" y="3451993"/>
                </a:lnTo>
                <a:lnTo>
                  <a:pt x="11222682" y="3502758"/>
                </a:lnTo>
                <a:lnTo>
                  <a:pt x="11225524" y="3553522"/>
                </a:lnTo>
                <a:lnTo>
                  <a:pt x="11228365" y="3604287"/>
                </a:lnTo>
                <a:lnTo>
                  <a:pt x="11231206" y="3655052"/>
                </a:lnTo>
                <a:lnTo>
                  <a:pt x="11234048" y="3705816"/>
                </a:lnTo>
                <a:lnTo>
                  <a:pt x="11236889" y="3756581"/>
                </a:lnTo>
                <a:lnTo>
                  <a:pt x="11239730" y="3807345"/>
                </a:lnTo>
                <a:lnTo>
                  <a:pt x="11242572" y="3858110"/>
                </a:lnTo>
                <a:lnTo>
                  <a:pt x="11245413" y="3908875"/>
                </a:lnTo>
                <a:lnTo>
                  <a:pt x="11248254" y="3959639"/>
                </a:lnTo>
                <a:lnTo>
                  <a:pt x="11251096" y="4010404"/>
                </a:lnTo>
                <a:lnTo>
                  <a:pt x="11253937" y="4061168"/>
                </a:lnTo>
                <a:lnTo>
                  <a:pt x="11256778" y="4111933"/>
                </a:lnTo>
                <a:lnTo>
                  <a:pt x="11259620" y="4162698"/>
                </a:lnTo>
                <a:lnTo>
                  <a:pt x="11262461" y="4213462"/>
                </a:lnTo>
                <a:lnTo>
                  <a:pt x="11265302" y="4264227"/>
                </a:lnTo>
                <a:lnTo>
                  <a:pt x="11268144" y="4314992"/>
                </a:lnTo>
                <a:lnTo>
                  <a:pt x="11270985" y="4365756"/>
                </a:lnTo>
                <a:lnTo>
                  <a:pt x="11273826" y="4416521"/>
                </a:lnTo>
                <a:lnTo>
                  <a:pt x="11276668" y="4467285"/>
                </a:lnTo>
                <a:lnTo>
                  <a:pt x="11279509" y="4518050"/>
                </a:lnTo>
                <a:lnTo>
                  <a:pt x="11282350" y="4568815"/>
                </a:lnTo>
                <a:lnTo>
                  <a:pt x="11285192" y="4619579"/>
                </a:lnTo>
                <a:lnTo>
                  <a:pt x="11288033" y="4670344"/>
                </a:lnTo>
                <a:lnTo>
                  <a:pt x="11290874" y="4721108"/>
                </a:lnTo>
                <a:lnTo>
                  <a:pt x="11293716" y="4771873"/>
                </a:lnTo>
                <a:lnTo>
                  <a:pt x="11296557" y="4822638"/>
                </a:lnTo>
                <a:lnTo>
                  <a:pt x="11299398" y="4873402"/>
                </a:lnTo>
                <a:lnTo>
                  <a:pt x="11302240" y="4924167"/>
                </a:lnTo>
                <a:lnTo>
                  <a:pt x="11305081" y="4974931"/>
                </a:lnTo>
                <a:lnTo>
                  <a:pt x="11307922" y="5025696"/>
                </a:lnTo>
                <a:lnTo>
                  <a:pt x="11310764" y="5076461"/>
                </a:lnTo>
                <a:lnTo>
                  <a:pt x="11313605" y="5127225"/>
                </a:lnTo>
                <a:lnTo>
                  <a:pt x="11316446" y="5177990"/>
                </a:lnTo>
                <a:lnTo>
                  <a:pt x="11319288" y="5228754"/>
                </a:lnTo>
                <a:lnTo>
                  <a:pt x="11322129" y="5279519"/>
                </a:lnTo>
                <a:lnTo>
                  <a:pt x="11324970" y="5330284"/>
                </a:lnTo>
                <a:lnTo>
                  <a:pt x="11327812" y="5381048"/>
                </a:lnTo>
                <a:lnTo>
                  <a:pt x="11330653" y="5431813"/>
                </a:lnTo>
                <a:lnTo>
                  <a:pt x="11333494" y="5482577"/>
                </a:lnTo>
                <a:lnTo>
                  <a:pt x="11336336" y="5533342"/>
                </a:lnTo>
                <a:lnTo>
                  <a:pt x="11339177" y="5584107"/>
                </a:lnTo>
                <a:lnTo>
                  <a:pt x="11342018" y="5634871"/>
                </a:lnTo>
                <a:lnTo>
                  <a:pt x="11344860" y="5685636"/>
                </a:lnTo>
                <a:lnTo>
                  <a:pt x="11347701" y="5736400"/>
                </a:lnTo>
                <a:lnTo>
                  <a:pt x="0" y="6337576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218554" y="5111708"/>
            <a:ext cx="514984" cy="523240"/>
          </a:xfrm>
          <a:custGeom>
            <a:avLst/>
            <a:gdLst/>
            <a:ahLst/>
            <a:cxnLst/>
            <a:rect l="l" t="t" r="r" b="b"/>
            <a:pathLst>
              <a:path w="514985" h="523239">
                <a:moveTo>
                  <a:pt x="114964" y="523013"/>
                </a:moveTo>
                <a:lnTo>
                  <a:pt x="127023" y="338642"/>
                </a:lnTo>
                <a:lnTo>
                  <a:pt x="0" y="210076"/>
                </a:lnTo>
                <a:lnTo>
                  <a:pt x="170599" y="166077"/>
                </a:lnTo>
                <a:lnTo>
                  <a:pt x="247036" y="0"/>
                </a:lnTo>
                <a:lnTo>
                  <a:pt x="340414" y="157178"/>
                </a:lnTo>
                <a:lnTo>
                  <a:pt x="514678" y="183102"/>
                </a:lnTo>
                <a:lnTo>
                  <a:pt x="401789" y="324242"/>
                </a:lnTo>
                <a:lnTo>
                  <a:pt x="421044" y="436394"/>
                </a:lnTo>
                <a:lnTo>
                  <a:pt x="269906" y="436394"/>
                </a:lnTo>
                <a:lnTo>
                  <a:pt x="114964" y="523013"/>
                </a:lnTo>
                <a:close/>
              </a:path>
              <a:path w="514985" h="523239">
                <a:moveTo>
                  <a:pt x="433053" y="506343"/>
                </a:moveTo>
                <a:lnTo>
                  <a:pt x="269906" y="436394"/>
                </a:lnTo>
                <a:lnTo>
                  <a:pt x="421044" y="436394"/>
                </a:lnTo>
                <a:lnTo>
                  <a:pt x="433053" y="506343"/>
                </a:lnTo>
                <a:close/>
              </a:path>
            </a:pathLst>
          </a:custGeom>
          <a:solidFill>
            <a:srgbClr val="000000">
              <a:alpha val="3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 rot="21480000">
            <a:off x="4154237" y="2174154"/>
            <a:ext cx="6479051" cy="10160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8000"/>
              </a:lnSpc>
            </a:pPr>
            <a:r>
              <a:rPr dirty="0" baseline="-4166" sz="12000" spc="-15">
                <a:solidFill>
                  <a:srgbClr val="B80D0F"/>
                </a:solidFill>
                <a:latin typeface="Impact"/>
                <a:cs typeface="Impact"/>
              </a:rPr>
              <a:t>KNOW </a:t>
            </a:r>
            <a:r>
              <a:rPr dirty="0" baseline="-1388" sz="12000" spc="-15">
                <a:solidFill>
                  <a:srgbClr val="B80D0F"/>
                </a:solidFill>
                <a:latin typeface="Impact"/>
                <a:cs typeface="Impact"/>
              </a:rPr>
              <a:t>THE</a:t>
            </a:r>
            <a:r>
              <a:rPr dirty="0" baseline="-1388" sz="12000" spc="-660">
                <a:solidFill>
                  <a:srgbClr val="B80D0F"/>
                </a:solidFill>
                <a:latin typeface="Impact"/>
                <a:cs typeface="Impact"/>
              </a:rPr>
              <a:t> </a:t>
            </a:r>
            <a:r>
              <a:rPr dirty="0" sz="8000" spc="-10">
                <a:solidFill>
                  <a:srgbClr val="B80D0F"/>
                </a:solidFill>
                <a:latin typeface="Impact"/>
                <a:cs typeface="Impact"/>
              </a:rPr>
              <a:t>CODE</a:t>
            </a:r>
            <a:endParaRPr sz="8000">
              <a:latin typeface="Impact"/>
              <a:cs typeface="Impact"/>
            </a:endParaRPr>
          </a:p>
        </p:txBody>
      </p:sp>
      <p:sp>
        <p:nvSpPr>
          <p:cNvPr id="9" name="object 9"/>
          <p:cNvSpPr txBox="1"/>
          <p:nvPr/>
        </p:nvSpPr>
        <p:spPr>
          <a:xfrm rot="21480000">
            <a:off x="3710992" y="3495885"/>
            <a:ext cx="6936336" cy="3556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2800"/>
              </a:lnSpc>
            </a:pPr>
            <a:r>
              <a:rPr dirty="0" baseline="-9920" sz="4200" spc="-7">
                <a:solidFill>
                  <a:srgbClr val="7F7F7F"/>
                </a:solidFill>
                <a:latin typeface="Impact"/>
                <a:cs typeface="Impact"/>
              </a:rPr>
              <a:t>OFFICE </a:t>
            </a:r>
            <a:r>
              <a:rPr dirty="0" baseline="-7936" sz="4200" spc="-7">
                <a:solidFill>
                  <a:srgbClr val="7F7F7F"/>
                </a:solidFill>
                <a:latin typeface="Impact"/>
                <a:cs typeface="Impact"/>
              </a:rPr>
              <a:t>OF </a:t>
            </a:r>
            <a:r>
              <a:rPr dirty="0" baseline="-6944" sz="4200" spc="-7">
                <a:solidFill>
                  <a:srgbClr val="7F7F7F"/>
                </a:solidFill>
                <a:latin typeface="Impact"/>
                <a:cs typeface="Impact"/>
              </a:rPr>
              <a:t>STUDENT </a:t>
            </a:r>
            <a:r>
              <a:rPr dirty="0" baseline="-2976" sz="4200" spc="-7">
                <a:solidFill>
                  <a:srgbClr val="7F7F7F"/>
                </a:solidFill>
                <a:latin typeface="Impact"/>
                <a:cs typeface="Impact"/>
              </a:rPr>
              <a:t>RIGHTS </a:t>
            </a:r>
            <a:r>
              <a:rPr dirty="0" sz="2800" spc="-5">
                <a:solidFill>
                  <a:srgbClr val="7F7F7F"/>
                </a:solidFill>
                <a:latin typeface="Impact"/>
                <a:cs typeface="Impact"/>
              </a:rPr>
              <a:t>AND</a:t>
            </a:r>
            <a:r>
              <a:rPr dirty="0" sz="2800" spc="-370">
                <a:solidFill>
                  <a:srgbClr val="7F7F7F"/>
                </a:solidFill>
                <a:latin typeface="Impact"/>
                <a:cs typeface="Impact"/>
              </a:rPr>
              <a:t> </a:t>
            </a:r>
            <a:r>
              <a:rPr dirty="0" baseline="1984" sz="4200" spc="-7">
                <a:solidFill>
                  <a:srgbClr val="7F7F7F"/>
                </a:solidFill>
                <a:latin typeface="Impact"/>
                <a:cs typeface="Impact"/>
              </a:rPr>
              <a:t>RESPONSIBILITIES</a:t>
            </a:r>
            <a:endParaRPr baseline="1984" sz="42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3162935" marR="5080" indent="-3154045">
              <a:lnSpc>
                <a:spcPts val="5250"/>
              </a:lnSpc>
              <a:spcBef>
                <a:spcPts val="760"/>
              </a:spcBef>
            </a:pPr>
            <a:r>
              <a:rPr dirty="0" spc="-5"/>
              <a:t>The Process </a:t>
            </a:r>
            <a:r>
              <a:rPr dirty="0"/>
              <a:t>for </a:t>
            </a:r>
            <a:r>
              <a:rPr dirty="0" spc="5"/>
              <a:t>Reporting</a:t>
            </a:r>
            <a:r>
              <a:rPr dirty="0" spc="-80"/>
              <a:t> </a:t>
            </a:r>
            <a:r>
              <a:rPr dirty="0" spc="-5"/>
              <a:t>Academic  </a:t>
            </a:r>
            <a:r>
              <a:rPr dirty="0" spc="5"/>
              <a:t>Dishonesty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8825" y="2078292"/>
            <a:ext cx="10224135" cy="21710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13740" marR="424180" indent="-276860">
              <a:lnSpc>
                <a:spcPct val="120000"/>
              </a:lnSpc>
              <a:spcBef>
                <a:spcPts val="100"/>
              </a:spcBef>
            </a:pPr>
            <a:r>
              <a:rPr dirty="0" sz="1200" spc="-5" b="1">
                <a:latin typeface="Arial"/>
                <a:cs typeface="Arial"/>
              </a:rPr>
              <a:t>Those of us in </a:t>
            </a:r>
            <a:r>
              <a:rPr dirty="0" sz="1200" b="1">
                <a:latin typeface="Arial"/>
                <a:cs typeface="Arial"/>
              </a:rPr>
              <a:t>the </a:t>
            </a:r>
            <a:r>
              <a:rPr dirty="0" sz="1200" spc="-5" b="1">
                <a:latin typeface="Arial"/>
                <a:cs typeface="Arial"/>
              </a:rPr>
              <a:t>profession of education agree </a:t>
            </a:r>
            <a:r>
              <a:rPr dirty="0" sz="1200" b="1">
                <a:latin typeface="Arial"/>
                <a:cs typeface="Arial"/>
              </a:rPr>
              <a:t>that </a:t>
            </a:r>
            <a:r>
              <a:rPr dirty="0" sz="1200" spc="-5" b="1">
                <a:latin typeface="Arial"/>
                <a:cs typeface="Arial"/>
              </a:rPr>
              <a:t>cheating incidents make people nervous: </a:t>
            </a:r>
            <a:r>
              <a:rPr dirty="0" sz="1200" b="1">
                <a:latin typeface="Arial"/>
                <a:cs typeface="Arial"/>
              </a:rPr>
              <a:t>the </a:t>
            </a:r>
            <a:r>
              <a:rPr dirty="0" sz="1200" spc="-5" b="1">
                <a:latin typeface="Arial"/>
                <a:cs typeface="Arial"/>
              </a:rPr>
              <a:t>people reporting it, </a:t>
            </a:r>
            <a:r>
              <a:rPr dirty="0" sz="1200" b="1">
                <a:latin typeface="Arial"/>
                <a:cs typeface="Arial"/>
              </a:rPr>
              <a:t>the </a:t>
            </a:r>
            <a:r>
              <a:rPr dirty="0" sz="1200" spc="-5" b="1">
                <a:latin typeface="Arial"/>
                <a:cs typeface="Arial"/>
              </a:rPr>
              <a:t>people  confronting it, all </a:t>
            </a:r>
            <a:r>
              <a:rPr dirty="0" sz="1200" b="1">
                <a:latin typeface="Arial"/>
                <a:cs typeface="Arial"/>
              </a:rPr>
              <a:t>those </a:t>
            </a:r>
            <a:r>
              <a:rPr dirty="0" sz="1200" spc="-5" b="1">
                <a:latin typeface="Arial"/>
                <a:cs typeface="Arial"/>
              </a:rPr>
              <a:t>involved. </a:t>
            </a:r>
            <a:r>
              <a:rPr dirty="0" sz="1200" spc="-25" b="1">
                <a:latin typeface="Arial"/>
                <a:cs typeface="Arial"/>
              </a:rPr>
              <a:t>Yet </a:t>
            </a:r>
            <a:r>
              <a:rPr dirty="0" sz="1200" spc="-5" b="1">
                <a:latin typeface="Arial"/>
                <a:cs typeface="Arial"/>
              </a:rPr>
              <a:t>knowing </a:t>
            </a:r>
            <a:r>
              <a:rPr dirty="0" sz="1200" b="1">
                <a:latin typeface="Arial"/>
                <a:cs typeface="Arial"/>
              </a:rPr>
              <a:t>the </a:t>
            </a:r>
            <a:r>
              <a:rPr dirty="0" sz="1200" spc="-5" b="1">
                <a:latin typeface="Arial"/>
                <a:cs typeface="Arial"/>
              </a:rPr>
              <a:t>statistics, we must be proactive in </a:t>
            </a:r>
            <a:r>
              <a:rPr dirty="0" sz="1200" b="1">
                <a:latin typeface="Arial"/>
                <a:cs typeface="Arial"/>
              </a:rPr>
              <a:t>trying to </a:t>
            </a:r>
            <a:r>
              <a:rPr dirty="0" sz="1200" spc="-5" b="1">
                <a:latin typeface="Arial"/>
                <a:cs typeface="Arial"/>
              </a:rPr>
              <a:t>curb Academic</a:t>
            </a:r>
            <a:r>
              <a:rPr dirty="0" sz="1200" spc="-75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Dishonesty.</a:t>
            </a:r>
            <a:endParaRPr sz="1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1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1200" spc="-5" b="1">
                <a:latin typeface="Arial"/>
                <a:cs typeface="Arial"/>
              </a:rPr>
              <a:t>Cheating Handled within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10" b="1">
                <a:latin typeface="Arial"/>
                <a:cs typeface="Arial"/>
              </a:rPr>
              <a:t> </a:t>
            </a:r>
            <a:r>
              <a:rPr dirty="0" sz="1200" spc="-5" b="1">
                <a:latin typeface="Arial"/>
                <a:cs typeface="Arial"/>
              </a:rPr>
              <a:t>department:</a:t>
            </a:r>
            <a:endParaRPr sz="1200">
              <a:latin typeface="Arial"/>
              <a:cs typeface="Arial"/>
            </a:endParaRPr>
          </a:p>
          <a:p>
            <a:pPr marL="469900" marR="5080" indent="-282575">
              <a:lnSpc>
                <a:spcPct val="114999"/>
              </a:lnSpc>
              <a:spcBef>
                <a:spcPts val="775"/>
              </a:spcBef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>
                <a:latin typeface="Arial"/>
                <a:cs typeface="Arial"/>
              </a:rPr>
              <a:t>you receive a report </a:t>
            </a:r>
            <a:r>
              <a:rPr dirty="0" sz="1200" spc="-5">
                <a:latin typeface="Arial"/>
                <a:cs typeface="Arial"/>
              </a:rPr>
              <a:t>of </a:t>
            </a:r>
            <a:r>
              <a:rPr dirty="0" sz="1200">
                <a:latin typeface="Arial"/>
                <a:cs typeface="Arial"/>
              </a:rPr>
              <a:t>a student cheating </a:t>
            </a:r>
            <a:r>
              <a:rPr dirty="0" sz="1200" spc="-5">
                <a:latin typeface="Arial"/>
                <a:cs typeface="Arial"/>
              </a:rPr>
              <a:t>or plagiarizing, </a:t>
            </a:r>
            <a:r>
              <a:rPr dirty="0" sz="1200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have the authority as 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faculty </a:t>
            </a:r>
            <a:r>
              <a:rPr dirty="0" sz="1200">
                <a:latin typeface="Arial"/>
                <a:cs typeface="Arial"/>
              </a:rPr>
              <a:t>member </a:t>
            </a:r>
            <a:r>
              <a:rPr dirty="0" sz="1200" spc="-5">
                <a:latin typeface="Arial"/>
                <a:cs typeface="Arial"/>
              </a:rPr>
              <a:t>to investigate and/or </a:t>
            </a:r>
            <a:r>
              <a:rPr dirty="0" sz="1200">
                <a:latin typeface="Arial"/>
                <a:cs typeface="Arial"/>
              </a:rPr>
              <a:t>collect </a:t>
            </a:r>
            <a:r>
              <a:rPr dirty="0" sz="1200" spc="-5">
                <a:latin typeface="Arial"/>
                <a:cs typeface="Arial"/>
              </a:rPr>
              <a:t>any evidence  and give an appropriate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 spc="-15">
                <a:latin typeface="Arial"/>
                <a:cs typeface="Arial"/>
              </a:rPr>
              <a:t>penalty.</a:t>
            </a:r>
            <a:endParaRPr sz="1200">
              <a:latin typeface="Arial"/>
              <a:cs typeface="Arial"/>
            </a:endParaRPr>
          </a:p>
          <a:p>
            <a:pPr marL="469900" marR="35560" indent="-282575">
              <a:lnSpc>
                <a:spcPct val="114999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200" spc="-5">
                <a:latin typeface="Arial"/>
                <a:cs typeface="Arial"/>
              </a:rPr>
              <a:t>If </a:t>
            </a:r>
            <a:r>
              <a:rPr dirty="0" sz="1200">
                <a:latin typeface="Arial"/>
                <a:cs typeface="Arial"/>
              </a:rPr>
              <a:t>you catch a student </a:t>
            </a:r>
            <a:r>
              <a:rPr dirty="0" sz="1200" spc="-5">
                <a:latin typeface="Arial"/>
                <a:cs typeface="Arial"/>
              </a:rPr>
              <a:t>who has either </a:t>
            </a:r>
            <a:r>
              <a:rPr dirty="0" sz="1200">
                <a:latin typeface="Arial"/>
                <a:cs typeface="Arial"/>
              </a:rPr>
              <a:t>cheated </a:t>
            </a:r>
            <a:r>
              <a:rPr dirty="0" sz="1200" spc="-5">
                <a:latin typeface="Arial"/>
                <a:cs typeface="Arial"/>
              </a:rPr>
              <a:t>or plagiarized, the faculty </a:t>
            </a:r>
            <a:r>
              <a:rPr dirty="0" sz="1200">
                <a:latin typeface="Arial"/>
                <a:cs typeface="Arial"/>
              </a:rPr>
              <a:t>may </a:t>
            </a:r>
            <a:r>
              <a:rPr dirty="0" sz="1200" spc="-5">
                <a:latin typeface="Arial"/>
                <a:cs typeface="Arial"/>
              </a:rPr>
              <a:t>assign </a:t>
            </a:r>
            <a:r>
              <a:rPr dirty="0" sz="1200">
                <a:latin typeface="Arial"/>
                <a:cs typeface="Arial"/>
              </a:rPr>
              <a:t>a </a:t>
            </a:r>
            <a:r>
              <a:rPr dirty="0" sz="1200" spc="-5">
                <a:latin typeface="Arial"/>
                <a:cs typeface="Arial"/>
              </a:rPr>
              <a:t>"zero" for the assignment/test in question or assign an </a:t>
            </a:r>
            <a:r>
              <a:rPr dirty="0" sz="1200">
                <a:latin typeface="Arial"/>
                <a:cs typeface="Arial"/>
              </a:rPr>
              <a:t>F </a:t>
            </a:r>
            <a:r>
              <a:rPr dirty="0" sz="1200" spc="-5">
                <a:latin typeface="Arial"/>
                <a:cs typeface="Arial"/>
              </a:rPr>
              <a:t>in  the</a:t>
            </a:r>
            <a:r>
              <a:rPr dirty="0" sz="1200" spc="-1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course.</a:t>
            </a:r>
            <a:endParaRPr sz="1200">
              <a:latin typeface="Arial"/>
              <a:cs typeface="Arial"/>
            </a:endParaRPr>
          </a:p>
          <a:p>
            <a:pPr marL="469900" marR="351790" indent="-282575">
              <a:lnSpc>
                <a:spcPct val="114999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200" spc="-15">
                <a:latin typeface="Arial"/>
                <a:cs typeface="Arial"/>
              </a:rPr>
              <a:t>We </a:t>
            </a:r>
            <a:r>
              <a:rPr dirty="0" sz="1200">
                <a:latin typeface="Arial"/>
                <a:cs typeface="Arial"/>
              </a:rPr>
              <a:t>request </a:t>
            </a:r>
            <a:r>
              <a:rPr dirty="0" sz="1200" spc="-5">
                <a:latin typeface="Arial"/>
                <a:cs typeface="Arial"/>
              </a:rPr>
              <a:t>that whenever </a:t>
            </a:r>
            <a:r>
              <a:rPr dirty="0" sz="1200">
                <a:latin typeface="Arial"/>
                <a:cs typeface="Arial"/>
              </a:rPr>
              <a:t>you sanction a student </a:t>
            </a:r>
            <a:r>
              <a:rPr dirty="0" sz="1200" spc="-5">
                <a:latin typeface="Arial"/>
                <a:cs typeface="Arial"/>
              </a:rPr>
              <a:t>for </a:t>
            </a:r>
            <a:r>
              <a:rPr dirty="0" sz="1200">
                <a:latin typeface="Arial"/>
                <a:cs typeface="Arial"/>
              </a:rPr>
              <a:t>cheating </a:t>
            </a:r>
            <a:r>
              <a:rPr dirty="0" sz="1200" spc="-5">
                <a:latin typeface="Arial"/>
                <a:cs typeface="Arial"/>
              </a:rPr>
              <a:t>or plagiarism, </a:t>
            </a:r>
            <a:r>
              <a:rPr dirty="0" sz="1200">
                <a:latin typeface="Arial"/>
                <a:cs typeface="Arial"/>
              </a:rPr>
              <a:t>you </a:t>
            </a:r>
            <a:r>
              <a:rPr dirty="0" sz="1200" spc="-5">
                <a:latin typeface="Arial"/>
                <a:cs typeface="Arial"/>
              </a:rPr>
              <a:t>notify our </a:t>
            </a:r>
            <a:r>
              <a:rPr dirty="0" sz="1200" spc="-10">
                <a:latin typeface="Arial"/>
                <a:cs typeface="Arial"/>
              </a:rPr>
              <a:t>office </a:t>
            </a:r>
            <a:r>
              <a:rPr dirty="0" sz="1200">
                <a:latin typeface="Arial"/>
                <a:cs typeface="Arial"/>
              </a:rPr>
              <a:t>via </a:t>
            </a:r>
            <a:r>
              <a:rPr dirty="0" sz="1200" spc="-5">
                <a:latin typeface="Arial"/>
                <a:cs typeface="Arial"/>
              </a:rPr>
              <a:t>the Academic Dishonesty Report in the  </a:t>
            </a:r>
            <a:r>
              <a:rPr dirty="0" sz="1200">
                <a:latin typeface="Arial"/>
                <a:cs typeface="Arial"/>
              </a:rPr>
              <a:t>Maxient </a:t>
            </a:r>
            <a:r>
              <a:rPr dirty="0" sz="1200" spc="-5">
                <a:latin typeface="Arial"/>
                <a:cs typeface="Arial"/>
              </a:rPr>
              <a:t>System </a:t>
            </a:r>
            <a:r>
              <a:rPr dirty="0" sz="1200" b="1">
                <a:latin typeface="Arial"/>
                <a:cs typeface="Arial"/>
              </a:rPr>
              <a:t>(so that </a:t>
            </a:r>
            <a:r>
              <a:rPr dirty="0" sz="1200" spc="-5" b="1">
                <a:latin typeface="Arial"/>
                <a:cs typeface="Arial"/>
              </a:rPr>
              <a:t>we may keep records in </a:t>
            </a:r>
            <a:r>
              <a:rPr dirty="0" sz="1200" b="1">
                <a:latin typeface="Arial"/>
                <a:cs typeface="Arial"/>
              </a:rPr>
              <a:t>the </a:t>
            </a:r>
            <a:r>
              <a:rPr dirty="0" sz="1200" spc="-5" b="1">
                <a:latin typeface="Arial"/>
                <a:cs typeface="Arial"/>
              </a:rPr>
              <a:t>event </a:t>
            </a:r>
            <a:r>
              <a:rPr dirty="0" sz="1200" b="1">
                <a:latin typeface="Arial"/>
                <a:cs typeface="Arial"/>
              </a:rPr>
              <a:t>the </a:t>
            </a:r>
            <a:r>
              <a:rPr dirty="0" sz="1200" spc="-5" b="1">
                <a:latin typeface="Arial"/>
                <a:cs typeface="Arial"/>
              </a:rPr>
              <a:t>student ever cheats again during his </a:t>
            </a:r>
            <a:r>
              <a:rPr dirty="0" sz="1200" b="1">
                <a:latin typeface="Arial"/>
                <a:cs typeface="Arial"/>
              </a:rPr>
              <a:t>tenure </a:t>
            </a:r>
            <a:r>
              <a:rPr dirty="0" sz="1200" spc="-5" b="1">
                <a:latin typeface="Arial"/>
                <a:cs typeface="Arial"/>
              </a:rPr>
              <a:t>at </a:t>
            </a:r>
            <a:r>
              <a:rPr dirty="0" sz="1200" b="1">
                <a:latin typeface="Arial"/>
                <a:cs typeface="Arial"/>
              </a:rPr>
              <a:t>the</a:t>
            </a:r>
            <a:r>
              <a:rPr dirty="0" sz="1200" spc="-20" b="1">
                <a:latin typeface="Arial"/>
                <a:cs typeface="Arial"/>
              </a:rPr>
              <a:t> </a:t>
            </a:r>
            <a:r>
              <a:rPr dirty="0" sz="1200" spc="-15" b="1">
                <a:latin typeface="Arial"/>
                <a:cs typeface="Arial"/>
              </a:rPr>
              <a:t>University.)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2265045" marR="5080" indent="-2256155">
              <a:lnSpc>
                <a:spcPts val="5250"/>
              </a:lnSpc>
              <a:spcBef>
                <a:spcPts val="760"/>
              </a:spcBef>
            </a:pPr>
            <a:r>
              <a:rPr dirty="0" spc="-5"/>
              <a:t>The Process </a:t>
            </a:r>
            <a:r>
              <a:rPr dirty="0"/>
              <a:t>for </a:t>
            </a:r>
            <a:r>
              <a:rPr dirty="0" spc="5"/>
              <a:t>Reporting</a:t>
            </a:r>
            <a:r>
              <a:rPr dirty="0" spc="-80"/>
              <a:t> </a:t>
            </a:r>
            <a:r>
              <a:rPr dirty="0" spc="-5"/>
              <a:t>Academic  </a:t>
            </a:r>
            <a:r>
              <a:rPr dirty="0" spc="5"/>
              <a:t>Dishonesty</a:t>
            </a:r>
            <a:r>
              <a:rPr dirty="0" spc="-10"/>
              <a:t> </a:t>
            </a:r>
            <a:r>
              <a:rPr dirty="0" spc="15"/>
              <a:t>(Cont.)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59875" y="2643924"/>
            <a:ext cx="10183495" cy="1739900"/>
          </a:xfrm>
          <a:prstGeom prst="rect">
            <a:avLst/>
          </a:prstGeom>
        </p:spPr>
        <p:txBody>
          <a:bodyPr wrap="square" lIns="0" tIns="768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605"/>
              </a:spcBef>
            </a:pPr>
            <a:r>
              <a:rPr dirty="0" sz="1600" spc="-5" b="1">
                <a:latin typeface="Arial"/>
                <a:cs typeface="Arial"/>
              </a:rPr>
              <a:t>Cheating handled in conjunction with Dean of Students</a:t>
            </a:r>
            <a:r>
              <a:rPr dirty="0" sz="1600" spc="-10" b="1">
                <a:latin typeface="Arial"/>
                <a:cs typeface="Arial"/>
              </a:rPr>
              <a:t> </a:t>
            </a:r>
            <a:r>
              <a:rPr dirty="0" sz="1600" spc="5" b="1">
                <a:latin typeface="Arial"/>
                <a:cs typeface="Arial"/>
              </a:rPr>
              <a:t>Office</a:t>
            </a:r>
            <a:r>
              <a:rPr dirty="0" sz="1600" spc="5"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 marL="469900" indent="-300355">
              <a:lnSpc>
                <a:spcPts val="1825"/>
              </a:lnSpc>
              <a:spcBef>
                <a:spcPts val="509"/>
              </a:spcBef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600" spc="-5">
                <a:latin typeface="Arial"/>
                <a:cs typeface="Arial"/>
              </a:rPr>
              <a:t>If </a:t>
            </a:r>
            <a:r>
              <a:rPr dirty="0" sz="1600">
                <a:latin typeface="Arial"/>
                <a:cs typeface="Arial"/>
              </a:rPr>
              <a:t>you choose </a:t>
            </a:r>
            <a:r>
              <a:rPr dirty="0" sz="1600" spc="-5">
                <a:latin typeface="Arial"/>
                <a:cs typeface="Arial"/>
              </a:rPr>
              <a:t>this </a:t>
            </a:r>
            <a:r>
              <a:rPr dirty="0" sz="1600">
                <a:latin typeface="Arial"/>
                <a:cs typeface="Arial"/>
              </a:rPr>
              <a:t>route, </a:t>
            </a:r>
            <a:r>
              <a:rPr dirty="0" sz="1600" spc="-5">
                <a:latin typeface="Arial"/>
                <a:cs typeface="Arial"/>
              </a:rPr>
              <a:t>our </a:t>
            </a:r>
            <a:r>
              <a:rPr dirty="0" sz="1600" spc="-10">
                <a:latin typeface="Arial"/>
                <a:cs typeface="Arial"/>
              </a:rPr>
              <a:t>office </a:t>
            </a:r>
            <a:r>
              <a:rPr dirty="0" sz="1600" spc="-5">
                <a:latin typeface="Arial"/>
                <a:cs typeface="Arial"/>
              </a:rPr>
              <a:t>will assist </a:t>
            </a:r>
            <a:r>
              <a:rPr dirty="0" sz="1600">
                <a:latin typeface="Arial"/>
                <a:cs typeface="Arial"/>
              </a:rPr>
              <a:t>you </a:t>
            </a:r>
            <a:r>
              <a:rPr dirty="0" sz="1600" spc="-5">
                <a:latin typeface="Arial"/>
                <a:cs typeface="Arial"/>
              </a:rPr>
              <a:t>in any </a:t>
            </a:r>
            <a:r>
              <a:rPr dirty="0" sz="1600">
                <a:latin typeface="Arial"/>
                <a:cs typeface="Arial"/>
              </a:rPr>
              <a:t>manner you</a:t>
            </a:r>
            <a:r>
              <a:rPr dirty="0" sz="1600" spc="-4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choose.</a:t>
            </a:r>
            <a:endParaRPr sz="1600">
              <a:latin typeface="Arial"/>
              <a:cs typeface="Arial"/>
            </a:endParaRPr>
          </a:p>
          <a:p>
            <a:pPr marL="469900" indent="-300355">
              <a:lnSpc>
                <a:spcPts val="1730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600" spc="-20">
                <a:latin typeface="Arial"/>
                <a:cs typeface="Arial"/>
              </a:rPr>
              <a:t>We </a:t>
            </a:r>
            <a:r>
              <a:rPr dirty="0" sz="1600" spc="-5">
                <a:latin typeface="Arial"/>
                <a:cs typeface="Arial"/>
              </a:rPr>
              <a:t>will either advise or assist </a:t>
            </a:r>
            <a:r>
              <a:rPr dirty="0" sz="1600">
                <a:latin typeface="Arial"/>
                <a:cs typeface="Arial"/>
              </a:rPr>
              <a:t>you </a:t>
            </a:r>
            <a:r>
              <a:rPr dirty="0" sz="1600" spc="-5">
                <a:latin typeface="Arial"/>
                <a:cs typeface="Arial"/>
              </a:rPr>
              <a:t>in assessing </a:t>
            </a:r>
            <a:r>
              <a:rPr dirty="0" sz="1600">
                <a:latin typeface="Arial"/>
                <a:cs typeface="Arial"/>
              </a:rPr>
              <a:t>sanctions.</a:t>
            </a:r>
            <a:endParaRPr sz="1600">
              <a:latin typeface="Arial"/>
              <a:cs typeface="Arial"/>
            </a:endParaRPr>
          </a:p>
          <a:p>
            <a:pPr marL="469900" marR="5080" indent="-299720">
              <a:lnSpc>
                <a:spcPts val="1730"/>
              </a:lnSpc>
              <a:spcBef>
                <a:spcPts val="120"/>
              </a:spcBef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600" spc="-20">
                <a:latin typeface="Arial"/>
                <a:cs typeface="Arial"/>
              </a:rPr>
              <a:t>We </a:t>
            </a:r>
            <a:r>
              <a:rPr dirty="0" sz="1600">
                <a:latin typeface="Arial"/>
                <a:cs typeface="Arial"/>
              </a:rPr>
              <a:t>could charge </a:t>
            </a:r>
            <a:r>
              <a:rPr dirty="0" sz="1600" spc="-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student </a:t>
            </a:r>
            <a:r>
              <a:rPr dirty="0" sz="1600" spc="-5">
                <a:latin typeface="Arial"/>
                <a:cs typeface="Arial"/>
              </a:rPr>
              <a:t>with </a:t>
            </a:r>
            <a:r>
              <a:rPr dirty="0" sz="1600">
                <a:latin typeface="Arial"/>
                <a:cs typeface="Arial"/>
              </a:rPr>
              <a:t>a violation </a:t>
            </a:r>
            <a:r>
              <a:rPr dirty="0" sz="1600" spc="-5">
                <a:latin typeface="Arial"/>
                <a:cs typeface="Arial"/>
              </a:rPr>
              <a:t>of the Code of Student Conduct and place him on </a:t>
            </a:r>
            <a:r>
              <a:rPr dirty="0" sz="1600">
                <a:latin typeface="Arial"/>
                <a:cs typeface="Arial"/>
              </a:rPr>
              <a:t>sanctions via  </a:t>
            </a:r>
            <a:r>
              <a:rPr dirty="0" sz="1600" spc="-5">
                <a:latin typeface="Arial"/>
                <a:cs typeface="Arial"/>
              </a:rPr>
              <a:t>the University's Letter of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Sanctions.</a:t>
            </a:r>
            <a:endParaRPr sz="1600">
              <a:latin typeface="Arial"/>
              <a:cs typeface="Arial"/>
            </a:endParaRPr>
          </a:p>
          <a:p>
            <a:pPr marL="469900" indent="-300355">
              <a:lnSpc>
                <a:spcPts val="1605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600" spc="-5">
                <a:latin typeface="Arial"/>
                <a:cs typeface="Arial"/>
              </a:rPr>
              <a:t>In extreme </a:t>
            </a:r>
            <a:r>
              <a:rPr dirty="0" sz="1600">
                <a:latin typeface="Arial"/>
                <a:cs typeface="Arial"/>
              </a:rPr>
              <a:t>cases </a:t>
            </a:r>
            <a:r>
              <a:rPr dirty="0" sz="1600" spc="-5">
                <a:latin typeface="Arial"/>
                <a:cs typeface="Arial"/>
              </a:rPr>
              <a:t>where </a:t>
            </a:r>
            <a:r>
              <a:rPr dirty="0" sz="1600">
                <a:latin typeface="Arial"/>
                <a:cs typeface="Arial"/>
              </a:rPr>
              <a:t>cheating </a:t>
            </a:r>
            <a:r>
              <a:rPr dirty="0" sz="1600" spc="-5">
                <a:latin typeface="Arial"/>
                <a:cs typeface="Arial"/>
              </a:rPr>
              <a:t>warrants dismissal, our </a:t>
            </a:r>
            <a:r>
              <a:rPr dirty="0" sz="1600" spc="-10">
                <a:latin typeface="Arial"/>
                <a:cs typeface="Arial"/>
              </a:rPr>
              <a:t>office </a:t>
            </a:r>
            <a:r>
              <a:rPr dirty="0" sz="1600" spc="-5">
                <a:latin typeface="Arial"/>
                <a:cs typeface="Arial"/>
              </a:rPr>
              <a:t>would </a:t>
            </a:r>
            <a:r>
              <a:rPr dirty="0" sz="1600">
                <a:latin typeface="Arial"/>
                <a:cs typeface="Arial"/>
              </a:rPr>
              <a:t>charge </a:t>
            </a:r>
            <a:r>
              <a:rPr dirty="0" sz="1600" spc="-5">
                <a:latin typeface="Arial"/>
                <a:cs typeface="Arial"/>
              </a:rPr>
              <a:t>the </a:t>
            </a:r>
            <a:r>
              <a:rPr dirty="0" sz="1600">
                <a:latin typeface="Arial"/>
                <a:cs typeface="Arial"/>
              </a:rPr>
              <a:t>student </a:t>
            </a:r>
            <a:r>
              <a:rPr dirty="0" sz="1600" spc="-5">
                <a:latin typeface="Arial"/>
                <a:cs typeface="Arial"/>
              </a:rPr>
              <a:t>to appear</a:t>
            </a:r>
            <a:r>
              <a:rPr dirty="0" sz="1600" spc="-55">
                <a:latin typeface="Arial"/>
                <a:cs typeface="Arial"/>
              </a:rPr>
              <a:t> </a:t>
            </a:r>
            <a:r>
              <a:rPr dirty="0" sz="1600" spc="-5">
                <a:latin typeface="Arial"/>
                <a:cs typeface="Arial"/>
              </a:rPr>
              <a:t>before</a:t>
            </a:r>
            <a:endParaRPr sz="1600">
              <a:latin typeface="Arial"/>
              <a:cs typeface="Arial"/>
            </a:endParaRPr>
          </a:p>
          <a:p>
            <a:pPr marL="469900">
              <a:lnSpc>
                <a:spcPts val="1825"/>
              </a:lnSpc>
            </a:pPr>
            <a:r>
              <a:rPr dirty="0" sz="1600" spc="-5">
                <a:latin typeface="Arial"/>
                <a:cs typeface="Arial"/>
              </a:rPr>
              <a:t>the Student Discipline Committee and </a:t>
            </a:r>
            <a:r>
              <a:rPr dirty="0" sz="1600">
                <a:latin typeface="Arial"/>
                <a:cs typeface="Arial"/>
              </a:rPr>
              <a:t>request </a:t>
            </a:r>
            <a:r>
              <a:rPr dirty="0" sz="1600" spc="-5">
                <a:latin typeface="Arial"/>
                <a:cs typeface="Arial"/>
              </a:rPr>
              <a:t>dismissal/suspension from the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5">
                <a:latin typeface="Arial"/>
                <a:cs typeface="Arial"/>
              </a:rPr>
              <a:t>University.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96520" rIns="0" bIns="0" rtlCol="0" vert="horz">
            <a:spAutoFit/>
          </a:bodyPr>
          <a:lstStyle/>
          <a:p>
            <a:pPr marL="3162935" marR="5080" indent="-3150870">
              <a:lnSpc>
                <a:spcPts val="5250"/>
              </a:lnSpc>
              <a:spcBef>
                <a:spcPts val="760"/>
              </a:spcBef>
            </a:pPr>
            <a:r>
              <a:rPr dirty="0" spc="-5"/>
              <a:t>Tips to </a:t>
            </a:r>
            <a:r>
              <a:rPr dirty="0"/>
              <a:t>Be </a:t>
            </a:r>
            <a:r>
              <a:rPr dirty="0" spc="-5"/>
              <a:t>Proactive about</a:t>
            </a:r>
            <a:r>
              <a:rPr dirty="0" spc="-95"/>
              <a:t> </a:t>
            </a:r>
            <a:r>
              <a:rPr dirty="0" spc="-5"/>
              <a:t>Academic  </a:t>
            </a:r>
            <a:r>
              <a:rPr dirty="0" spc="5"/>
              <a:t>Dishonesty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76286" y="2247016"/>
            <a:ext cx="10075545" cy="2463800"/>
          </a:xfrm>
          <a:prstGeom prst="rect">
            <a:avLst/>
          </a:prstGeom>
        </p:spPr>
        <p:txBody>
          <a:bodyPr wrap="square" lIns="0" tIns="55879" rIns="0" bIns="0" rtlCol="0" vert="horz">
            <a:spAutoFit/>
          </a:bodyPr>
          <a:lstStyle/>
          <a:p>
            <a:pPr marL="352425" marR="1018540" indent="-340360">
              <a:lnSpc>
                <a:spcPts val="2700"/>
              </a:lnSpc>
              <a:spcBef>
                <a:spcPts val="439"/>
              </a:spcBef>
              <a:buClr>
                <a:srgbClr val="B80D0F"/>
              </a:buClr>
              <a:buChar char="•"/>
              <a:tabLst>
                <a:tab pos="351790" algn="l"/>
                <a:tab pos="353060" algn="l"/>
              </a:tabLst>
            </a:pPr>
            <a:r>
              <a:rPr dirty="0" sz="2500" spc="-5" b="1">
                <a:latin typeface="Arial"/>
                <a:cs typeface="Arial"/>
              </a:rPr>
              <a:t>State policies and penalties on syllabus </a:t>
            </a:r>
            <a:r>
              <a:rPr dirty="0" sz="2500" b="1">
                <a:latin typeface="Arial"/>
                <a:cs typeface="Arial"/>
              </a:rPr>
              <a:t>(don’t </a:t>
            </a:r>
            <a:r>
              <a:rPr dirty="0" sz="2500" spc="-5" b="1">
                <a:latin typeface="Arial"/>
                <a:cs typeface="Arial"/>
              </a:rPr>
              <a:t>just copy </a:t>
            </a:r>
            <a:r>
              <a:rPr dirty="0" sz="2500" b="1">
                <a:latin typeface="Arial"/>
                <a:cs typeface="Arial"/>
              </a:rPr>
              <a:t>a  </a:t>
            </a:r>
            <a:r>
              <a:rPr dirty="0" sz="2500" spc="-5" b="1">
                <a:latin typeface="Arial"/>
                <a:cs typeface="Arial"/>
              </a:rPr>
              <a:t>handout)</a:t>
            </a:r>
            <a:endParaRPr sz="2500">
              <a:latin typeface="Arial"/>
              <a:cs typeface="Arial"/>
            </a:endParaRPr>
          </a:p>
          <a:p>
            <a:pPr marL="352425" marR="462915" indent="-340360">
              <a:lnSpc>
                <a:spcPts val="2700"/>
              </a:lnSpc>
              <a:buClr>
                <a:srgbClr val="B80D0F"/>
              </a:buClr>
              <a:buChar char="•"/>
              <a:tabLst>
                <a:tab pos="351790" algn="l"/>
                <a:tab pos="353060" algn="l"/>
              </a:tabLst>
            </a:pPr>
            <a:r>
              <a:rPr dirty="0" sz="2500" spc="-5" b="1">
                <a:latin typeface="Arial"/>
                <a:cs typeface="Arial"/>
              </a:rPr>
              <a:t>Communicate </a:t>
            </a:r>
            <a:r>
              <a:rPr dirty="0" sz="2500" b="1">
                <a:latin typeface="Arial"/>
                <a:cs typeface="Arial"/>
              </a:rPr>
              <a:t>to </a:t>
            </a:r>
            <a:r>
              <a:rPr dirty="0" sz="2500" spc="-5" b="1">
                <a:latin typeface="Arial"/>
                <a:cs typeface="Arial"/>
              </a:rPr>
              <a:t>your students what you expect and how you  will handle academic dishonesty </a:t>
            </a:r>
            <a:r>
              <a:rPr dirty="0" sz="2500" b="1">
                <a:latin typeface="Arial"/>
                <a:cs typeface="Arial"/>
              </a:rPr>
              <a:t>the first </a:t>
            </a:r>
            <a:r>
              <a:rPr dirty="0" sz="2500" spc="-5" b="1">
                <a:latin typeface="Arial"/>
                <a:cs typeface="Arial"/>
              </a:rPr>
              <a:t>class</a:t>
            </a:r>
            <a:r>
              <a:rPr dirty="0" sz="2500" spc="-65" b="1">
                <a:latin typeface="Arial"/>
                <a:cs typeface="Arial"/>
              </a:rPr>
              <a:t> </a:t>
            </a:r>
            <a:r>
              <a:rPr dirty="0" sz="2500" spc="-5" b="1">
                <a:latin typeface="Arial"/>
                <a:cs typeface="Arial"/>
              </a:rPr>
              <a:t>session.</a:t>
            </a:r>
            <a:endParaRPr sz="2500">
              <a:latin typeface="Arial"/>
              <a:cs typeface="Arial"/>
            </a:endParaRPr>
          </a:p>
          <a:p>
            <a:pPr marL="352425" marR="5080" indent="-340360">
              <a:lnSpc>
                <a:spcPts val="2700"/>
              </a:lnSpc>
              <a:buClr>
                <a:srgbClr val="B80D0F"/>
              </a:buClr>
              <a:buChar char="•"/>
              <a:tabLst>
                <a:tab pos="351790" algn="l"/>
                <a:tab pos="353060" algn="l"/>
              </a:tabLst>
            </a:pPr>
            <a:r>
              <a:rPr dirty="0" sz="2500" b="1">
                <a:latin typeface="Arial"/>
                <a:cs typeface="Arial"/>
              </a:rPr>
              <a:t>Make </a:t>
            </a:r>
            <a:r>
              <a:rPr dirty="0" sz="2500" spc="-5" b="1">
                <a:latin typeface="Arial"/>
                <a:cs typeface="Arial"/>
              </a:rPr>
              <a:t>arrangements </a:t>
            </a:r>
            <a:r>
              <a:rPr dirty="0" sz="2500" b="1">
                <a:latin typeface="Arial"/>
                <a:cs typeface="Arial"/>
              </a:rPr>
              <a:t>to </a:t>
            </a:r>
            <a:r>
              <a:rPr dirty="0" sz="2500" spc="-5" b="1">
                <a:latin typeface="Arial"/>
                <a:cs typeface="Arial"/>
              </a:rPr>
              <a:t>prevent cheating </a:t>
            </a:r>
            <a:r>
              <a:rPr dirty="0" sz="2500" b="1">
                <a:latin typeface="Arial"/>
                <a:cs typeface="Arial"/>
              </a:rPr>
              <a:t>(i.e. test </a:t>
            </a:r>
            <a:r>
              <a:rPr dirty="0" sz="2500" spc="-5" b="1">
                <a:latin typeface="Arial"/>
                <a:cs typeface="Arial"/>
              </a:rPr>
              <a:t>seating,  moving around </a:t>
            </a:r>
            <a:r>
              <a:rPr dirty="0" sz="2500" b="1">
                <a:latin typeface="Arial"/>
                <a:cs typeface="Arial"/>
              </a:rPr>
              <a:t>the </a:t>
            </a:r>
            <a:r>
              <a:rPr dirty="0" sz="2500" spc="-5" b="1">
                <a:latin typeface="Arial"/>
                <a:cs typeface="Arial"/>
              </a:rPr>
              <a:t>room, making eye contact with students who  look up,</a:t>
            </a:r>
            <a:r>
              <a:rPr dirty="0" sz="2500" spc="-20" b="1">
                <a:latin typeface="Arial"/>
                <a:cs typeface="Arial"/>
              </a:rPr>
              <a:t> </a:t>
            </a:r>
            <a:r>
              <a:rPr dirty="0" sz="2500" spc="-5" b="1">
                <a:latin typeface="Arial"/>
                <a:cs typeface="Arial"/>
              </a:rPr>
              <a:t>etc.)</a:t>
            </a:r>
            <a:endParaRPr sz="2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2807" y="2446574"/>
            <a:ext cx="285877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/>
              <a:t>Questions</a:t>
            </a:r>
            <a:endParaRPr sz="5400"/>
          </a:p>
        </p:txBody>
      </p:sp>
      <p:sp>
        <p:nvSpPr>
          <p:cNvPr id="3" name="object 3"/>
          <p:cNvSpPr/>
          <p:nvPr/>
        </p:nvSpPr>
        <p:spPr>
          <a:xfrm>
            <a:off x="4560139" y="1158899"/>
            <a:ext cx="3071728" cy="867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1" y="5600215"/>
            <a:ext cx="11706512" cy="78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1" y="5600215"/>
            <a:ext cx="11706512" cy="7805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0" y="6580"/>
            <a:ext cx="11732260" cy="5600700"/>
          </a:xfrm>
          <a:custGeom>
            <a:avLst/>
            <a:gdLst/>
            <a:ahLst/>
            <a:cxnLst/>
            <a:rect l="l" t="t" r="r" b="b"/>
            <a:pathLst>
              <a:path w="11732260" h="5600700">
                <a:moveTo>
                  <a:pt x="0" y="0"/>
                </a:moveTo>
                <a:lnTo>
                  <a:pt x="11731752" y="0"/>
                </a:lnTo>
                <a:lnTo>
                  <a:pt x="11731752" y="5600215"/>
                </a:lnTo>
                <a:lnTo>
                  <a:pt x="0" y="560021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3437247" y="321733"/>
            <a:ext cx="4851652" cy="4963328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0" y="6580"/>
            <a:ext cx="5041726" cy="56002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1" y="0"/>
            <a:ext cx="11731751" cy="638079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0" y="0"/>
            <a:ext cx="11764010" cy="6419850"/>
          </a:xfrm>
          <a:custGeom>
            <a:avLst/>
            <a:gdLst/>
            <a:ahLst/>
            <a:cxnLst/>
            <a:rect l="l" t="t" r="r" b="b"/>
            <a:pathLst>
              <a:path w="11764010" h="6419850">
                <a:moveTo>
                  <a:pt x="11740552" y="0"/>
                </a:moveTo>
                <a:lnTo>
                  <a:pt x="11763765" y="6419513"/>
                </a:lnTo>
                <a:lnTo>
                  <a:pt x="0" y="6411046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826" y="785481"/>
            <a:ext cx="332803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40"/>
              <a:t>CONTACT</a:t>
            </a:r>
            <a:r>
              <a:rPr dirty="0" sz="5400" spc="-85"/>
              <a:t> </a:t>
            </a:r>
            <a:r>
              <a:rPr dirty="0" sz="5400" spc="-5"/>
              <a:t>US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1859479" y="2375330"/>
            <a:ext cx="8052434" cy="2667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66370">
              <a:lnSpc>
                <a:spcPct val="100000"/>
              </a:lnSpc>
              <a:spcBef>
                <a:spcPts val="100"/>
              </a:spcBef>
            </a:pPr>
            <a:r>
              <a:rPr dirty="0" sz="2000" spc="215">
                <a:latin typeface="Book Antiqua"/>
                <a:cs typeface="Book Antiqua"/>
              </a:rPr>
              <a:t>OFFICE</a:t>
            </a:r>
            <a:r>
              <a:rPr dirty="0" sz="2000" spc="60">
                <a:latin typeface="Book Antiqua"/>
                <a:cs typeface="Book Antiqua"/>
              </a:rPr>
              <a:t> </a:t>
            </a:r>
            <a:r>
              <a:rPr dirty="0" sz="2000" spc="260">
                <a:latin typeface="Book Antiqua"/>
                <a:cs typeface="Book Antiqua"/>
              </a:rPr>
              <a:t>OF</a:t>
            </a:r>
            <a:r>
              <a:rPr dirty="0" sz="2000" spc="5">
                <a:latin typeface="Book Antiqua"/>
                <a:cs typeface="Book Antiqua"/>
              </a:rPr>
              <a:t> </a:t>
            </a:r>
            <a:r>
              <a:rPr dirty="0" sz="2000" spc="245">
                <a:latin typeface="Book Antiqua"/>
                <a:cs typeface="Book Antiqua"/>
              </a:rPr>
              <a:t>STUDENT</a:t>
            </a:r>
            <a:r>
              <a:rPr dirty="0" sz="2000" spc="5">
                <a:latin typeface="Book Antiqua"/>
                <a:cs typeface="Book Antiqua"/>
              </a:rPr>
              <a:t> </a:t>
            </a:r>
            <a:r>
              <a:rPr dirty="0" sz="2000" spc="229">
                <a:latin typeface="Book Antiqua"/>
                <a:cs typeface="Book Antiqua"/>
              </a:rPr>
              <a:t>RIGHTS</a:t>
            </a:r>
            <a:r>
              <a:rPr dirty="0" sz="2000" spc="-15">
                <a:latin typeface="Book Antiqua"/>
                <a:cs typeface="Book Antiqua"/>
              </a:rPr>
              <a:t> </a:t>
            </a:r>
            <a:r>
              <a:rPr dirty="0" sz="2000" spc="114">
                <a:latin typeface="Book Antiqua"/>
                <a:cs typeface="Book Antiqua"/>
              </a:rPr>
              <a:t>AND</a:t>
            </a:r>
            <a:r>
              <a:rPr dirty="0" sz="2000" spc="65">
                <a:latin typeface="Book Antiqua"/>
                <a:cs typeface="Book Antiqua"/>
              </a:rPr>
              <a:t> </a:t>
            </a:r>
            <a:r>
              <a:rPr dirty="0" sz="2000" spc="220">
                <a:latin typeface="Book Antiqua"/>
                <a:cs typeface="Book Antiqua"/>
              </a:rPr>
              <a:t>RESPONSIBILITIES</a:t>
            </a:r>
            <a:endParaRPr sz="2000">
              <a:latin typeface="Book Antiqua"/>
              <a:cs typeface="Book Antiqua"/>
            </a:endParaRPr>
          </a:p>
          <a:p>
            <a:pPr marL="12700" marR="5080" indent="942975">
              <a:lnSpc>
                <a:spcPct val="161700"/>
              </a:lnSpc>
            </a:pPr>
            <a:r>
              <a:rPr dirty="0" sz="2000" spc="195">
                <a:latin typeface="Book Antiqua"/>
                <a:cs typeface="Book Antiqua"/>
              </a:rPr>
              <a:t>UNIVERSITY </a:t>
            </a:r>
            <a:r>
              <a:rPr dirty="0" sz="2000" spc="260">
                <a:latin typeface="Book Antiqua"/>
                <a:cs typeface="Book Antiqua"/>
              </a:rPr>
              <a:t>OF </a:t>
            </a:r>
            <a:r>
              <a:rPr dirty="0" sz="2000" spc="145">
                <a:latin typeface="Book Antiqua"/>
                <a:cs typeface="Book Antiqua"/>
              </a:rPr>
              <a:t>LOUISIANA </a:t>
            </a:r>
            <a:r>
              <a:rPr dirty="0" sz="2000" spc="105">
                <a:latin typeface="Book Antiqua"/>
                <a:cs typeface="Book Antiqua"/>
              </a:rPr>
              <a:t>AT </a:t>
            </a:r>
            <a:r>
              <a:rPr dirty="0" sz="2000" spc="165">
                <a:latin typeface="Book Antiqua"/>
                <a:cs typeface="Book Antiqua"/>
              </a:rPr>
              <a:t>LAFAYETTE  </a:t>
            </a:r>
            <a:r>
              <a:rPr dirty="0" sz="2000" spc="245">
                <a:latin typeface="Book Antiqua"/>
                <a:cs typeface="Book Antiqua"/>
              </a:rPr>
              <a:t>STUDENT</a:t>
            </a:r>
            <a:r>
              <a:rPr dirty="0" sz="2000" spc="10">
                <a:latin typeface="Book Antiqua"/>
                <a:cs typeface="Book Antiqua"/>
              </a:rPr>
              <a:t> </a:t>
            </a:r>
            <a:r>
              <a:rPr dirty="0" sz="2000" spc="170">
                <a:latin typeface="Book Antiqua"/>
                <a:cs typeface="Book Antiqua"/>
              </a:rPr>
              <a:t>UNION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135">
                <a:latin typeface="Book Antiqua"/>
                <a:cs typeface="Book Antiqua"/>
              </a:rPr>
              <a:t>DEAN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54">
                <a:latin typeface="Book Antiqua"/>
                <a:cs typeface="Book Antiqua"/>
              </a:rPr>
              <a:t>OF</a:t>
            </a:r>
            <a:r>
              <a:rPr dirty="0" sz="2000" spc="15">
                <a:latin typeface="Book Antiqua"/>
                <a:cs typeface="Book Antiqua"/>
              </a:rPr>
              <a:t> </a:t>
            </a:r>
            <a:r>
              <a:rPr dirty="0" sz="2000" spc="245">
                <a:latin typeface="Book Antiqua"/>
                <a:cs typeface="Book Antiqua"/>
              </a:rPr>
              <a:t>STUDENTS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29">
                <a:latin typeface="Book Antiqua"/>
                <a:cs typeface="Book Antiqua"/>
              </a:rPr>
              <a:t>SUITE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70">
                <a:latin typeface="Book Antiqua"/>
                <a:cs typeface="Book Antiqua"/>
              </a:rPr>
              <a:t>ROOM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150">
                <a:latin typeface="Book Antiqua"/>
                <a:cs typeface="Book Antiqua"/>
              </a:rPr>
              <a:t>169</a:t>
            </a:r>
            <a:endParaRPr sz="2000">
              <a:latin typeface="Book Antiqua"/>
              <a:cs typeface="Book Antiqua"/>
            </a:endParaRPr>
          </a:p>
          <a:p>
            <a:pPr algn="ctr">
              <a:lnSpc>
                <a:spcPct val="100000"/>
              </a:lnSpc>
              <a:spcBef>
                <a:spcPts val="1480"/>
              </a:spcBef>
            </a:pPr>
            <a:r>
              <a:rPr dirty="0" sz="2000" spc="155">
                <a:latin typeface="Book Antiqua"/>
                <a:cs typeface="Book Antiqua"/>
              </a:rPr>
              <a:t>LAFAYETTE, </a:t>
            </a:r>
            <a:r>
              <a:rPr dirty="0" sz="2000" spc="110">
                <a:latin typeface="Book Antiqua"/>
                <a:cs typeface="Book Antiqua"/>
              </a:rPr>
              <a:t>LA</a:t>
            </a:r>
            <a:r>
              <a:rPr dirty="0" sz="2000" spc="-100">
                <a:latin typeface="Book Antiqua"/>
                <a:cs typeface="Book Antiqua"/>
              </a:rPr>
              <a:t> </a:t>
            </a:r>
            <a:r>
              <a:rPr dirty="0" sz="2000" spc="229">
                <a:latin typeface="Book Antiqua"/>
                <a:cs typeface="Book Antiqua"/>
              </a:rPr>
              <a:t>70504</a:t>
            </a:r>
            <a:endParaRPr sz="2000">
              <a:latin typeface="Book Antiqua"/>
              <a:cs typeface="Book Antiqua"/>
            </a:endParaRPr>
          </a:p>
          <a:p>
            <a:pPr algn="ctr" marL="73660" marR="66675" indent="71120">
              <a:lnSpc>
                <a:spcPct val="120000"/>
              </a:lnSpc>
              <a:spcBef>
                <a:spcPts val="1000"/>
              </a:spcBef>
            </a:pPr>
            <a:r>
              <a:rPr dirty="0" sz="2000" spc="195">
                <a:latin typeface="Book Antiqua"/>
                <a:cs typeface="Book Antiqua"/>
              </a:rPr>
              <a:t>OFFICE: </a:t>
            </a:r>
            <a:r>
              <a:rPr dirty="0" sz="2000" spc="90">
                <a:latin typeface="Book Antiqua"/>
                <a:cs typeface="Book Antiqua"/>
              </a:rPr>
              <a:t>(337) </a:t>
            </a:r>
            <a:r>
              <a:rPr dirty="0" sz="2000" spc="200">
                <a:latin typeface="Book Antiqua"/>
                <a:cs typeface="Book Antiqua"/>
              </a:rPr>
              <a:t>482-6373 </a:t>
            </a:r>
            <a:r>
              <a:rPr dirty="0" sz="2000" spc="110">
                <a:latin typeface="Book Antiqua"/>
                <a:cs typeface="Book Antiqua"/>
              </a:rPr>
              <a:t>FAX: </a:t>
            </a:r>
            <a:r>
              <a:rPr dirty="0" sz="2000" spc="90">
                <a:latin typeface="Book Antiqua"/>
                <a:cs typeface="Book Antiqua"/>
              </a:rPr>
              <a:t>(337) </a:t>
            </a:r>
            <a:r>
              <a:rPr dirty="0" sz="2000" spc="114">
                <a:latin typeface="Book Antiqua"/>
                <a:cs typeface="Book Antiqua"/>
              </a:rPr>
              <a:t>482-1167 </a:t>
            </a:r>
            <a:r>
              <a:rPr dirty="0" sz="2000" spc="160">
                <a:latin typeface="Book Antiqua"/>
                <a:cs typeface="Book Antiqua"/>
              </a:rPr>
              <a:t>EMAIL:  </a:t>
            </a:r>
            <a:r>
              <a:rPr dirty="0" sz="2000" spc="204">
                <a:latin typeface="Book Antiqua"/>
                <a:cs typeface="Book Antiqua"/>
                <a:hlinkClick r:id="rId2"/>
              </a:rPr>
              <a:t>STUDENTRIGHTS.RESPONSIBILITIES@LOUISIANA.EDU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" y="5600215"/>
            <a:ext cx="11706512" cy="78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6327849" y="234347"/>
            <a:ext cx="5146360" cy="59034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0" y="0"/>
            <a:ext cx="6094411" cy="638079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758823" y="787590"/>
            <a:ext cx="43465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</a:rPr>
              <a:t>MEET </a:t>
            </a:r>
            <a:r>
              <a:rPr dirty="0" sz="5400" spc="-10">
                <a:solidFill>
                  <a:srgbClr val="FFFFFF"/>
                </a:solidFill>
              </a:rPr>
              <a:t>THE</a:t>
            </a:r>
            <a:r>
              <a:rPr dirty="0" sz="5400" spc="-85">
                <a:solidFill>
                  <a:srgbClr val="FFFFFF"/>
                </a:solidFill>
              </a:rPr>
              <a:t> </a:t>
            </a:r>
            <a:r>
              <a:rPr dirty="0" sz="5400" spc="-5">
                <a:solidFill>
                  <a:srgbClr val="FFFFFF"/>
                </a:solidFill>
              </a:rPr>
              <a:t>DEANS</a:t>
            </a:r>
            <a:endParaRPr sz="5400"/>
          </a:p>
        </p:txBody>
      </p:sp>
      <p:sp>
        <p:nvSpPr>
          <p:cNvPr id="14" name="object 14"/>
          <p:cNvSpPr txBox="1"/>
          <p:nvPr/>
        </p:nvSpPr>
        <p:spPr>
          <a:xfrm>
            <a:off x="775999" y="2988886"/>
            <a:ext cx="4779645" cy="15646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0" spc="365" b="1">
                <a:solidFill>
                  <a:srgbClr val="FFFFFF"/>
                </a:solidFill>
                <a:latin typeface="Book Antiqua"/>
                <a:cs typeface="Book Antiqua"/>
              </a:rPr>
              <a:t>DEAN </a:t>
            </a:r>
            <a:r>
              <a:rPr dirty="0" sz="4000" spc="220" b="1">
                <a:solidFill>
                  <a:srgbClr val="FFFFFF"/>
                </a:solidFill>
                <a:latin typeface="Book Antiqua"/>
                <a:cs typeface="Book Antiqua"/>
              </a:rPr>
              <a:t>C.</a:t>
            </a:r>
            <a:r>
              <a:rPr dirty="0" sz="4000" spc="-40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4000" spc="330" b="1">
                <a:solidFill>
                  <a:srgbClr val="FFFFFF"/>
                </a:solidFill>
                <a:latin typeface="Book Antiqua"/>
                <a:cs typeface="Book Antiqua"/>
              </a:rPr>
              <a:t>TAPO</a:t>
            </a:r>
            <a:endParaRPr sz="4000">
              <a:latin typeface="Book Antiqua"/>
              <a:cs typeface="Book Antiqua"/>
            </a:endParaRPr>
          </a:p>
          <a:p>
            <a:pPr algn="ctr" marL="12065" marR="5080" indent="-635">
              <a:lnSpc>
                <a:spcPct val="120000"/>
              </a:lnSpc>
              <a:spcBef>
                <a:spcPts val="1560"/>
              </a:spcBef>
            </a:pPr>
            <a:r>
              <a:rPr dirty="0" sz="2000" spc="200" b="1">
                <a:solidFill>
                  <a:srgbClr val="FFFFFF"/>
                </a:solidFill>
                <a:latin typeface="Book Antiqua"/>
                <a:cs typeface="Book Antiqua"/>
              </a:rPr>
              <a:t>DIRECTOR </a:t>
            </a:r>
            <a:r>
              <a:rPr dirty="0" sz="2000" spc="229" b="1">
                <a:solidFill>
                  <a:srgbClr val="FFFFFF"/>
                </a:solidFill>
                <a:latin typeface="Book Antiqua"/>
                <a:cs typeface="Book Antiqua"/>
              </a:rPr>
              <a:t>OF </a:t>
            </a:r>
            <a:r>
              <a:rPr dirty="0" sz="2000" spc="210" b="1">
                <a:solidFill>
                  <a:srgbClr val="FFFFFF"/>
                </a:solidFill>
                <a:latin typeface="Book Antiqua"/>
                <a:cs typeface="Book Antiqua"/>
              </a:rPr>
              <a:t>STUDENTS  </a:t>
            </a:r>
            <a:r>
              <a:rPr dirty="0" sz="2000" spc="160" b="1">
                <a:solidFill>
                  <a:srgbClr val="FFFFFF"/>
                </a:solidFill>
                <a:latin typeface="Book Antiqua"/>
                <a:cs typeface="Book Antiqua"/>
              </a:rPr>
              <a:t>RIGHTS </a:t>
            </a:r>
            <a:r>
              <a:rPr dirty="0" sz="2000" spc="145" b="1">
                <a:solidFill>
                  <a:srgbClr val="FFFFFF"/>
                </a:solidFill>
                <a:latin typeface="Book Antiqua"/>
                <a:cs typeface="Book Antiqua"/>
              </a:rPr>
              <a:t>AND</a:t>
            </a:r>
            <a:r>
              <a:rPr dirty="0" sz="2000" spc="-225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000" spc="180" b="1">
                <a:solidFill>
                  <a:srgbClr val="FFFFFF"/>
                </a:solidFill>
                <a:latin typeface="Book Antiqua"/>
                <a:cs typeface="Book Antiqua"/>
              </a:rPr>
              <a:t>RESPONSIBILITIES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1" y="5600215"/>
            <a:ext cx="11706512" cy="78058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0" y="0"/>
            <a:ext cx="12100657" cy="68153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" y="0"/>
            <a:ext cx="11979951" cy="664408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0" y="0"/>
            <a:ext cx="11748135" cy="6419850"/>
          </a:xfrm>
          <a:custGeom>
            <a:avLst/>
            <a:gdLst/>
            <a:ahLst/>
            <a:cxnLst/>
            <a:rect l="l" t="t" r="r" b="b"/>
            <a:pathLst>
              <a:path w="11748135" h="6419850">
                <a:moveTo>
                  <a:pt x="11724661" y="0"/>
                </a:moveTo>
                <a:lnTo>
                  <a:pt x="11747893" y="6419513"/>
                </a:lnTo>
                <a:lnTo>
                  <a:pt x="0" y="6411065"/>
                </a:lnTo>
              </a:path>
            </a:pathLst>
          </a:custGeom>
          <a:ln w="82549">
            <a:solidFill>
              <a:srgbClr val="7F7F7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0" y="0"/>
            <a:ext cx="6094411" cy="638079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title"/>
          </p:nvPr>
        </p:nvSpPr>
        <p:spPr>
          <a:xfrm>
            <a:off x="758823" y="787590"/>
            <a:ext cx="434657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25">
                <a:solidFill>
                  <a:srgbClr val="FFFFFF"/>
                </a:solidFill>
              </a:rPr>
              <a:t>MEET </a:t>
            </a:r>
            <a:r>
              <a:rPr dirty="0" sz="5400" spc="-10">
                <a:solidFill>
                  <a:srgbClr val="FFFFFF"/>
                </a:solidFill>
              </a:rPr>
              <a:t>THE</a:t>
            </a:r>
            <a:r>
              <a:rPr dirty="0" sz="5400" spc="-85">
                <a:solidFill>
                  <a:srgbClr val="FFFFFF"/>
                </a:solidFill>
              </a:rPr>
              <a:t> </a:t>
            </a:r>
            <a:r>
              <a:rPr dirty="0" sz="5400" spc="-5">
                <a:solidFill>
                  <a:srgbClr val="FFFFFF"/>
                </a:solidFill>
              </a:rPr>
              <a:t>DEANS</a:t>
            </a:r>
            <a:endParaRPr sz="5400"/>
          </a:p>
        </p:txBody>
      </p:sp>
      <p:sp>
        <p:nvSpPr>
          <p:cNvPr id="13" name="object 13"/>
          <p:cNvSpPr txBox="1"/>
          <p:nvPr/>
        </p:nvSpPr>
        <p:spPr>
          <a:xfrm>
            <a:off x="981076" y="2896723"/>
            <a:ext cx="4589780" cy="1930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4000" spc="365" b="1">
                <a:solidFill>
                  <a:srgbClr val="FFFFFF"/>
                </a:solidFill>
                <a:latin typeface="Book Antiqua"/>
                <a:cs typeface="Book Antiqua"/>
              </a:rPr>
              <a:t>DEAN </a:t>
            </a:r>
            <a:r>
              <a:rPr dirty="0" sz="4000" spc="305" b="1">
                <a:solidFill>
                  <a:srgbClr val="FFFFFF"/>
                </a:solidFill>
                <a:latin typeface="Book Antiqua"/>
                <a:cs typeface="Book Antiqua"/>
              </a:rPr>
              <a:t>L.</a:t>
            </a:r>
            <a:r>
              <a:rPr dirty="0" sz="4000" spc="-32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4000" spc="365" b="1">
                <a:solidFill>
                  <a:srgbClr val="FFFFFF"/>
                </a:solidFill>
                <a:latin typeface="Book Antiqua"/>
                <a:cs typeface="Book Antiqua"/>
              </a:rPr>
              <a:t>DIXON</a:t>
            </a:r>
            <a:endParaRPr sz="4000">
              <a:latin typeface="Book Antiqua"/>
              <a:cs typeface="Book Antiqua"/>
            </a:endParaRPr>
          </a:p>
          <a:p>
            <a:pPr algn="ctr" marL="397510" marR="389255">
              <a:lnSpc>
                <a:spcPct val="120000"/>
              </a:lnSpc>
              <a:spcBef>
                <a:spcPts val="1560"/>
              </a:spcBef>
            </a:pPr>
            <a:r>
              <a:rPr dirty="0" sz="2000" spc="130" b="1">
                <a:solidFill>
                  <a:srgbClr val="FFFFFF"/>
                </a:solidFill>
                <a:latin typeface="Book Antiqua"/>
                <a:cs typeface="Book Antiqua"/>
              </a:rPr>
              <a:t>ASSISTANT </a:t>
            </a:r>
            <a:r>
              <a:rPr dirty="0" sz="2000" spc="200" b="1">
                <a:solidFill>
                  <a:srgbClr val="FFFFFF"/>
                </a:solidFill>
                <a:latin typeface="Book Antiqua"/>
                <a:cs typeface="Book Antiqua"/>
              </a:rPr>
              <a:t>DIRECTOR</a:t>
            </a:r>
            <a:r>
              <a:rPr dirty="0" sz="2000" spc="-260" b="1">
                <a:solidFill>
                  <a:srgbClr val="FFFFFF"/>
                </a:solidFill>
                <a:latin typeface="Book Antiqua"/>
                <a:cs typeface="Book Antiqua"/>
              </a:rPr>
              <a:t> </a:t>
            </a:r>
            <a:r>
              <a:rPr dirty="0" sz="2000" spc="229" b="1">
                <a:solidFill>
                  <a:srgbClr val="FFFFFF"/>
                </a:solidFill>
                <a:latin typeface="Book Antiqua"/>
                <a:cs typeface="Book Antiqua"/>
              </a:rPr>
              <a:t>OF  </a:t>
            </a:r>
            <a:r>
              <a:rPr dirty="0" sz="2000" spc="210" b="1">
                <a:solidFill>
                  <a:srgbClr val="FFFFFF"/>
                </a:solidFill>
                <a:latin typeface="Book Antiqua"/>
                <a:cs typeface="Book Antiqua"/>
              </a:rPr>
              <a:t>STUDENTS </a:t>
            </a:r>
            <a:r>
              <a:rPr dirty="0" sz="2000" spc="160" b="1">
                <a:solidFill>
                  <a:srgbClr val="FFFFFF"/>
                </a:solidFill>
                <a:latin typeface="Book Antiqua"/>
                <a:cs typeface="Book Antiqua"/>
              </a:rPr>
              <a:t>RIGHTS </a:t>
            </a:r>
            <a:r>
              <a:rPr dirty="0" sz="2000" spc="145" b="1">
                <a:solidFill>
                  <a:srgbClr val="FFFFFF"/>
                </a:solidFill>
                <a:latin typeface="Book Antiqua"/>
                <a:cs typeface="Book Antiqua"/>
              </a:rPr>
              <a:t>AND  </a:t>
            </a:r>
            <a:r>
              <a:rPr dirty="0" sz="2000" spc="180" b="1">
                <a:solidFill>
                  <a:srgbClr val="FFFFFF"/>
                </a:solidFill>
                <a:latin typeface="Book Antiqua"/>
                <a:cs typeface="Book Antiqua"/>
              </a:rPr>
              <a:t>RESPONSIBILITIES</a:t>
            </a:r>
            <a:endParaRPr sz="2000">
              <a:latin typeface="Book Antiqua"/>
              <a:cs typeface="Book Antiqu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6149525" y="75575"/>
            <a:ext cx="5535522" cy="625800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826" y="831841"/>
            <a:ext cx="10112375" cy="7664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65"/>
              <a:t>WHAT </a:t>
            </a:r>
            <a:r>
              <a:rPr dirty="0"/>
              <a:t>IS </a:t>
            </a:r>
            <a:r>
              <a:rPr dirty="0" spc="-5"/>
              <a:t>THE CODE </a:t>
            </a:r>
            <a:r>
              <a:rPr dirty="0"/>
              <a:t>OF STUDENT</a:t>
            </a:r>
            <a:r>
              <a:rPr dirty="0" spc="-30"/>
              <a:t> </a:t>
            </a:r>
            <a:r>
              <a:rPr dirty="0"/>
              <a:t>CONDUCT?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19780" y="2714674"/>
            <a:ext cx="9993630" cy="20008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80340" indent="-167640">
              <a:lnSpc>
                <a:spcPts val="3795"/>
              </a:lnSpc>
              <a:buClr>
                <a:srgbClr val="B80D0F"/>
              </a:buClr>
              <a:buSzPct val="160000"/>
              <a:buFont typeface="Arial"/>
              <a:buChar char="•"/>
              <a:tabLst>
                <a:tab pos="180340" algn="l"/>
              </a:tabLst>
            </a:pPr>
            <a:r>
              <a:rPr dirty="0" sz="2000" spc="-15">
                <a:latin typeface="Book Antiqua"/>
                <a:cs typeface="Book Antiqua"/>
              </a:rPr>
              <a:t>A</a:t>
            </a:r>
            <a:r>
              <a:rPr dirty="0" sz="2000" spc="-10">
                <a:latin typeface="Book Antiqua"/>
                <a:cs typeface="Book Antiqua"/>
              </a:rPr>
              <a:t> </a:t>
            </a:r>
            <a:r>
              <a:rPr dirty="0" sz="2000" spc="225">
                <a:latin typeface="Book Antiqua"/>
                <a:cs typeface="Book Antiqua"/>
              </a:rPr>
              <a:t>CODE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60">
                <a:latin typeface="Book Antiqua"/>
                <a:cs typeface="Book Antiqua"/>
              </a:rPr>
              <a:t>OF</a:t>
            </a:r>
            <a:r>
              <a:rPr dirty="0" sz="2000" spc="10">
                <a:latin typeface="Book Antiqua"/>
                <a:cs typeface="Book Antiqua"/>
              </a:rPr>
              <a:t> </a:t>
            </a:r>
            <a:r>
              <a:rPr dirty="0" sz="2000" spc="215">
                <a:latin typeface="Book Antiqua"/>
                <a:cs typeface="Book Antiqua"/>
              </a:rPr>
              <a:t>CONDUCT</a:t>
            </a:r>
            <a:r>
              <a:rPr dirty="0" sz="2000" spc="15">
                <a:latin typeface="Book Antiqua"/>
                <a:cs typeface="Book Antiqua"/>
              </a:rPr>
              <a:t> </a:t>
            </a:r>
            <a:r>
              <a:rPr dirty="0" sz="2000" spc="195">
                <a:latin typeface="Book Antiqua"/>
                <a:cs typeface="Book Antiqua"/>
              </a:rPr>
              <a:t>IS</a:t>
            </a:r>
            <a:r>
              <a:rPr dirty="0" sz="2000" spc="-10">
                <a:latin typeface="Book Antiqua"/>
                <a:cs typeface="Book Antiqua"/>
              </a:rPr>
              <a:t> </a:t>
            </a:r>
            <a:r>
              <a:rPr dirty="0" sz="2000" spc="-15">
                <a:latin typeface="Book Antiqua"/>
                <a:cs typeface="Book Antiqua"/>
              </a:rPr>
              <a:t>A</a:t>
            </a:r>
            <a:r>
              <a:rPr dirty="0" sz="2000" spc="-10">
                <a:latin typeface="Book Antiqua"/>
                <a:cs typeface="Book Antiqua"/>
              </a:rPr>
              <a:t> </a:t>
            </a:r>
            <a:r>
              <a:rPr dirty="0" sz="2000" spc="280">
                <a:latin typeface="Book Antiqua"/>
                <a:cs typeface="Book Antiqua"/>
              </a:rPr>
              <a:t>SET</a:t>
            </a:r>
            <a:r>
              <a:rPr dirty="0" sz="2000" spc="15">
                <a:latin typeface="Book Antiqua"/>
                <a:cs typeface="Book Antiqua"/>
              </a:rPr>
              <a:t> </a:t>
            </a:r>
            <a:r>
              <a:rPr dirty="0" sz="2000" spc="254">
                <a:latin typeface="Book Antiqua"/>
                <a:cs typeface="Book Antiqua"/>
              </a:rPr>
              <a:t>OF</a:t>
            </a:r>
            <a:r>
              <a:rPr dirty="0" sz="2000" spc="15">
                <a:latin typeface="Book Antiqua"/>
                <a:cs typeface="Book Antiqua"/>
              </a:rPr>
              <a:t> </a:t>
            </a:r>
            <a:r>
              <a:rPr dirty="0" sz="2000" spc="210">
                <a:latin typeface="Book Antiqua"/>
                <a:cs typeface="Book Antiqua"/>
              </a:rPr>
              <a:t>RULES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04">
                <a:latin typeface="Book Antiqua"/>
                <a:cs typeface="Book Antiqua"/>
              </a:rPr>
              <a:t>OUTLINING</a:t>
            </a:r>
            <a:r>
              <a:rPr dirty="0" sz="2000" spc="-35">
                <a:latin typeface="Book Antiqua"/>
                <a:cs typeface="Book Antiqua"/>
              </a:rPr>
              <a:t> </a:t>
            </a:r>
            <a:r>
              <a:rPr dirty="0" sz="2000" spc="265">
                <a:latin typeface="Book Antiqua"/>
                <a:cs typeface="Book Antiqua"/>
              </a:rPr>
              <a:t>THE</a:t>
            </a:r>
            <a:r>
              <a:rPr dirty="0" sz="2000" spc="75">
                <a:latin typeface="Book Antiqua"/>
                <a:cs typeface="Book Antiqua"/>
              </a:rPr>
              <a:t> </a:t>
            </a:r>
            <a:r>
              <a:rPr dirty="0" sz="2000" spc="200">
                <a:latin typeface="Book Antiqua"/>
                <a:cs typeface="Book Antiqua"/>
              </a:rPr>
              <a:t>NORMS,</a:t>
            </a:r>
            <a:endParaRPr sz="2000">
              <a:latin typeface="Book Antiqua"/>
              <a:cs typeface="Book Antiqua"/>
            </a:endParaRPr>
          </a:p>
          <a:p>
            <a:pPr marL="180340" marR="5080">
              <a:lnSpc>
                <a:spcPct val="120000"/>
              </a:lnSpc>
              <a:spcBef>
                <a:spcPts val="335"/>
              </a:spcBef>
            </a:pPr>
            <a:r>
              <a:rPr dirty="0" sz="2000" spc="185">
                <a:latin typeface="Book Antiqua"/>
                <a:cs typeface="Book Antiqua"/>
              </a:rPr>
              <a:t>RULES, </a:t>
            </a:r>
            <a:r>
              <a:rPr dirty="0" sz="2000" spc="114">
                <a:latin typeface="Book Antiqua"/>
                <a:cs typeface="Book Antiqua"/>
              </a:rPr>
              <a:t>AND </a:t>
            </a:r>
            <a:r>
              <a:rPr dirty="0" sz="2000" spc="220">
                <a:latin typeface="Book Antiqua"/>
                <a:cs typeface="Book Antiqua"/>
              </a:rPr>
              <a:t>RESPONSIBILITIES </a:t>
            </a:r>
            <a:r>
              <a:rPr dirty="0" sz="2000" spc="260">
                <a:latin typeface="Book Antiqua"/>
                <a:cs typeface="Book Antiqua"/>
              </a:rPr>
              <a:t>OR </a:t>
            </a:r>
            <a:r>
              <a:rPr dirty="0" sz="2000" spc="215">
                <a:latin typeface="Book Antiqua"/>
                <a:cs typeface="Book Antiqua"/>
              </a:rPr>
              <a:t>PROPER </a:t>
            </a:r>
            <a:r>
              <a:rPr dirty="0" sz="2000" spc="185">
                <a:latin typeface="Book Antiqua"/>
                <a:cs typeface="Book Antiqua"/>
              </a:rPr>
              <a:t>PRACTICES </a:t>
            </a:r>
            <a:r>
              <a:rPr dirty="0" sz="2000" spc="254">
                <a:latin typeface="Book Antiqua"/>
                <a:cs typeface="Book Antiqua"/>
              </a:rPr>
              <a:t>OF </a:t>
            </a:r>
            <a:r>
              <a:rPr dirty="0" sz="2000" spc="65">
                <a:latin typeface="Book Antiqua"/>
                <a:cs typeface="Book Antiqua"/>
              </a:rPr>
              <a:t>AN  </a:t>
            </a:r>
            <a:r>
              <a:rPr dirty="0" sz="2000" spc="140">
                <a:latin typeface="Book Antiqua"/>
                <a:cs typeface="Book Antiqua"/>
              </a:rPr>
              <a:t>INDIVIDUAL </a:t>
            </a:r>
            <a:r>
              <a:rPr dirty="0" sz="2000" spc="145">
                <a:latin typeface="Book Antiqua"/>
                <a:cs typeface="Book Antiqua"/>
              </a:rPr>
              <a:t>PARTY </a:t>
            </a:r>
            <a:r>
              <a:rPr dirty="0" sz="2000" spc="260">
                <a:latin typeface="Book Antiqua"/>
                <a:cs typeface="Book Antiqua"/>
              </a:rPr>
              <a:t>OR </a:t>
            </a:r>
            <a:r>
              <a:rPr dirty="0" sz="2000" spc="65">
                <a:latin typeface="Book Antiqua"/>
                <a:cs typeface="Book Antiqua"/>
              </a:rPr>
              <a:t>AN </a:t>
            </a:r>
            <a:r>
              <a:rPr dirty="0" sz="2000" spc="145">
                <a:latin typeface="Book Antiqua"/>
                <a:cs typeface="Book Antiqua"/>
              </a:rPr>
              <a:t>ORGANIZATION. </a:t>
            </a:r>
            <a:r>
              <a:rPr dirty="0" sz="2000" spc="265">
                <a:latin typeface="Book Antiqua"/>
                <a:cs typeface="Book Antiqua"/>
              </a:rPr>
              <a:t>THE </a:t>
            </a:r>
            <a:r>
              <a:rPr dirty="0" sz="2000" spc="215">
                <a:latin typeface="Book Antiqua"/>
                <a:cs typeface="Book Antiqua"/>
              </a:rPr>
              <a:t>PURPOSE </a:t>
            </a:r>
            <a:r>
              <a:rPr dirty="0" sz="2000" spc="254">
                <a:latin typeface="Book Antiqua"/>
                <a:cs typeface="Book Antiqua"/>
              </a:rPr>
              <a:t>OF </a:t>
            </a:r>
            <a:r>
              <a:rPr dirty="0" sz="2000" spc="240">
                <a:latin typeface="Book Antiqua"/>
                <a:cs typeface="Book Antiqua"/>
              </a:rPr>
              <a:t>THIS  </a:t>
            </a:r>
            <a:r>
              <a:rPr dirty="0" sz="2000" spc="225">
                <a:latin typeface="Book Antiqua"/>
                <a:cs typeface="Book Antiqua"/>
              </a:rPr>
              <a:t>CODE</a:t>
            </a:r>
            <a:r>
              <a:rPr dirty="0" sz="2000" spc="65">
                <a:latin typeface="Book Antiqua"/>
                <a:cs typeface="Book Antiqua"/>
              </a:rPr>
              <a:t> </a:t>
            </a:r>
            <a:r>
              <a:rPr dirty="0" sz="2000" spc="195">
                <a:latin typeface="Book Antiqua"/>
                <a:cs typeface="Book Antiqua"/>
              </a:rPr>
              <a:t>IS</a:t>
            </a:r>
            <a:r>
              <a:rPr dirty="0" sz="2000" spc="10">
                <a:latin typeface="Book Antiqua"/>
                <a:cs typeface="Book Antiqua"/>
              </a:rPr>
              <a:t> </a:t>
            </a:r>
            <a:r>
              <a:rPr dirty="0" sz="2000" spc="340">
                <a:latin typeface="Book Antiqua"/>
                <a:cs typeface="Book Antiqua"/>
              </a:rPr>
              <a:t>TO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25">
                <a:latin typeface="Book Antiqua"/>
                <a:cs typeface="Book Antiqua"/>
              </a:rPr>
              <a:t>OUTLINE</a:t>
            </a:r>
            <a:r>
              <a:rPr dirty="0" sz="2000" spc="65">
                <a:latin typeface="Book Antiqua"/>
                <a:cs typeface="Book Antiqua"/>
              </a:rPr>
              <a:t> </a:t>
            </a:r>
            <a:r>
              <a:rPr dirty="0" sz="2000" spc="160">
                <a:latin typeface="Book Antiqua"/>
                <a:cs typeface="Book Antiqua"/>
              </a:rPr>
              <a:t>STANDARDS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54">
                <a:latin typeface="Book Antiqua"/>
                <a:cs typeface="Book Antiqua"/>
              </a:rPr>
              <a:t>OF</a:t>
            </a:r>
            <a:r>
              <a:rPr dirty="0" sz="2000" spc="10">
                <a:latin typeface="Book Antiqua"/>
                <a:cs typeface="Book Antiqua"/>
              </a:rPr>
              <a:t> </a:t>
            </a:r>
            <a:r>
              <a:rPr dirty="0" sz="2000" spc="215">
                <a:latin typeface="Book Antiqua"/>
                <a:cs typeface="Book Antiqua"/>
              </a:rPr>
              <a:t>CONDUCT</a:t>
            </a:r>
            <a:r>
              <a:rPr dirty="0" sz="2000" spc="-70">
                <a:latin typeface="Book Antiqua"/>
                <a:cs typeface="Book Antiqua"/>
              </a:rPr>
              <a:t> </a:t>
            </a:r>
            <a:r>
              <a:rPr dirty="0" sz="2000" spc="165">
                <a:latin typeface="Book Antiqua"/>
                <a:cs typeface="Book Antiqua"/>
              </a:rPr>
              <a:t>APPROPRIATE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250">
                <a:latin typeface="Book Antiqua"/>
                <a:cs typeface="Book Antiqua"/>
              </a:rPr>
              <a:t>FOR  </a:t>
            </a:r>
            <a:r>
              <a:rPr dirty="0" sz="2000" spc="245">
                <a:latin typeface="Book Antiqua"/>
                <a:cs typeface="Book Antiqua"/>
              </a:rPr>
              <a:t>STUDENTS</a:t>
            </a:r>
            <a:r>
              <a:rPr dirty="0" sz="2000" spc="-5">
                <a:latin typeface="Book Antiqua"/>
                <a:cs typeface="Book Antiqua"/>
              </a:rPr>
              <a:t> </a:t>
            </a:r>
            <a:r>
              <a:rPr dirty="0" sz="2000" spc="105">
                <a:latin typeface="Book Antiqua"/>
                <a:cs typeface="Book Antiqua"/>
              </a:rPr>
              <a:t>AT</a:t>
            </a:r>
            <a:r>
              <a:rPr dirty="0" sz="2000" spc="-50">
                <a:latin typeface="Book Antiqua"/>
                <a:cs typeface="Book Antiqua"/>
              </a:rPr>
              <a:t> </a:t>
            </a:r>
            <a:r>
              <a:rPr dirty="0" sz="2000" spc="265">
                <a:latin typeface="Book Antiqua"/>
                <a:cs typeface="Book Antiqua"/>
              </a:rPr>
              <a:t>THE</a:t>
            </a:r>
            <a:r>
              <a:rPr dirty="0" sz="2000" spc="70">
                <a:latin typeface="Book Antiqua"/>
                <a:cs typeface="Book Antiqua"/>
              </a:rPr>
              <a:t> </a:t>
            </a:r>
            <a:r>
              <a:rPr dirty="0" sz="2000" spc="195">
                <a:latin typeface="Book Antiqua"/>
                <a:cs typeface="Book Antiqua"/>
              </a:rPr>
              <a:t>UNIVERSITY</a:t>
            </a:r>
            <a:r>
              <a:rPr dirty="0" sz="2000" spc="-5">
                <a:latin typeface="Book Antiqua"/>
                <a:cs typeface="Book Antiqua"/>
              </a:rPr>
              <a:t> </a:t>
            </a:r>
            <a:r>
              <a:rPr dirty="0" sz="2000" spc="254">
                <a:latin typeface="Book Antiqua"/>
                <a:cs typeface="Book Antiqua"/>
              </a:rPr>
              <a:t>OF</a:t>
            </a:r>
            <a:r>
              <a:rPr dirty="0" sz="2000" spc="15">
                <a:latin typeface="Book Antiqua"/>
                <a:cs typeface="Book Antiqua"/>
              </a:rPr>
              <a:t> </a:t>
            </a:r>
            <a:r>
              <a:rPr dirty="0" sz="2000" spc="145">
                <a:latin typeface="Book Antiqua"/>
                <a:cs typeface="Book Antiqua"/>
              </a:rPr>
              <a:t>LOUISIANA</a:t>
            </a:r>
            <a:r>
              <a:rPr dirty="0" sz="2000" spc="-90">
                <a:latin typeface="Book Antiqua"/>
                <a:cs typeface="Book Antiqua"/>
              </a:rPr>
              <a:t> </a:t>
            </a:r>
            <a:r>
              <a:rPr dirty="0" sz="2000" spc="110">
                <a:latin typeface="Book Antiqua"/>
                <a:cs typeface="Book Antiqua"/>
              </a:rPr>
              <a:t>AT</a:t>
            </a:r>
            <a:r>
              <a:rPr dirty="0" sz="2000" spc="15">
                <a:latin typeface="Book Antiqua"/>
                <a:cs typeface="Book Antiqua"/>
              </a:rPr>
              <a:t> </a:t>
            </a:r>
            <a:r>
              <a:rPr dirty="0" sz="2000" spc="150">
                <a:latin typeface="Book Antiqua"/>
                <a:cs typeface="Book Antiqua"/>
              </a:rPr>
              <a:t>LAFAYETTE.</a:t>
            </a:r>
            <a:endParaRPr sz="20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826" y="785481"/>
            <a:ext cx="81013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5"/>
              <a:t>WHERE </a:t>
            </a:r>
            <a:r>
              <a:rPr dirty="0" sz="5400" spc="-10"/>
              <a:t>DOES THE CODE</a:t>
            </a:r>
            <a:r>
              <a:rPr dirty="0" sz="5400" spc="-80"/>
              <a:t> </a:t>
            </a:r>
            <a:r>
              <a:rPr dirty="0" sz="5400" spc="-65"/>
              <a:t>APPLY?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10610" y="1639614"/>
            <a:ext cx="10128885" cy="419417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89230" marR="337820" indent="-177165">
              <a:lnSpc>
                <a:spcPct val="119000"/>
              </a:lnSpc>
              <a:spcBef>
                <a:spcPts val="280"/>
              </a:spcBef>
              <a:buClr>
                <a:srgbClr val="B80D0F"/>
              </a:buClr>
              <a:buSzPct val="158823"/>
              <a:buFont typeface="Arial"/>
              <a:buChar char="•"/>
              <a:tabLst>
                <a:tab pos="189865" algn="l"/>
              </a:tabLst>
            </a:pPr>
            <a:r>
              <a:rPr dirty="0" sz="1700" spc="165">
                <a:latin typeface="Book Antiqua"/>
                <a:cs typeface="Book Antiqua"/>
              </a:rPr>
              <a:t>UL</a:t>
            </a:r>
            <a:r>
              <a:rPr dirty="0" sz="1700" spc="10">
                <a:latin typeface="Book Antiqua"/>
                <a:cs typeface="Book Antiqua"/>
              </a:rPr>
              <a:t> </a:t>
            </a:r>
            <a:r>
              <a:rPr dirty="0" sz="1700" spc="140">
                <a:latin typeface="Book Antiqua"/>
                <a:cs typeface="Book Antiqua"/>
              </a:rPr>
              <a:t>LAFAYETTE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204">
                <a:latin typeface="Book Antiqua"/>
                <a:cs typeface="Book Antiqua"/>
              </a:rPr>
              <a:t>STUDENTS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85">
                <a:latin typeface="Book Antiqua"/>
                <a:cs typeface="Book Antiqua"/>
              </a:rPr>
              <a:t>CAN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220">
                <a:latin typeface="Book Antiqua"/>
                <a:cs typeface="Book Antiqua"/>
              </a:rPr>
              <a:t>BE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180">
                <a:latin typeface="Book Antiqua"/>
                <a:cs typeface="Book Antiqua"/>
              </a:rPr>
              <a:t>HELD</a:t>
            </a:r>
            <a:r>
              <a:rPr dirty="0" sz="1700" spc="-5">
                <a:latin typeface="Book Antiqua"/>
                <a:cs typeface="Book Antiqua"/>
              </a:rPr>
              <a:t> </a:t>
            </a:r>
            <a:r>
              <a:rPr dirty="0" sz="1700" spc="145">
                <a:latin typeface="Book Antiqua"/>
                <a:cs typeface="Book Antiqua"/>
              </a:rPr>
              <a:t>ACCOUNTABLE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210">
                <a:latin typeface="Book Antiqua"/>
                <a:cs typeface="Book Antiqua"/>
              </a:rPr>
              <a:t>FOR</a:t>
            </a:r>
            <a:r>
              <a:rPr dirty="0" sz="1700" spc="-55">
                <a:latin typeface="Book Antiqua"/>
                <a:cs typeface="Book Antiqua"/>
              </a:rPr>
              <a:t> </a:t>
            </a:r>
            <a:r>
              <a:rPr dirty="0" sz="1700" spc="-10">
                <a:latin typeface="Book Antiqua"/>
                <a:cs typeface="Book Antiqua"/>
              </a:rPr>
              <a:t>A</a:t>
            </a:r>
            <a:r>
              <a:rPr dirty="0" sz="1700" spc="-70">
                <a:latin typeface="Book Antiqua"/>
                <a:cs typeface="Book Antiqua"/>
              </a:rPr>
              <a:t> </a:t>
            </a:r>
            <a:r>
              <a:rPr dirty="0" sz="1700" spc="145">
                <a:latin typeface="Book Antiqua"/>
                <a:cs typeface="Book Antiqua"/>
              </a:rPr>
              <a:t>VIOLATION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220">
                <a:latin typeface="Book Antiqua"/>
                <a:cs typeface="Book Antiqua"/>
              </a:rPr>
              <a:t>OF  </a:t>
            </a:r>
            <a:r>
              <a:rPr dirty="0" sz="1700" spc="225">
                <a:latin typeface="Book Antiqua"/>
                <a:cs typeface="Book Antiqua"/>
              </a:rPr>
              <a:t>THE </a:t>
            </a:r>
            <a:r>
              <a:rPr dirty="0" sz="1700" spc="190">
                <a:latin typeface="Book Antiqua"/>
                <a:cs typeface="Book Antiqua"/>
              </a:rPr>
              <a:t>CODE </a:t>
            </a:r>
            <a:r>
              <a:rPr dirty="0" sz="1700" spc="220">
                <a:latin typeface="Book Antiqua"/>
                <a:cs typeface="Book Antiqua"/>
              </a:rPr>
              <a:t>OF </a:t>
            </a:r>
            <a:r>
              <a:rPr dirty="0" sz="1700" spc="180">
                <a:latin typeface="Book Antiqua"/>
                <a:cs typeface="Book Antiqua"/>
              </a:rPr>
              <a:t>CONDUCT </a:t>
            </a:r>
            <a:r>
              <a:rPr dirty="0" sz="1700" spc="165">
                <a:latin typeface="Book Antiqua"/>
                <a:cs typeface="Book Antiqua"/>
              </a:rPr>
              <a:t>THAT </a:t>
            </a:r>
            <a:r>
              <a:rPr dirty="0" sz="1700" spc="185">
                <a:latin typeface="Book Antiqua"/>
                <a:cs typeface="Book Antiqua"/>
              </a:rPr>
              <a:t>OCCURS </a:t>
            </a:r>
            <a:r>
              <a:rPr dirty="0" sz="1700" spc="180">
                <a:latin typeface="Book Antiqua"/>
                <a:cs typeface="Book Antiqua"/>
              </a:rPr>
              <a:t>ON </a:t>
            </a:r>
            <a:r>
              <a:rPr dirty="0" sz="1700" spc="225">
                <a:latin typeface="Book Antiqua"/>
                <a:cs typeface="Book Antiqua"/>
              </a:rPr>
              <a:t>OR </a:t>
            </a:r>
            <a:r>
              <a:rPr dirty="0" sz="1700" spc="210">
                <a:latin typeface="Book Antiqua"/>
                <a:cs typeface="Book Antiqua"/>
              </a:rPr>
              <a:t>OFF </a:t>
            </a:r>
            <a:r>
              <a:rPr dirty="0" sz="1700" spc="140">
                <a:latin typeface="Book Antiqua"/>
                <a:cs typeface="Book Antiqua"/>
              </a:rPr>
              <a:t>CAMPUS </a:t>
            </a:r>
            <a:r>
              <a:rPr dirty="0" sz="1700" spc="190">
                <a:latin typeface="Book Antiqua"/>
                <a:cs typeface="Book Antiqua"/>
              </a:rPr>
              <a:t>WHEN </a:t>
            </a:r>
            <a:r>
              <a:rPr dirty="0" sz="1700" spc="160">
                <a:latin typeface="Book Antiqua"/>
                <a:cs typeface="Book Antiqua"/>
              </a:rPr>
              <a:t>SUCH </a:t>
            </a:r>
            <a:r>
              <a:rPr dirty="0" sz="1700" spc="-10">
                <a:latin typeface="Book Antiqua"/>
                <a:cs typeface="Book Antiqua"/>
              </a:rPr>
              <a:t>A  </a:t>
            </a:r>
            <a:r>
              <a:rPr dirty="0" sz="1700" spc="135">
                <a:latin typeface="Book Antiqua"/>
                <a:cs typeface="Book Antiqua"/>
              </a:rPr>
              <a:t>VIOLATION:</a:t>
            </a:r>
            <a:endParaRPr sz="1700">
              <a:latin typeface="Book Antiqua"/>
              <a:cs typeface="Book Antiqua"/>
            </a:endParaRPr>
          </a:p>
          <a:p>
            <a:pPr lvl="1" marL="646430" marR="203835" indent="-182245">
              <a:lnSpc>
                <a:spcPct val="130600"/>
              </a:lnSpc>
              <a:spcBef>
                <a:spcPts val="1075"/>
              </a:spcBef>
              <a:buClr>
                <a:srgbClr val="B80D0F"/>
              </a:buClr>
              <a:buSzPct val="163333"/>
              <a:buFont typeface="Arial"/>
              <a:buChar char="•"/>
              <a:tabLst>
                <a:tab pos="696595" algn="l"/>
              </a:tabLst>
            </a:pPr>
            <a:r>
              <a:rPr dirty="0"/>
              <a:t>	</a:t>
            </a:r>
            <a:r>
              <a:rPr dirty="0" sz="1500" spc="175">
                <a:latin typeface="Book Antiqua"/>
                <a:cs typeface="Book Antiqua"/>
              </a:rPr>
              <a:t>THREATENS</a:t>
            </a:r>
            <a:r>
              <a:rPr dirty="0" sz="1500" spc="25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THE</a:t>
            </a:r>
            <a:r>
              <a:rPr dirty="0" sz="1500" spc="75">
                <a:latin typeface="Book Antiqua"/>
                <a:cs typeface="Book Antiqua"/>
              </a:rPr>
              <a:t> </a:t>
            </a:r>
            <a:r>
              <a:rPr dirty="0" sz="1500" spc="130">
                <a:latin typeface="Book Antiqua"/>
                <a:cs typeface="Book Antiqua"/>
              </a:rPr>
              <a:t>HEALTH,</a:t>
            </a:r>
            <a:r>
              <a:rPr dirty="0" sz="1500" spc="70">
                <a:latin typeface="Book Antiqua"/>
                <a:cs typeface="Book Antiqua"/>
              </a:rPr>
              <a:t> </a:t>
            </a:r>
            <a:r>
              <a:rPr dirty="0" sz="1500" spc="135">
                <a:latin typeface="Book Antiqua"/>
                <a:cs typeface="Book Antiqua"/>
              </a:rPr>
              <a:t>SAFETY,</a:t>
            </a:r>
            <a:r>
              <a:rPr dirty="0" sz="1500" spc="75">
                <a:latin typeface="Book Antiqua"/>
                <a:cs typeface="Book Antiqua"/>
              </a:rPr>
              <a:t> </a:t>
            </a:r>
            <a:r>
              <a:rPr dirty="0" sz="1500" spc="225">
                <a:latin typeface="Book Antiqua"/>
                <a:cs typeface="Book Antiqua"/>
              </a:rPr>
              <a:t>OR</a:t>
            </a:r>
            <a:r>
              <a:rPr dirty="0" sz="1500" spc="-40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WELFARE</a:t>
            </a:r>
            <a:r>
              <a:rPr dirty="0" sz="1500" spc="75">
                <a:latin typeface="Book Antiqua"/>
                <a:cs typeface="Book Antiqua"/>
              </a:rPr>
              <a:t> </a:t>
            </a:r>
            <a:r>
              <a:rPr dirty="0" sz="1500" spc="215">
                <a:latin typeface="Book Antiqua"/>
                <a:cs typeface="Book Antiqua"/>
              </a:rPr>
              <a:t>OF</a:t>
            </a:r>
            <a:r>
              <a:rPr dirty="0" sz="1500" spc="-20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THE</a:t>
            </a:r>
            <a:r>
              <a:rPr dirty="0" sz="1500" spc="70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UNIVERSITY</a:t>
            </a:r>
            <a:r>
              <a:rPr dirty="0" sz="1500" spc="20">
                <a:latin typeface="Book Antiqua"/>
                <a:cs typeface="Book Antiqua"/>
              </a:rPr>
              <a:t> </a:t>
            </a:r>
            <a:r>
              <a:rPr dirty="0" sz="1500" spc="190">
                <a:latin typeface="Book Antiqua"/>
                <a:cs typeface="Book Antiqua"/>
              </a:rPr>
              <a:t>COMMUNITY  </a:t>
            </a:r>
            <a:r>
              <a:rPr dirty="0" sz="1500" spc="225">
                <a:latin typeface="Book Antiqua"/>
                <a:cs typeface="Book Antiqua"/>
              </a:rPr>
              <a:t>OR</a:t>
            </a:r>
            <a:r>
              <a:rPr dirty="0" sz="1500" spc="-50">
                <a:latin typeface="Book Antiqua"/>
                <a:cs typeface="Book Antiqua"/>
              </a:rPr>
              <a:t> </a:t>
            </a:r>
            <a:r>
              <a:rPr dirty="0" sz="1500" spc="85">
                <a:latin typeface="Book Antiqua"/>
                <a:cs typeface="Book Antiqua"/>
              </a:rPr>
              <a:t>ANY</a:t>
            </a:r>
            <a:r>
              <a:rPr dirty="0" sz="1500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MEMBER</a:t>
            </a:r>
            <a:r>
              <a:rPr dirty="0" sz="1500" spc="10">
                <a:latin typeface="Book Antiqua"/>
                <a:cs typeface="Book Antiqua"/>
              </a:rPr>
              <a:t> </a:t>
            </a:r>
            <a:r>
              <a:rPr dirty="0" sz="1500" spc="215">
                <a:latin typeface="Book Antiqua"/>
                <a:cs typeface="Book Antiqua"/>
              </a:rPr>
              <a:t>OF</a:t>
            </a:r>
            <a:r>
              <a:rPr dirty="0" sz="1500" spc="-30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THE</a:t>
            </a:r>
            <a:r>
              <a:rPr dirty="0" sz="1500" spc="60">
                <a:latin typeface="Book Antiqua"/>
                <a:cs typeface="Book Antiqua"/>
              </a:rPr>
              <a:t> </a:t>
            </a:r>
            <a:r>
              <a:rPr dirty="0" sz="1500" spc="170">
                <a:latin typeface="Book Antiqua"/>
                <a:cs typeface="Book Antiqua"/>
              </a:rPr>
              <a:t>UL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175">
                <a:latin typeface="Book Antiqua"/>
                <a:cs typeface="Book Antiqua"/>
              </a:rPr>
              <a:t>COMMUNITY;</a:t>
            </a:r>
            <a:endParaRPr sz="1500">
              <a:latin typeface="Book Antiqua"/>
              <a:cs typeface="Book Antiqua"/>
            </a:endParaRPr>
          </a:p>
          <a:p>
            <a:pPr lvl="1" marL="646430" marR="5080" indent="-182245">
              <a:lnSpc>
                <a:spcPct val="130600"/>
              </a:lnSpc>
              <a:spcBef>
                <a:spcPts val="1050"/>
              </a:spcBef>
              <a:buClr>
                <a:srgbClr val="B80D0F"/>
              </a:buClr>
              <a:buSzPct val="163333"/>
              <a:buFont typeface="Arial"/>
              <a:buChar char="•"/>
              <a:tabLst>
                <a:tab pos="647065" algn="l"/>
              </a:tabLst>
            </a:pPr>
            <a:r>
              <a:rPr dirty="0" sz="1500" spc="160">
                <a:latin typeface="Book Antiqua"/>
                <a:cs typeface="Book Antiqua"/>
              </a:rPr>
              <a:t>IS </a:t>
            </a:r>
            <a:r>
              <a:rPr dirty="0" sz="1500" spc="180">
                <a:latin typeface="Book Antiqua"/>
                <a:cs typeface="Book Antiqua"/>
              </a:rPr>
              <a:t>CONSIDERED </a:t>
            </a:r>
            <a:r>
              <a:rPr dirty="0" sz="1500" spc="280">
                <a:latin typeface="Book Antiqua"/>
                <a:cs typeface="Book Antiqua"/>
              </a:rPr>
              <a:t>TO </a:t>
            </a:r>
            <a:r>
              <a:rPr dirty="0" sz="1500" spc="220">
                <a:latin typeface="Book Antiqua"/>
                <a:cs typeface="Book Antiqua"/>
              </a:rPr>
              <a:t>BE </a:t>
            </a:r>
            <a:r>
              <a:rPr dirty="0" sz="1500" spc="215">
                <a:latin typeface="Book Antiqua"/>
                <a:cs typeface="Book Antiqua"/>
              </a:rPr>
              <a:t>OF </a:t>
            </a:r>
            <a:r>
              <a:rPr dirty="0" sz="1500" spc="165">
                <a:latin typeface="Book Antiqua"/>
                <a:cs typeface="Book Antiqua"/>
              </a:rPr>
              <a:t>SUCH </a:t>
            </a:r>
            <a:r>
              <a:rPr dirty="0" sz="1500" spc="10">
                <a:latin typeface="Book Antiqua"/>
                <a:cs typeface="Book Antiqua"/>
              </a:rPr>
              <a:t>A </a:t>
            </a:r>
            <a:r>
              <a:rPr dirty="0" sz="1500" spc="145">
                <a:latin typeface="Book Antiqua"/>
                <a:cs typeface="Book Antiqua"/>
              </a:rPr>
              <a:t>NATURE </a:t>
            </a:r>
            <a:r>
              <a:rPr dirty="0" sz="1500" spc="170">
                <a:latin typeface="Book Antiqua"/>
                <a:cs typeface="Book Antiqua"/>
              </a:rPr>
              <a:t>THAT </a:t>
            </a:r>
            <a:r>
              <a:rPr dirty="0" sz="1500" spc="215">
                <a:latin typeface="Book Antiqua"/>
                <a:cs typeface="Book Antiqua"/>
              </a:rPr>
              <a:t>IT </a:t>
            </a:r>
            <a:r>
              <a:rPr dirty="0" sz="1500" spc="204">
                <a:latin typeface="Book Antiqua"/>
                <a:cs typeface="Book Antiqua"/>
              </a:rPr>
              <a:t>WOULD </a:t>
            </a:r>
            <a:r>
              <a:rPr dirty="0" sz="1500" spc="130">
                <a:latin typeface="Book Antiqua"/>
                <a:cs typeface="Book Antiqua"/>
              </a:rPr>
              <a:t>NEGATIVELY </a:t>
            </a:r>
            <a:r>
              <a:rPr dirty="0" sz="1500" spc="204">
                <a:latin typeface="Book Antiqua"/>
                <a:cs typeface="Book Antiqua"/>
              </a:rPr>
              <a:t>REFLECT  </a:t>
            </a:r>
            <a:r>
              <a:rPr dirty="0" sz="1500" spc="165">
                <a:latin typeface="Book Antiqua"/>
                <a:cs typeface="Book Antiqua"/>
              </a:rPr>
              <a:t>UPON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THE</a:t>
            </a:r>
            <a:r>
              <a:rPr dirty="0" sz="1500" spc="60">
                <a:latin typeface="Book Antiqua"/>
                <a:cs typeface="Book Antiqua"/>
              </a:rPr>
              <a:t> </a:t>
            </a:r>
            <a:r>
              <a:rPr dirty="0" sz="1500" spc="180">
                <a:latin typeface="Book Antiqua"/>
                <a:cs typeface="Book Antiqua"/>
              </a:rPr>
              <a:t>STUDENT’S</a:t>
            </a:r>
            <a:r>
              <a:rPr dirty="0" sz="1500" spc="60">
                <a:latin typeface="Book Antiqua"/>
                <a:cs typeface="Book Antiqua"/>
              </a:rPr>
              <a:t> </a:t>
            </a:r>
            <a:r>
              <a:rPr dirty="0" sz="1500" spc="155">
                <a:latin typeface="Book Antiqua"/>
                <a:cs typeface="Book Antiqua"/>
              </a:rPr>
              <a:t>CHARACTER</a:t>
            </a:r>
            <a:r>
              <a:rPr dirty="0" sz="1500" spc="-50">
                <a:latin typeface="Book Antiqua"/>
                <a:cs typeface="Book Antiqua"/>
              </a:rPr>
              <a:t> </a:t>
            </a:r>
            <a:r>
              <a:rPr dirty="0" sz="1500" spc="110">
                <a:latin typeface="Book Antiqua"/>
                <a:cs typeface="Book Antiqua"/>
              </a:rPr>
              <a:t>AND</a:t>
            </a:r>
            <a:r>
              <a:rPr dirty="0" sz="1500">
                <a:latin typeface="Book Antiqua"/>
                <a:cs typeface="Book Antiqua"/>
              </a:rPr>
              <a:t> </a:t>
            </a:r>
            <a:r>
              <a:rPr dirty="0" sz="1500" spc="155">
                <a:latin typeface="Book Antiqua"/>
                <a:cs typeface="Book Antiqua"/>
              </a:rPr>
              <a:t>APPROPRIATENESS</a:t>
            </a:r>
            <a:r>
              <a:rPr dirty="0" sz="1500" spc="5">
                <a:latin typeface="Book Antiqua"/>
                <a:cs typeface="Book Antiqua"/>
              </a:rPr>
              <a:t> </a:t>
            </a:r>
            <a:r>
              <a:rPr dirty="0" sz="1500" spc="105">
                <a:latin typeface="Book Antiqua"/>
                <a:cs typeface="Book Antiqua"/>
              </a:rPr>
              <a:t>AS</a:t>
            </a:r>
            <a:r>
              <a:rPr dirty="0" sz="1500">
                <a:latin typeface="Book Antiqua"/>
                <a:cs typeface="Book Antiqua"/>
              </a:rPr>
              <a:t> </a:t>
            </a:r>
            <a:r>
              <a:rPr dirty="0" sz="1500" spc="10">
                <a:latin typeface="Book Antiqua"/>
                <a:cs typeface="Book Antiqua"/>
              </a:rPr>
              <a:t>A</a:t>
            </a:r>
            <a:r>
              <a:rPr dirty="0" sz="1500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MEMBER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215">
                <a:latin typeface="Book Antiqua"/>
                <a:cs typeface="Book Antiqua"/>
              </a:rPr>
              <a:t>OF</a:t>
            </a:r>
            <a:r>
              <a:rPr dirty="0" sz="1500" spc="-30">
                <a:latin typeface="Book Antiqua"/>
                <a:cs typeface="Book Antiqua"/>
              </a:rPr>
              <a:t> </a:t>
            </a:r>
            <a:r>
              <a:rPr dirty="0" sz="1500" spc="220">
                <a:latin typeface="Book Antiqua"/>
                <a:cs typeface="Book Antiqua"/>
              </a:rPr>
              <a:t>THE</a:t>
            </a:r>
            <a:r>
              <a:rPr dirty="0" sz="1500" spc="10">
                <a:latin typeface="Book Antiqua"/>
                <a:cs typeface="Book Antiqua"/>
              </a:rPr>
              <a:t> </a:t>
            </a:r>
            <a:r>
              <a:rPr dirty="0" sz="1500" spc="170">
                <a:latin typeface="Book Antiqua"/>
                <a:cs typeface="Book Antiqua"/>
              </a:rPr>
              <a:t>UL</a:t>
            </a:r>
            <a:endParaRPr sz="1500">
              <a:latin typeface="Book Antiqua"/>
              <a:cs typeface="Book Antiqua"/>
            </a:endParaRPr>
          </a:p>
          <a:p>
            <a:pPr marL="646430" marR="264795">
              <a:lnSpc>
                <a:spcPct val="112200"/>
              </a:lnSpc>
            </a:pPr>
            <a:r>
              <a:rPr dirty="0" sz="1500" spc="145">
                <a:latin typeface="Book Antiqua"/>
                <a:cs typeface="Book Antiqua"/>
              </a:rPr>
              <a:t>LAFAYETTE </a:t>
            </a:r>
            <a:r>
              <a:rPr dirty="0" sz="1500" spc="204">
                <a:latin typeface="Book Antiqua"/>
                <a:cs typeface="Book Antiqua"/>
              </a:rPr>
              <a:t>STUDENT </a:t>
            </a:r>
            <a:r>
              <a:rPr dirty="0" sz="1500" spc="155">
                <a:latin typeface="Book Antiqua"/>
                <a:cs typeface="Book Antiqua"/>
              </a:rPr>
              <a:t>BODY; </a:t>
            </a:r>
            <a:r>
              <a:rPr dirty="0" sz="1500" spc="30">
                <a:latin typeface="Times New Roman"/>
                <a:cs typeface="Times New Roman"/>
              </a:rPr>
              <a:t> </a:t>
            </a:r>
            <a:r>
              <a:rPr dirty="0" sz="1500" spc="210">
                <a:latin typeface="Book Antiqua"/>
                <a:cs typeface="Book Antiqua"/>
              </a:rPr>
              <a:t>CONSTITUTES </a:t>
            </a:r>
            <a:r>
              <a:rPr dirty="0" sz="1500" spc="10">
                <a:latin typeface="Book Antiqua"/>
                <a:cs typeface="Book Antiqua"/>
              </a:rPr>
              <a:t>A </a:t>
            </a:r>
            <a:r>
              <a:rPr dirty="0" sz="1500" spc="150">
                <a:latin typeface="Book Antiqua"/>
                <a:cs typeface="Book Antiqua"/>
              </a:rPr>
              <a:t>VIOLATION </a:t>
            </a:r>
            <a:r>
              <a:rPr dirty="0" sz="1500" spc="215">
                <a:latin typeface="Book Antiqua"/>
                <a:cs typeface="Book Antiqua"/>
              </a:rPr>
              <a:t>OF </a:t>
            </a:r>
            <a:r>
              <a:rPr dirty="0" sz="1500" spc="145">
                <a:latin typeface="Book Antiqua"/>
                <a:cs typeface="Book Antiqua"/>
              </a:rPr>
              <a:t>LOCAL, </a:t>
            </a:r>
            <a:r>
              <a:rPr dirty="0" sz="1500" spc="155">
                <a:latin typeface="Book Antiqua"/>
                <a:cs typeface="Book Antiqua"/>
              </a:rPr>
              <a:t>STATE </a:t>
            </a:r>
            <a:r>
              <a:rPr dirty="0" sz="1500" spc="215">
                <a:latin typeface="Book Antiqua"/>
                <a:cs typeface="Book Antiqua"/>
              </a:rPr>
              <a:t>OF  </a:t>
            </a:r>
            <a:r>
              <a:rPr dirty="0" sz="1500" spc="165">
                <a:latin typeface="Book Antiqua"/>
                <a:cs typeface="Book Antiqua"/>
              </a:rPr>
              <a:t>FEDERAL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130">
                <a:latin typeface="Book Antiqua"/>
                <a:cs typeface="Book Antiqua"/>
              </a:rPr>
              <a:t>LAW</a:t>
            </a:r>
            <a:r>
              <a:rPr dirty="0" sz="1500" spc="5">
                <a:latin typeface="Book Antiqua"/>
                <a:cs typeface="Book Antiqua"/>
              </a:rPr>
              <a:t> </a:t>
            </a:r>
            <a:r>
              <a:rPr dirty="0" sz="1500" spc="130">
                <a:latin typeface="Book Antiqua"/>
                <a:cs typeface="Book Antiqua"/>
              </a:rPr>
              <a:t>(INCLUDING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85">
                <a:latin typeface="Book Antiqua"/>
                <a:cs typeface="Book Antiqua"/>
              </a:rPr>
              <a:t>ANY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170">
                <a:latin typeface="Book Antiqua"/>
                <a:cs typeface="Book Antiqua"/>
              </a:rPr>
              <a:t>ALCOHOL</a:t>
            </a:r>
            <a:r>
              <a:rPr dirty="0" sz="1500" spc="-45">
                <a:latin typeface="Book Antiqua"/>
                <a:cs typeface="Book Antiqua"/>
              </a:rPr>
              <a:t> </a:t>
            </a:r>
            <a:r>
              <a:rPr dirty="0" sz="1500" spc="95">
                <a:latin typeface="Book Antiqua"/>
                <a:cs typeface="Book Antiqua"/>
              </a:rPr>
              <a:t>AND/OR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DRUG</a:t>
            </a:r>
            <a:r>
              <a:rPr dirty="0" sz="1500" spc="-35">
                <a:latin typeface="Book Antiqua"/>
                <a:cs typeface="Book Antiqua"/>
              </a:rPr>
              <a:t> </a:t>
            </a:r>
            <a:r>
              <a:rPr dirty="0" sz="1500" spc="155">
                <a:latin typeface="Book Antiqua"/>
                <a:cs typeface="Book Antiqua"/>
              </a:rPr>
              <a:t>VIOLATIONS</a:t>
            </a:r>
            <a:r>
              <a:rPr dirty="0" sz="1500" spc="5">
                <a:latin typeface="Book Antiqua"/>
                <a:cs typeface="Book Antiqua"/>
              </a:rPr>
              <a:t> </a:t>
            </a:r>
            <a:r>
              <a:rPr dirty="0" sz="1500" spc="110">
                <a:latin typeface="Book Antiqua"/>
                <a:cs typeface="Book Antiqua"/>
              </a:rPr>
              <a:t>AND</a:t>
            </a:r>
            <a:r>
              <a:rPr dirty="0" sz="1500" spc="65">
                <a:latin typeface="Book Antiqua"/>
                <a:cs typeface="Book Antiqua"/>
              </a:rPr>
              <a:t> </a:t>
            </a:r>
            <a:r>
              <a:rPr dirty="0" sz="1500" spc="225">
                <a:latin typeface="Book Antiqua"/>
                <a:cs typeface="Book Antiqua"/>
              </a:rPr>
              <a:t>OTHER  </a:t>
            </a:r>
            <a:r>
              <a:rPr dirty="0" sz="1500" spc="155">
                <a:latin typeface="Book Antiqua"/>
                <a:cs typeface="Book Antiqua"/>
              </a:rPr>
              <a:t>REPEAT</a:t>
            </a:r>
            <a:r>
              <a:rPr dirty="0" sz="1500" spc="-50">
                <a:latin typeface="Book Antiqua"/>
                <a:cs typeface="Book Antiqua"/>
              </a:rPr>
              <a:t> </a:t>
            </a:r>
            <a:r>
              <a:rPr dirty="0" sz="1500" spc="155">
                <a:latin typeface="Book Antiqua"/>
                <a:cs typeface="Book Antiqua"/>
              </a:rPr>
              <a:t>VIOLATIONS</a:t>
            </a:r>
            <a:r>
              <a:rPr dirty="0" sz="1500" spc="60">
                <a:latin typeface="Book Antiqua"/>
                <a:cs typeface="Book Antiqua"/>
              </a:rPr>
              <a:t> </a:t>
            </a:r>
            <a:r>
              <a:rPr dirty="0" sz="1500" spc="215">
                <a:latin typeface="Book Antiqua"/>
                <a:cs typeface="Book Antiqua"/>
              </a:rPr>
              <a:t>OF</a:t>
            </a:r>
            <a:r>
              <a:rPr dirty="0" sz="1500" spc="-45">
                <a:latin typeface="Book Antiqua"/>
                <a:cs typeface="Book Antiqua"/>
              </a:rPr>
              <a:t> </a:t>
            </a:r>
            <a:r>
              <a:rPr dirty="0" sz="1500" spc="85">
                <a:latin typeface="Book Antiqua"/>
                <a:cs typeface="Book Antiqua"/>
              </a:rPr>
              <a:t>ANY</a:t>
            </a:r>
            <a:r>
              <a:rPr dirty="0" sz="1500" spc="5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SUCH</a:t>
            </a:r>
            <a:r>
              <a:rPr dirty="0" sz="1500" spc="60">
                <a:latin typeface="Book Antiqua"/>
                <a:cs typeface="Book Antiqua"/>
              </a:rPr>
              <a:t> </a:t>
            </a:r>
            <a:r>
              <a:rPr dirty="0" sz="1500" spc="100">
                <a:latin typeface="Book Antiqua"/>
                <a:cs typeface="Book Antiqua"/>
              </a:rPr>
              <a:t>LAW)</a:t>
            </a:r>
            <a:r>
              <a:rPr dirty="0" sz="1500" spc="60">
                <a:latin typeface="Book Antiqua"/>
                <a:cs typeface="Book Antiqua"/>
              </a:rPr>
              <a:t> </a:t>
            </a:r>
            <a:r>
              <a:rPr dirty="0" sz="1500" spc="225">
                <a:latin typeface="Book Antiqua"/>
                <a:cs typeface="Book Antiqua"/>
              </a:rPr>
              <a:t>OR</a:t>
            </a:r>
            <a:endParaRPr sz="1500">
              <a:latin typeface="Book Antiqua"/>
              <a:cs typeface="Book Antiqua"/>
            </a:endParaRPr>
          </a:p>
          <a:p>
            <a:pPr lvl="1" marL="646430" marR="454025" indent="-182245">
              <a:lnSpc>
                <a:spcPct val="121400"/>
              </a:lnSpc>
              <a:spcBef>
                <a:spcPts val="1215"/>
              </a:spcBef>
              <a:buClr>
                <a:srgbClr val="B80D0F"/>
              </a:buClr>
              <a:buSzPct val="163333"/>
              <a:buFont typeface="Arial"/>
              <a:buChar char="•"/>
              <a:tabLst>
                <a:tab pos="647065" algn="l"/>
              </a:tabLst>
            </a:pPr>
            <a:r>
              <a:rPr dirty="0" sz="1500" spc="160">
                <a:latin typeface="Book Antiqua"/>
                <a:cs typeface="Book Antiqua"/>
              </a:rPr>
              <a:t>IS</a:t>
            </a:r>
            <a:r>
              <a:rPr dirty="0" sz="1500" spc="5">
                <a:latin typeface="Book Antiqua"/>
                <a:cs typeface="Book Antiqua"/>
              </a:rPr>
              <a:t> </a:t>
            </a:r>
            <a:r>
              <a:rPr dirty="0" sz="1500" spc="70">
                <a:latin typeface="Book Antiqua"/>
                <a:cs typeface="Book Antiqua"/>
              </a:rPr>
              <a:t>AN</a:t>
            </a:r>
            <a:r>
              <a:rPr dirty="0" sz="1500" spc="75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INCIDENT</a:t>
            </a:r>
            <a:r>
              <a:rPr dirty="0" sz="1500" spc="25">
                <a:latin typeface="Book Antiqua"/>
                <a:cs typeface="Book Antiqua"/>
              </a:rPr>
              <a:t> </a:t>
            </a:r>
            <a:r>
              <a:rPr dirty="0" sz="1500" spc="175">
                <a:latin typeface="Book Antiqua"/>
                <a:cs typeface="Book Antiqua"/>
              </a:rPr>
              <a:t>OCCURRING</a:t>
            </a:r>
            <a:r>
              <a:rPr dirty="0" sz="1500" spc="-30">
                <a:latin typeface="Book Antiqua"/>
                <a:cs typeface="Book Antiqua"/>
              </a:rPr>
              <a:t> </a:t>
            </a:r>
            <a:r>
              <a:rPr dirty="0" sz="1500" spc="190">
                <a:latin typeface="Book Antiqua"/>
                <a:cs typeface="Book Antiqua"/>
              </a:rPr>
              <a:t>WITHIN</a:t>
            </a:r>
            <a:r>
              <a:rPr dirty="0" sz="1500" spc="75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UNIVERSITY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150">
                <a:latin typeface="Book Antiqua"/>
                <a:cs typeface="Book Antiqua"/>
              </a:rPr>
              <a:t>POLICE’S</a:t>
            </a:r>
            <a:r>
              <a:rPr dirty="0" sz="1500" spc="70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JURISDICTION</a:t>
            </a:r>
            <a:r>
              <a:rPr dirty="0" sz="1500" spc="10">
                <a:latin typeface="Book Antiqua"/>
                <a:cs typeface="Book Antiqua"/>
              </a:rPr>
              <a:t> </a:t>
            </a:r>
            <a:r>
              <a:rPr dirty="0" sz="1500" spc="70">
                <a:latin typeface="Book Antiqua"/>
                <a:cs typeface="Book Antiqua"/>
              </a:rPr>
              <a:t>AN </a:t>
            </a:r>
            <a:r>
              <a:rPr dirty="0" sz="1500" spc="160">
                <a:latin typeface="Book Antiqua"/>
                <a:cs typeface="Book Antiqua"/>
              </a:rPr>
              <a:t>IS  </a:t>
            </a:r>
            <a:r>
              <a:rPr dirty="0" sz="1500" spc="195">
                <a:latin typeface="Book Antiqua"/>
                <a:cs typeface="Book Antiqua"/>
              </a:rPr>
              <a:t>REFERRED</a:t>
            </a:r>
            <a:r>
              <a:rPr dirty="0" sz="1500" spc="20">
                <a:latin typeface="Book Antiqua"/>
                <a:cs typeface="Book Antiqua"/>
              </a:rPr>
              <a:t> </a:t>
            </a:r>
            <a:r>
              <a:rPr dirty="0" sz="1500" spc="280">
                <a:latin typeface="Book Antiqua"/>
                <a:cs typeface="Book Antiqua"/>
              </a:rPr>
              <a:t>TO</a:t>
            </a:r>
            <a:r>
              <a:rPr dirty="0" sz="1500" spc="65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UNIVERSITY</a:t>
            </a:r>
            <a:r>
              <a:rPr dirty="0" sz="1500" spc="15">
                <a:latin typeface="Book Antiqua"/>
                <a:cs typeface="Book Antiqua"/>
              </a:rPr>
              <a:t> </a:t>
            </a:r>
            <a:r>
              <a:rPr dirty="0" sz="1500" spc="175">
                <a:latin typeface="Book Antiqua"/>
                <a:cs typeface="Book Antiqua"/>
              </a:rPr>
              <a:t>POLICE</a:t>
            </a:r>
            <a:r>
              <a:rPr dirty="0" sz="1500" spc="65">
                <a:latin typeface="Book Antiqua"/>
                <a:cs typeface="Book Antiqua"/>
              </a:rPr>
              <a:t> </a:t>
            </a:r>
            <a:r>
              <a:rPr dirty="0" sz="1500" spc="225">
                <a:latin typeface="Book Antiqua"/>
                <a:cs typeface="Book Antiqua"/>
              </a:rPr>
              <a:t>OR</a:t>
            </a:r>
            <a:r>
              <a:rPr dirty="0" sz="1500" spc="20">
                <a:latin typeface="Book Antiqua"/>
                <a:cs typeface="Book Antiqua"/>
              </a:rPr>
              <a:t> </a:t>
            </a:r>
            <a:r>
              <a:rPr dirty="0" sz="1500" spc="165">
                <a:latin typeface="Book Antiqua"/>
                <a:cs typeface="Book Antiqua"/>
              </a:rPr>
              <a:t>UNIVERSITY</a:t>
            </a:r>
            <a:r>
              <a:rPr dirty="0" sz="1500" spc="10">
                <a:latin typeface="Book Antiqua"/>
                <a:cs typeface="Book Antiqua"/>
              </a:rPr>
              <a:t> </a:t>
            </a:r>
            <a:r>
              <a:rPr dirty="0" sz="1500" spc="215">
                <a:latin typeface="Book Antiqua"/>
                <a:cs typeface="Book Antiqua"/>
              </a:rPr>
              <a:t>OF</a:t>
            </a:r>
            <a:r>
              <a:rPr dirty="0" sz="1500" spc="20">
                <a:latin typeface="Book Antiqua"/>
                <a:cs typeface="Book Antiqua"/>
              </a:rPr>
              <a:t> </a:t>
            </a:r>
            <a:r>
              <a:rPr dirty="0" sz="1500" spc="130">
                <a:latin typeface="Book Antiqua"/>
                <a:cs typeface="Book Antiqua"/>
              </a:rPr>
              <a:t>LOUISIANA</a:t>
            </a:r>
            <a:r>
              <a:rPr dirty="0" sz="1500" spc="-55">
                <a:latin typeface="Book Antiqua"/>
                <a:cs typeface="Book Antiqua"/>
              </a:rPr>
              <a:t> </a:t>
            </a:r>
            <a:r>
              <a:rPr dirty="0" sz="1500" spc="100">
                <a:latin typeface="Book Antiqua"/>
                <a:cs typeface="Book Antiqua"/>
              </a:rPr>
              <a:t>AT</a:t>
            </a:r>
            <a:r>
              <a:rPr dirty="0" sz="1500" spc="25">
                <a:latin typeface="Book Antiqua"/>
                <a:cs typeface="Book Antiqua"/>
              </a:rPr>
              <a:t> </a:t>
            </a:r>
            <a:r>
              <a:rPr dirty="0" sz="1500" spc="145">
                <a:latin typeface="Book Antiqua"/>
                <a:cs typeface="Book Antiqua"/>
              </a:rPr>
              <a:t>LAFAYETTE  </a:t>
            </a:r>
            <a:r>
              <a:rPr dirty="0" sz="1500" spc="204">
                <a:latin typeface="Book Antiqua"/>
                <a:cs typeface="Book Antiqua"/>
              </a:rPr>
              <a:t>STUDENT </a:t>
            </a:r>
            <a:r>
              <a:rPr dirty="0" sz="1500" spc="185">
                <a:latin typeface="Book Antiqua"/>
                <a:cs typeface="Book Antiqua"/>
              </a:rPr>
              <a:t>CONDUCT</a:t>
            </a:r>
            <a:r>
              <a:rPr dirty="0" sz="1500" spc="-180">
                <a:latin typeface="Book Antiqua"/>
                <a:cs typeface="Book Antiqua"/>
              </a:rPr>
              <a:t> </a:t>
            </a:r>
            <a:r>
              <a:rPr dirty="0" sz="1500" spc="160">
                <a:latin typeface="Book Antiqua"/>
                <a:cs typeface="Book Antiqua"/>
              </a:rPr>
              <a:t>OFFICERS</a:t>
            </a:r>
            <a:r>
              <a:rPr dirty="0" sz="1500" spc="160">
                <a:latin typeface="Impact"/>
                <a:cs typeface="Impact"/>
              </a:rPr>
              <a:t>.</a:t>
            </a:r>
            <a:endParaRPr sz="1500">
              <a:latin typeface="Impact"/>
              <a:cs typeface="Impac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58826" y="785481"/>
            <a:ext cx="8837930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TO </a:t>
            </a:r>
            <a:r>
              <a:rPr dirty="0" sz="5400" spc="-5"/>
              <a:t>WHOM </a:t>
            </a:r>
            <a:r>
              <a:rPr dirty="0" sz="5400" spc="-10"/>
              <a:t>DOES THE CODE</a:t>
            </a:r>
            <a:r>
              <a:rPr dirty="0" sz="5400" spc="-80"/>
              <a:t> </a:t>
            </a:r>
            <a:r>
              <a:rPr dirty="0" sz="5400" spc="-65"/>
              <a:t>APPLY?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825850" y="2251988"/>
            <a:ext cx="10053320" cy="296862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73990" indent="-161925">
              <a:lnSpc>
                <a:spcPts val="2910"/>
              </a:lnSpc>
              <a:buClr>
                <a:srgbClr val="B80D0F"/>
              </a:buClr>
              <a:buSzPct val="158823"/>
              <a:buFont typeface="Arial"/>
              <a:buChar char="•"/>
              <a:tabLst>
                <a:tab pos="174625" algn="l"/>
              </a:tabLst>
            </a:pPr>
            <a:r>
              <a:rPr dirty="0" sz="1700" spc="225">
                <a:latin typeface="Book Antiqua"/>
                <a:cs typeface="Book Antiqua"/>
              </a:rPr>
              <a:t>THE</a:t>
            </a:r>
            <a:r>
              <a:rPr dirty="0" sz="1700" spc="60">
                <a:latin typeface="Book Antiqua"/>
                <a:cs typeface="Book Antiqua"/>
              </a:rPr>
              <a:t> </a:t>
            </a:r>
            <a:r>
              <a:rPr dirty="0" sz="1700" spc="190">
                <a:latin typeface="Book Antiqua"/>
                <a:cs typeface="Book Antiqua"/>
              </a:rPr>
              <a:t>CODE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145">
                <a:latin typeface="Book Antiqua"/>
                <a:cs typeface="Book Antiqua"/>
              </a:rPr>
              <a:t>SHALL</a:t>
            </a:r>
            <a:r>
              <a:rPr dirty="0" sz="1700" spc="-50">
                <a:latin typeface="Book Antiqua"/>
                <a:cs typeface="Book Antiqua"/>
              </a:rPr>
              <a:t> </a:t>
            </a:r>
            <a:r>
              <a:rPr dirty="0" sz="1700" spc="85">
                <a:latin typeface="Book Antiqua"/>
                <a:cs typeface="Book Antiqua"/>
              </a:rPr>
              <a:t>APPLY</a:t>
            </a:r>
            <a:r>
              <a:rPr dirty="0" sz="1700" spc="-55">
                <a:latin typeface="Book Antiqua"/>
                <a:cs typeface="Book Antiqua"/>
              </a:rPr>
              <a:t> </a:t>
            </a:r>
            <a:r>
              <a:rPr dirty="0" sz="1700" spc="290">
                <a:latin typeface="Book Antiqua"/>
                <a:cs typeface="Book Antiqua"/>
              </a:rPr>
              <a:t>TO</a:t>
            </a:r>
            <a:r>
              <a:rPr dirty="0" sz="1700" spc="-5">
                <a:latin typeface="Book Antiqua"/>
                <a:cs typeface="Book Antiqua"/>
              </a:rPr>
              <a:t> </a:t>
            </a:r>
            <a:r>
              <a:rPr dirty="0" sz="1700" spc="125">
                <a:latin typeface="Book Antiqua"/>
                <a:cs typeface="Book Antiqua"/>
              </a:rPr>
              <a:t>ALL</a:t>
            </a:r>
            <a:r>
              <a:rPr dirty="0" sz="1700" spc="15">
                <a:latin typeface="Book Antiqua"/>
                <a:cs typeface="Book Antiqua"/>
              </a:rPr>
              <a:t> </a:t>
            </a:r>
            <a:r>
              <a:rPr dirty="0" sz="1700" spc="204">
                <a:latin typeface="Book Antiqua"/>
                <a:cs typeface="Book Antiqua"/>
              </a:rPr>
              <a:t>STUDENTS</a:t>
            </a:r>
            <a:r>
              <a:rPr dirty="0" sz="1700" spc="-5">
                <a:latin typeface="Book Antiqua"/>
                <a:cs typeface="Book Antiqua"/>
              </a:rPr>
              <a:t> </a:t>
            </a:r>
            <a:r>
              <a:rPr dirty="0" sz="1700" spc="229">
                <a:latin typeface="Book Antiqua"/>
                <a:cs typeface="Book Antiqua"/>
              </a:rPr>
              <a:t>WHO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75">
                <a:latin typeface="Book Antiqua"/>
                <a:cs typeface="Book Antiqua"/>
              </a:rPr>
              <a:t>HAVE</a:t>
            </a:r>
            <a:r>
              <a:rPr dirty="0" sz="1700" spc="65">
                <a:latin typeface="Book Antiqua"/>
                <a:cs typeface="Book Antiqua"/>
              </a:rPr>
              <a:t> </a:t>
            </a:r>
            <a:r>
              <a:rPr dirty="0" sz="1700" spc="190">
                <a:latin typeface="Book Antiqua"/>
                <a:cs typeface="Book Antiqua"/>
              </a:rPr>
              <a:t>BEEN</a:t>
            </a:r>
            <a:r>
              <a:rPr dirty="0" sz="1700">
                <a:latin typeface="Book Antiqua"/>
                <a:cs typeface="Book Antiqua"/>
              </a:rPr>
              <a:t> </a:t>
            </a:r>
            <a:r>
              <a:rPr dirty="0" sz="1700" spc="160">
                <a:latin typeface="Book Antiqua"/>
                <a:cs typeface="Book Antiqua"/>
              </a:rPr>
              <a:t>ACCEPTED</a:t>
            </a:r>
            <a:r>
              <a:rPr dirty="0" sz="1700" spc="60">
                <a:latin typeface="Book Antiqua"/>
                <a:cs typeface="Book Antiqua"/>
              </a:rPr>
              <a:t> </a:t>
            </a:r>
            <a:r>
              <a:rPr dirty="0" sz="1700" spc="210">
                <a:latin typeface="Book Antiqua"/>
                <a:cs typeface="Book Antiqua"/>
              </a:rPr>
              <a:t>FOR</a:t>
            </a:r>
            <a:endParaRPr sz="1700">
              <a:latin typeface="Book Antiqua"/>
              <a:cs typeface="Book Antiqua"/>
            </a:endParaRPr>
          </a:p>
          <a:p>
            <a:pPr marL="173990" marR="5080">
              <a:lnSpc>
                <a:spcPct val="110000"/>
              </a:lnSpc>
              <a:spcBef>
                <a:spcPts val="165"/>
              </a:spcBef>
            </a:pPr>
            <a:r>
              <a:rPr dirty="0" sz="1700" spc="160">
                <a:latin typeface="Book Antiqua"/>
                <a:cs typeface="Book Antiqua"/>
              </a:rPr>
              <a:t>ADMISSIONS </a:t>
            </a:r>
            <a:r>
              <a:rPr dirty="0" sz="1700" spc="204">
                <a:latin typeface="Book Antiqua"/>
                <a:cs typeface="Book Antiqua"/>
              </a:rPr>
              <a:t>INTO </a:t>
            </a:r>
            <a:r>
              <a:rPr dirty="0" sz="1700" spc="225">
                <a:latin typeface="Book Antiqua"/>
                <a:cs typeface="Book Antiqua"/>
              </a:rPr>
              <a:t>THE </a:t>
            </a:r>
            <a:r>
              <a:rPr dirty="0" sz="1700" spc="165">
                <a:latin typeface="Book Antiqua"/>
                <a:cs typeface="Book Antiqua"/>
              </a:rPr>
              <a:t>UNIVERSITY </a:t>
            </a:r>
            <a:r>
              <a:rPr dirty="0" sz="1700" spc="220">
                <a:latin typeface="Book Antiqua"/>
                <a:cs typeface="Book Antiqua"/>
              </a:rPr>
              <a:t>OF </a:t>
            </a:r>
            <a:r>
              <a:rPr dirty="0" sz="1700" spc="125">
                <a:latin typeface="Book Antiqua"/>
                <a:cs typeface="Book Antiqua"/>
              </a:rPr>
              <a:t>LOUISIANA </a:t>
            </a:r>
            <a:r>
              <a:rPr dirty="0" sz="1700" spc="90">
                <a:latin typeface="Book Antiqua"/>
                <a:cs typeface="Book Antiqua"/>
              </a:rPr>
              <a:t>AT </a:t>
            </a:r>
            <a:r>
              <a:rPr dirty="0" sz="1700" spc="130">
                <a:latin typeface="Book Antiqua"/>
                <a:cs typeface="Book Antiqua"/>
              </a:rPr>
              <a:t>LAFAYETTE, </a:t>
            </a:r>
            <a:r>
              <a:rPr dirty="0" sz="1700" spc="245">
                <a:latin typeface="Book Antiqua"/>
                <a:cs typeface="Book Antiqua"/>
              </a:rPr>
              <a:t>BOTH  </a:t>
            </a:r>
            <a:r>
              <a:rPr dirty="0" sz="1700" spc="135">
                <a:latin typeface="Book Antiqua"/>
                <a:cs typeface="Book Antiqua"/>
              </a:rPr>
              <a:t>UNDERGRADUATE</a:t>
            </a:r>
            <a:r>
              <a:rPr dirty="0" sz="1700">
                <a:latin typeface="Book Antiqua"/>
                <a:cs typeface="Book Antiqua"/>
              </a:rPr>
              <a:t> </a:t>
            </a:r>
            <a:r>
              <a:rPr dirty="0" sz="1700" spc="95">
                <a:latin typeface="Book Antiqua"/>
                <a:cs typeface="Book Antiqua"/>
              </a:rPr>
              <a:t>AND</a:t>
            </a:r>
            <a:r>
              <a:rPr dirty="0" sz="1700" spc="75">
                <a:latin typeface="Book Antiqua"/>
                <a:cs typeface="Book Antiqua"/>
              </a:rPr>
              <a:t> </a:t>
            </a:r>
            <a:r>
              <a:rPr dirty="0" sz="1700" spc="110">
                <a:latin typeface="Book Antiqua"/>
                <a:cs typeface="Book Antiqua"/>
              </a:rPr>
              <a:t>GRADUATE,</a:t>
            </a:r>
            <a:r>
              <a:rPr dirty="0" sz="1700">
                <a:latin typeface="Book Antiqua"/>
                <a:cs typeface="Book Antiqua"/>
              </a:rPr>
              <a:t> </a:t>
            </a:r>
            <a:r>
              <a:rPr dirty="0" sz="1700" spc="95">
                <a:latin typeface="Book Antiqua"/>
                <a:cs typeface="Book Antiqua"/>
              </a:rPr>
              <a:t>AND</a:t>
            </a:r>
            <a:r>
              <a:rPr dirty="0" sz="1700" spc="-5">
                <a:latin typeface="Book Antiqua"/>
                <a:cs typeface="Book Antiqua"/>
              </a:rPr>
              <a:t> </a:t>
            </a:r>
            <a:r>
              <a:rPr dirty="0" sz="1700" spc="125">
                <a:latin typeface="Book Antiqua"/>
                <a:cs typeface="Book Antiqua"/>
              </a:rPr>
              <a:t>ALL</a:t>
            </a:r>
            <a:r>
              <a:rPr dirty="0" sz="1700" spc="20">
                <a:latin typeface="Book Antiqua"/>
                <a:cs typeface="Book Antiqua"/>
              </a:rPr>
              <a:t> </a:t>
            </a:r>
            <a:r>
              <a:rPr dirty="0" sz="1700" spc="165">
                <a:latin typeface="Book Antiqua"/>
                <a:cs typeface="Book Antiqua"/>
              </a:rPr>
              <a:t>UNIVERSITY</a:t>
            </a:r>
            <a:r>
              <a:rPr dirty="0" sz="1700" spc="-60">
                <a:latin typeface="Book Antiqua"/>
                <a:cs typeface="Book Antiqua"/>
              </a:rPr>
              <a:t> </a:t>
            </a:r>
            <a:r>
              <a:rPr dirty="0" sz="1700" spc="140">
                <a:latin typeface="Book Antiqua"/>
                <a:cs typeface="Book Antiqua"/>
              </a:rPr>
              <a:t>AFFILIATED</a:t>
            </a:r>
            <a:r>
              <a:rPr dirty="0" sz="1700" spc="70">
                <a:latin typeface="Book Antiqua"/>
                <a:cs typeface="Book Antiqua"/>
              </a:rPr>
              <a:t> </a:t>
            </a:r>
            <a:r>
              <a:rPr dirty="0" sz="1700" spc="204">
                <a:latin typeface="Book Antiqua"/>
                <a:cs typeface="Book Antiqua"/>
              </a:rPr>
              <a:t>STUDENT  </a:t>
            </a:r>
            <a:r>
              <a:rPr dirty="0" sz="1700" spc="135">
                <a:latin typeface="Book Antiqua"/>
                <a:cs typeface="Book Antiqua"/>
              </a:rPr>
              <a:t>ORGANIZATIONS, </a:t>
            </a:r>
            <a:r>
              <a:rPr dirty="0" sz="1700" spc="175">
                <a:latin typeface="Book Antiqua"/>
                <a:cs typeface="Book Antiqua"/>
              </a:rPr>
              <a:t>VISITORS, </a:t>
            </a:r>
            <a:r>
              <a:rPr dirty="0" sz="1700" spc="95">
                <a:latin typeface="Book Antiqua"/>
                <a:cs typeface="Book Antiqua"/>
              </a:rPr>
              <a:t>AND </a:t>
            </a:r>
            <a:r>
              <a:rPr dirty="0" sz="1700" spc="155">
                <a:latin typeface="Book Antiqua"/>
                <a:cs typeface="Book Antiqua"/>
              </a:rPr>
              <a:t>GUEST. </a:t>
            </a:r>
            <a:r>
              <a:rPr dirty="0" sz="1700" spc="210">
                <a:latin typeface="Book Antiqua"/>
                <a:cs typeface="Book Antiqua"/>
              </a:rPr>
              <a:t>FOR </a:t>
            </a:r>
            <a:r>
              <a:rPr dirty="0" sz="1700" spc="225">
                <a:latin typeface="Book Antiqua"/>
                <a:cs typeface="Book Antiqua"/>
              </a:rPr>
              <a:t>THE </a:t>
            </a:r>
            <a:r>
              <a:rPr dirty="0" sz="1700" spc="185">
                <a:latin typeface="Book Antiqua"/>
                <a:cs typeface="Book Antiqua"/>
              </a:rPr>
              <a:t>PURPOSE </a:t>
            </a:r>
            <a:r>
              <a:rPr dirty="0" sz="1700" spc="220">
                <a:latin typeface="Book Antiqua"/>
                <a:cs typeface="Book Antiqua"/>
              </a:rPr>
              <a:t>OF </a:t>
            </a:r>
            <a:r>
              <a:rPr dirty="0" sz="1700" spc="204">
                <a:latin typeface="Book Antiqua"/>
                <a:cs typeface="Book Antiqua"/>
              </a:rPr>
              <a:t>STUDENT  </a:t>
            </a:r>
            <a:r>
              <a:rPr dirty="0" sz="1700" spc="150">
                <a:latin typeface="Book Antiqua"/>
                <a:cs typeface="Book Antiqua"/>
              </a:rPr>
              <a:t>CONDUCT, </a:t>
            </a:r>
            <a:r>
              <a:rPr dirty="0" sz="1700" spc="225">
                <a:latin typeface="Book Antiqua"/>
                <a:cs typeface="Book Antiqua"/>
              </a:rPr>
              <a:t>THE </a:t>
            </a:r>
            <a:r>
              <a:rPr dirty="0" sz="1700" spc="165">
                <a:latin typeface="Book Antiqua"/>
                <a:cs typeface="Book Antiqua"/>
              </a:rPr>
              <a:t>UNIVERSITY </a:t>
            </a:r>
            <a:r>
              <a:rPr dirty="0" sz="1700" spc="175">
                <a:latin typeface="Book Antiqua"/>
                <a:cs typeface="Book Antiqua"/>
              </a:rPr>
              <a:t>CONSIDERS </a:t>
            </a:r>
            <a:r>
              <a:rPr dirty="0" sz="1700" spc="55">
                <a:latin typeface="Book Antiqua"/>
                <a:cs typeface="Book Antiqua"/>
              </a:rPr>
              <a:t>AN </a:t>
            </a:r>
            <a:r>
              <a:rPr dirty="0" sz="1700" spc="120">
                <a:latin typeface="Book Antiqua"/>
                <a:cs typeface="Book Antiqua"/>
              </a:rPr>
              <a:t>INDIVIDUAL </a:t>
            </a:r>
            <a:r>
              <a:rPr dirty="0" sz="1700" spc="290">
                <a:latin typeface="Book Antiqua"/>
                <a:cs typeface="Book Antiqua"/>
              </a:rPr>
              <a:t>TO </a:t>
            </a:r>
            <a:r>
              <a:rPr dirty="0" sz="1700" spc="225">
                <a:latin typeface="Book Antiqua"/>
                <a:cs typeface="Book Antiqua"/>
              </a:rPr>
              <a:t>BE </a:t>
            </a:r>
            <a:r>
              <a:rPr dirty="0" sz="1700" spc="-10">
                <a:latin typeface="Book Antiqua"/>
                <a:cs typeface="Book Antiqua"/>
              </a:rPr>
              <a:t>A </a:t>
            </a:r>
            <a:r>
              <a:rPr dirty="0" sz="1700" spc="204">
                <a:latin typeface="Book Antiqua"/>
                <a:cs typeface="Book Antiqua"/>
              </a:rPr>
              <a:t>STUDENT  </a:t>
            </a:r>
            <a:r>
              <a:rPr dirty="0" sz="1700" spc="190">
                <a:latin typeface="Book Antiqua"/>
                <a:cs typeface="Book Antiqua"/>
              </a:rPr>
              <a:t>WHEN </a:t>
            </a:r>
            <a:r>
              <a:rPr dirty="0" sz="1700" spc="55">
                <a:latin typeface="Book Antiqua"/>
                <a:cs typeface="Book Antiqua"/>
              </a:rPr>
              <a:t>AN </a:t>
            </a:r>
            <a:r>
              <a:rPr dirty="0" sz="1700" spc="204">
                <a:latin typeface="Book Antiqua"/>
                <a:cs typeface="Book Antiqua"/>
              </a:rPr>
              <a:t>OFFER </a:t>
            </a:r>
            <a:r>
              <a:rPr dirty="0" sz="1700" spc="220">
                <a:latin typeface="Book Antiqua"/>
                <a:cs typeface="Book Antiqua"/>
              </a:rPr>
              <a:t>OF </a:t>
            </a:r>
            <a:r>
              <a:rPr dirty="0" sz="1700" spc="155">
                <a:latin typeface="Book Antiqua"/>
                <a:cs typeface="Book Antiqua"/>
              </a:rPr>
              <a:t>ADMISSION </a:t>
            </a:r>
            <a:r>
              <a:rPr dirty="0" sz="1700" spc="114">
                <a:latin typeface="Book Antiqua"/>
                <a:cs typeface="Book Antiqua"/>
              </a:rPr>
              <a:t>HAS </a:t>
            </a:r>
            <a:r>
              <a:rPr dirty="0" sz="1700" spc="190">
                <a:latin typeface="Book Antiqua"/>
                <a:cs typeface="Book Antiqua"/>
              </a:rPr>
              <a:t>BEEN </a:t>
            </a:r>
            <a:r>
              <a:rPr dirty="0" sz="1700" spc="200">
                <a:latin typeface="Book Antiqua"/>
                <a:cs typeface="Book Antiqua"/>
              </a:rPr>
              <a:t>EXTENDED </a:t>
            </a:r>
            <a:r>
              <a:rPr dirty="0" sz="1700" spc="95">
                <a:latin typeface="Book Antiqua"/>
                <a:cs typeface="Book Antiqua"/>
              </a:rPr>
              <a:t>AND </a:t>
            </a:r>
            <a:r>
              <a:rPr dirty="0" sz="1700" spc="195">
                <a:latin typeface="Book Antiqua"/>
                <a:cs typeface="Book Antiqua"/>
              </a:rPr>
              <a:t>THEREAFTER </a:t>
            </a:r>
            <a:r>
              <a:rPr dirty="0" sz="1700" spc="95">
                <a:latin typeface="Book Antiqua"/>
                <a:cs typeface="Book Antiqua"/>
              </a:rPr>
              <a:t>AS  </a:t>
            </a:r>
            <a:r>
              <a:rPr dirty="0" sz="1700" spc="175">
                <a:latin typeface="Book Antiqua"/>
                <a:cs typeface="Book Antiqua"/>
              </a:rPr>
              <a:t>LONG </a:t>
            </a:r>
            <a:r>
              <a:rPr dirty="0" sz="1700" spc="95">
                <a:latin typeface="Book Antiqua"/>
                <a:cs typeface="Book Antiqua"/>
              </a:rPr>
              <a:t>AS </a:t>
            </a:r>
            <a:r>
              <a:rPr dirty="0" sz="1700" spc="225">
                <a:latin typeface="Book Antiqua"/>
                <a:cs typeface="Book Antiqua"/>
              </a:rPr>
              <a:t>THE </a:t>
            </a:r>
            <a:r>
              <a:rPr dirty="0" sz="1700" spc="204">
                <a:latin typeface="Book Antiqua"/>
                <a:cs typeface="Book Antiqua"/>
              </a:rPr>
              <a:t>STUDENT </a:t>
            </a:r>
            <a:r>
              <a:rPr dirty="0" sz="1700" spc="114">
                <a:latin typeface="Book Antiqua"/>
                <a:cs typeface="Book Antiqua"/>
              </a:rPr>
              <a:t>HAS </a:t>
            </a:r>
            <a:r>
              <a:rPr dirty="0" sz="1700" spc="-10">
                <a:latin typeface="Book Antiqua"/>
                <a:cs typeface="Book Antiqua"/>
              </a:rPr>
              <a:t>A </a:t>
            </a:r>
            <a:r>
              <a:rPr dirty="0" sz="1700" spc="165">
                <a:latin typeface="Book Antiqua"/>
                <a:cs typeface="Book Antiqua"/>
              </a:rPr>
              <a:t>CONTINUING </a:t>
            </a:r>
            <a:r>
              <a:rPr dirty="0" sz="1700" spc="130">
                <a:latin typeface="Book Antiqua"/>
                <a:cs typeface="Book Antiqua"/>
              </a:rPr>
              <a:t>EDUCATIONAL </a:t>
            </a:r>
            <a:r>
              <a:rPr dirty="0" sz="1700" spc="210">
                <a:latin typeface="Book Antiqua"/>
                <a:cs typeface="Book Antiqua"/>
              </a:rPr>
              <a:t>INTEREST </a:t>
            </a:r>
            <a:r>
              <a:rPr dirty="0" sz="1700" spc="125">
                <a:latin typeface="Book Antiqua"/>
                <a:cs typeface="Book Antiqua"/>
              </a:rPr>
              <a:t>IN </a:t>
            </a:r>
            <a:r>
              <a:rPr dirty="0" sz="1700" spc="225">
                <a:latin typeface="Book Antiqua"/>
                <a:cs typeface="Book Antiqua"/>
              </a:rPr>
              <a:t>THE  </a:t>
            </a:r>
            <a:r>
              <a:rPr dirty="0" sz="1700" spc="145">
                <a:latin typeface="Book Antiqua"/>
                <a:cs typeface="Book Antiqua"/>
              </a:rPr>
              <a:t>UNIVERSITY. </a:t>
            </a:r>
            <a:r>
              <a:rPr dirty="0" sz="1700" spc="165">
                <a:latin typeface="Book Antiqua"/>
                <a:cs typeface="Book Antiqua"/>
              </a:rPr>
              <a:t>UL </a:t>
            </a:r>
            <a:r>
              <a:rPr dirty="0" sz="1700" spc="204">
                <a:latin typeface="Book Antiqua"/>
                <a:cs typeface="Book Antiqua"/>
              </a:rPr>
              <a:t>STUDENTS </a:t>
            </a:r>
            <a:r>
              <a:rPr dirty="0" sz="1700" spc="145">
                <a:latin typeface="Book Antiqua"/>
                <a:cs typeface="Book Antiqua"/>
              </a:rPr>
              <a:t>SHALL </a:t>
            </a:r>
            <a:r>
              <a:rPr dirty="0" sz="1700" spc="165">
                <a:latin typeface="Book Antiqua"/>
                <a:cs typeface="Book Antiqua"/>
              </a:rPr>
              <a:t>ALSO </a:t>
            </a:r>
            <a:r>
              <a:rPr dirty="0" sz="1700" spc="220">
                <a:latin typeface="Book Antiqua"/>
                <a:cs typeface="Book Antiqua"/>
              </a:rPr>
              <a:t>BE </a:t>
            </a:r>
            <a:r>
              <a:rPr dirty="0" sz="1700" spc="180">
                <a:latin typeface="Book Antiqua"/>
                <a:cs typeface="Book Antiqua"/>
              </a:rPr>
              <a:t>HELD </a:t>
            </a:r>
            <a:r>
              <a:rPr dirty="0" sz="1700" spc="290">
                <a:latin typeface="Book Antiqua"/>
                <a:cs typeface="Book Antiqua"/>
              </a:rPr>
              <a:t>TO </a:t>
            </a:r>
            <a:r>
              <a:rPr dirty="0" sz="1700" spc="155">
                <a:latin typeface="Book Antiqua"/>
                <a:cs typeface="Book Antiqua"/>
              </a:rPr>
              <a:t>COMPLIANCE </a:t>
            </a:r>
            <a:r>
              <a:rPr dirty="0" sz="1700" spc="220">
                <a:latin typeface="Book Antiqua"/>
                <a:cs typeface="Book Antiqua"/>
              </a:rPr>
              <a:t>OF </a:t>
            </a:r>
            <a:r>
              <a:rPr dirty="0" sz="1700" spc="70">
                <a:latin typeface="Book Antiqua"/>
                <a:cs typeface="Book Antiqua"/>
              </a:rPr>
              <a:t>ANY  </a:t>
            </a:r>
            <a:r>
              <a:rPr dirty="0" sz="1700" spc="225">
                <a:latin typeface="Book Antiqua"/>
                <a:cs typeface="Book Antiqua"/>
              </a:rPr>
              <a:t>OTHER </a:t>
            </a:r>
            <a:r>
              <a:rPr dirty="0" sz="1700" spc="160">
                <a:latin typeface="Book Antiqua"/>
                <a:cs typeface="Book Antiqua"/>
              </a:rPr>
              <a:t>REGULATIONS </a:t>
            </a:r>
            <a:r>
              <a:rPr dirty="0" sz="1700" spc="165">
                <a:latin typeface="Book Antiqua"/>
                <a:cs typeface="Book Antiqua"/>
              </a:rPr>
              <a:t>THAT </a:t>
            </a:r>
            <a:r>
              <a:rPr dirty="0" sz="1700" spc="75">
                <a:latin typeface="Book Antiqua"/>
                <a:cs typeface="Book Antiqua"/>
              </a:rPr>
              <a:t>HAVE </a:t>
            </a:r>
            <a:r>
              <a:rPr dirty="0" sz="1700" spc="190">
                <a:latin typeface="Book Antiqua"/>
                <a:cs typeface="Book Antiqua"/>
              </a:rPr>
              <a:t>BEEN </a:t>
            </a:r>
            <a:r>
              <a:rPr dirty="0" sz="1700" spc="155">
                <a:latin typeface="Book Antiqua"/>
                <a:cs typeface="Book Antiqua"/>
              </a:rPr>
              <a:t>PROPERLY </a:t>
            </a:r>
            <a:r>
              <a:rPr dirty="0" sz="1700" spc="180">
                <a:latin typeface="Book Antiqua"/>
                <a:cs typeface="Book Antiqua"/>
              </a:rPr>
              <a:t>ADOPTED </a:t>
            </a:r>
            <a:r>
              <a:rPr dirty="0" sz="1700" spc="160">
                <a:latin typeface="Book Antiqua"/>
                <a:cs typeface="Book Antiqua"/>
              </a:rPr>
              <a:t>BY </a:t>
            </a:r>
            <a:r>
              <a:rPr dirty="0" sz="1700" spc="225">
                <a:latin typeface="Book Antiqua"/>
                <a:cs typeface="Book Antiqua"/>
              </a:rPr>
              <a:t>THE  </a:t>
            </a:r>
            <a:r>
              <a:rPr dirty="0" sz="1700" spc="165">
                <a:latin typeface="Book Antiqua"/>
                <a:cs typeface="Book Antiqua"/>
              </a:rPr>
              <a:t>UNIVERSITY</a:t>
            </a:r>
            <a:endParaRPr sz="1700">
              <a:latin typeface="Book Antiqua"/>
              <a:cs typeface="Book Antiqu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6208" y="785499"/>
            <a:ext cx="611695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Classroom</a:t>
            </a:r>
            <a:r>
              <a:rPr dirty="0" sz="5400" spc="-90"/>
              <a:t> </a:t>
            </a:r>
            <a:r>
              <a:rPr dirty="0" sz="5400" spc="-10"/>
              <a:t>Disruption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8825" y="2161244"/>
            <a:ext cx="10204450" cy="255968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algn="ctr" marL="348615" marR="306070">
              <a:lnSpc>
                <a:spcPts val="1710"/>
              </a:lnSpc>
              <a:spcBef>
                <a:spcPts val="229"/>
              </a:spcBef>
            </a:pPr>
            <a:r>
              <a:rPr dirty="0" sz="1500">
                <a:latin typeface="Arial"/>
                <a:cs typeface="Arial"/>
              </a:rPr>
              <a:t>“Disruption,” </a:t>
            </a:r>
            <a:r>
              <a:rPr dirty="0" sz="1500" spc="-5">
                <a:latin typeface="Arial"/>
                <a:cs typeface="Arial"/>
              </a:rPr>
              <a:t>as applied to the academic </a:t>
            </a:r>
            <a:r>
              <a:rPr dirty="0" sz="1500">
                <a:latin typeface="Arial"/>
                <a:cs typeface="Arial"/>
              </a:rPr>
              <a:t>setting, means </a:t>
            </a:r>
            <a:r>
              <a:rPr dirty="0" sz="1500" spc="-5">
                <a:latin typeface="Arial"/>
                <a:cs typeface="Arial"/>
              </a:rPr>
              <a:t>behavior that </a:t>
            </a:r>
            <a:r>
              <a:rPr dirty="0" sz="1500">
                <a:latin typeface="Arial"/>
                <a:cs typeface="Arial"/>
              </a:rPr>
              <a:t>a reasonable </a:t>
            </a:r>
            <a:r>
              <a:rPr dirty="0" sz="1500" spc="-5">
                <a:latin typeface="Arial"/>
                <a:cs typeface="Arial"/>
              </a:rPr>
              <a:t>faculty </a:t>
            </a:r>
            <a:r>
              <a:rPr dirty="0" sz="1500">
                <a:latin typeface="Arial"/>
                <a:cs typeface="Arial"/>
              </a:rPr>
              <a:t>member </a:t>
            </a:r>
            <a:r>
              <a:rPr dirty="0" sz="1500" spc="-5">
                <a:latin typeface="Arial"/>
                <a:cs typeface="Arial"/>
              </a:rPr>
              <a:t>would </a:t>
            </a:r>
            <a:r>
              <a:rPr dirty="0" sz="1500">
                <a:latin typeface="Arial"/>
                <a:cs typeface="Arial"/>
              </a:rPr>
              <a:t>view </a:t>
            </a:r>
            <a:r>
              <a:rPr dirty="0" sz="1500" spc="-5">
                <a:latin typeface="Arial"/>
                <a:cs typeface="Arial"/>
              </a:rPr>
              <a:t>as  interfering with normal academic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functions.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350">
              <a:latin typeface="Arial"/>
              <a:cs typeface="Arial"/>
            </a:endParaRPr>
          </a:p>
          <a:p>
            <a:pPr marL="12700">
              <a:lnSpc>
                <a:spcPts val="1755"/>
              </a:lnSpc>
            </a:pPr>
            <a:r>
              <a:rPr dirty="0" sz="1500" spc="-5">
                <a:latin typeface="Arial"/>
                <a:cs typeface="Arial"/>
              </a:rPr>
              <a:t>Examples include, but are not limited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to:</a:t>
            </a:r>
            <a:endParaRPr sz="1500">
              <a:latin typeface="Arial"/>
              <a:cs typeface="Arial"/>
            </a:endParaRPr>
          </a:p>
          <a:p>
            <a:pPr marL="469900" indent="-295910">
              <a:lnSpc>
                <a:spcPts val="1710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500" spc="-5">
                <a:latin typeface="Arial"/>
                <a:cs typeface="Arial"/>
              </a:rPr>
              <a:t>Persistently </a:t>
            </a:r>
            <a:r>
              <a:rPr dirty="0" sz="1500">
                <a:latin typeface="Arial"/>
                <a:cs typeface="Arial"/>
              </a:rPr>
              <a:t>speaking </a:t>
            </a:r>
            <a:r>
              <a:rPr dirty="0" sz="1500" spc="-5">
                <a:latin typeface="Arial"/>
                <a:cs typeface="Arial"/>
              </a:rPr>
              <a:t>without being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recognized.</a:t>
            </a:r>
            <a:endParaRPr sz="1500">
              <a:latin typeface="Arial"/>
              <a:cs typeface="Arial"/>
            </a:endParaRPr>
          </a:p>
          <a:p>
            <a:pPr marL="469900" indent="-295910">
              <a:lnSpc>
                <a:spcPts val="1710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500" spc="-5">
                <a:latin typeface="Arial"/>
                <a:cs typeface="Arial"/>
              </a:rPr>
              <a:t>Interrupting other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speakers.</a:t>
            </a:r>
            <a:endParaRPr sz="1500">
              <a:latin typeface="Arial"/>
              <a:cs typeface="Arial"/>
            </a:endParaRPr>
          </a:p>
          <a:p>
            <a:pPr marL="469900" indent="-295910">
              <a:lnSpc>
                <a:spcPts val="1710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500" spc="-5">
                <a:latin typeface="Arial"/>
                <a:cs typeface="Arial"/>
              </a:rPr>
              <a:t>Behavior that distracts the </a:t>
            </a:r>
            <a:r>
              <a:rPr dirty="0" sz="1500">
                <a:latin typeface="Arial"/>
                <a:cs typeface="Arial"/>
              </a:rPr>
              <a:t>class </a:t>
            </a:r>
            <a:r>
              <a:rPr dirty="0" sz="1500" spc="-5">
                <a:latin typeface="Arial"/>
                <a:cs typeface="Arial"/>
              </a:rPr>
              <a:t>from the </a:t>
            </a:r>
            <a:r>
              <a:rPr dirty="0" sz="1500">
                <a:latin typeface="Arial"/>
                <a:cs typeface="Arial"/>
              </a:rPr>
              <a:t>subject matter </a:t>
            </a:r>
            <a:r>
              <a:rPr dirty="0" sz="1500" spc="-5">
                <a:latin typeface="Arial"/>
                <a:cs typeface="Arial"/>
              </a:rPr>
              <a:t>or</a:t>
            </a:r>
            <a:r>
              <a:rPr dirty="0" sz="1500" spc="-3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discussion.</a:t>
            </a:r>
            <a:endParaRPr sz="1500">
              <a:latin typeface="Arial"/>
              <a:cs typeface="Arial"/>
            </a:endParaRPr>
          </a:p>
          <a:p>
            <a:pPr marL="469900" indent="-295910">
              <a:lnSpc>
                <a:spcPts val="1710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500" spc="-5">
                <a:latin typeface="Arial"/>
                <a:cs typeface="Arial"/>
              </a:rPr>
              <a:t>In extreme </a:t>
            </a:r>
            <a:r>
              <a:rPr dirty="0" sz="1500">
                <a:latin typeface="Arial"/>
                <a:cs typeface="Arial"/>
              </a:rPr>
              <a:t>cases, </a:t>
            </a:r>
            <a:r>
              <a:rPr dirty="0" sz="1500" spc="-5">
                <a:latin typeface="Arial"/>
                <a:cs typeface="Arial"/>
              </a:rPr>
              <a:t>physical threats, harassing behavior or personal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insults.</a:t>
            </a:r>
            <a:endParaRPr sz="1500">
              <a:latin typeface="Arial"/>
              <a:cs typeface="Arial"/>
            </a:endParaRPr>
          </a:p>
          <a:p>
            <a:pPr marL="469900" indent="-295910">
              <a:lnSpc>
                <a:spcPts val="1755"/>
              </a:lnSpc>
              <a:buClr>
                <a:srgbClr val="B80D0F"/>
              </a:buClr>
              <a:buChar char="•"/>
              <a:tabLst>
                <a:tab pos="469265" algn="l"/>
                <a:tab pos="469900" algn="l"/>
              </a:tabLst>
            </a:pPr>
            <a:r>
              <a:rPr dirty="0" sz="1500" spc="-5">
                <a:latin typeface="Arial"/>
                <a:cs typeface="Arial"/>
              </a:rPr>
              <a:t>Refusal to </a:t>
            </a:r>
            <a:r>
              <a:rPr dirty="0" sz="1500">
                <a:latin typeface="Arial"/>
                <a:cs typeface="Arial"/>
              </a:rPr>
              <a:t>comply </a:t>
            </a:r>
            <a:r>
              <a:rPr dirty="0" sz="1500" spc="-5">
                <a:latin typeface="Arial"/>
                <a:cs typeface="Arial"/>
              </a:rPr>
              <a:t>with faculty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5">
                <a:latin typeface="Arial"/>
                <a:cs typeface="Arial"/>
              </a:rPr>
              <a:t>direction.</a:t>
            </a:r>
            <a:endParaRPr sz="1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500">
              <a:latin typeface="Arial"/>
              <a:cs typeface="Arial"/>
            </a:endParaRPr>
          </a:p>
          <a:p>
            <a:pPr algn="ctr" marL="46990" marR="5080">
              <a:lnSpc>
                <a:spcPts val="1380"/>
              </a:lnSpc>
            </a:pPr>
            <a:r>
              <a:rPr dirty="0" sz="1200">
                <a:latin typeface="Arial"/>
                <a:cs typeface="Arial"/>
              </a:rPr>
              <a:t>*</a:t>
            </a:r>
            <a:r>
              <a:rPr dirty="0" sz="1200" b="1">
                <a:latin typeface="Arial"/>
                <a:cs typeface="Arial"/>
              </a:rPr>
              <a:t>*Although some </a:t>
            </a:r>
            <a:r>
              <a:rPr dirty="0" sz="1200" spc="-5" b="1">
                <a:latin typeface="Arial"/>
                <a:cs typeface="Arial"/>
              </a:rPr>
              <a:t>disruptive </a:t>
            </a:r>
            <a:r>
              <a:rPr dirty="0" sz="1200" b="1">
                <a:latin typeface="Arial"/>
                <a:cs typeface="Arial"/>
              </a:rPr>
              <a:t>students may have emotional or mental disorders and thus are disabled and protected under the </a:t>
            </a:r>
            <a:r>
              <a:rPr dirty="0" sz="1200" spc="-5" b="1">
                <a:latin typeface="Arial"/>
                <a:cs typeface="Arial"/>
              </a:rPr>
              <a:t>Rehabilitation  </a:t>
            </a:r>
            <a:r>
              <a:rPr dirty="0" sz="1200" b="1">
                <a:latin typeface="Arial"/>
                <a:cs typeface="Arial"/>
              </a:rPr>
              <a:t>Act (ADA), they are held to the same standards of conduct as all other</a:t>
            </a:r>
            <a:r>
              <a:rPr dirty="0" sz="1200" spc="-5" b="1">
                <a:latin typeface="Arial"/>
                <a:cs typeface="Arial"/>
              </a:rPr>
              <a:t> students.**</a:t>
            </a:r>
            <a:endParaRPr sz="1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8290" y="831859"/>
            <a:ext cx="9624695" cy="766445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pc="-5"/>
              <a:t>Tips to Prevent Classroom</a:t>
            </a:r>
            <a:r>
              <a:rPr dirty="0" spc="-50"/>
              <a:t> </a:t>
            </a:r>
            <a:r>
              <a:rPr dirty="0" spc="-5"/>
              <a:t>Disruptions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840493" y="2140475"/>
            <a:ext cx="10067290" cy="2870835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algn="ctr" marL="12700" marR="5080">
              <a:lnSpc>
                <a:spcPts val="1839"/>
              </a:lnSpc>
              <a:spcBef>
                <a:spcPts val="235"/>
              </a:spcBef>
            </a:pPr>
            <a:r>
              <a:rPr dirty="0" sz="1600" b="1">
                <a:latin typeface="Arial"/>
                <a:cs typeface="Arial"/>
              </a:rPr>
              <a:t>The best </a:t>
            </a:r>
            <a:r>
              <a:rPr dirty="0" sz="1600" spc="5" b="1">
                <a:latin typeface="Arial"/>
                <a:cs typeface="Arial"/>
              </a:rPr>
              <a:t>time </a:t>
            </a:r>
            <a:r>
              <a:rPr dirty="0" sz="1600" b="1">
                <a:latin typeface="Arial"/>
                <a:cs typeface="Arial"/>
              </a:rPr>
              <a:t>to deal with disruption is before it begins. Faculty can </a:t>
            </a:r>
            <a:r>
              <a:rPr dirty="0" sz="1600" spc="5" b="1">
                <a:latin typeface="Arial"/>
                <a:cs typeface="Arial"/>
              </a:rPr>
              <a:t>take </a:t>
            </a:r>
            <a:r>
              <a:rPr dirty="0" sz="1600" b="1">
                <a:latin typeface="Arial"/>
                <a:cs typeface="Arial"/>
              </a:rPr>
              <a:t>steps to reduce </a:t>
            </a:r>
            <a:r>
              <a:rPr dirty="0" sz="1600" spc="5" b="1">
                <a:latin typeface="Arial"/>
                <a:cs typeface="Arial"/>
              </a:rPr>
              <a:t>the </a:t>
            </a:r>
            <a:r>
              <a:rPr dirty="0" sz="1600" spc="-5" b="1">
                <a:latin typeface="Arial"/>
                <a:cs typeface="Arial"/>
              </a:rPr>
              <a:t>likelihood  </a:t>
            </a:r>
            <a:r>
              <a:rPr dirty="0" sz="1600" b="1">
                <a:latin typeface="Arial"/>
                <a:cs typeface="Arial"/>
              </a:rPr>
              <a:t>of disruptive behaviors in </a:t>
            </a:r>
            <a:r>
              <a:rPr dirty="0" sz="1600" spc="5" b="1">
                <a:latin typeface="Arial"/>
                <a:cs typeface="Arial"/>
              </a:rPr>
              <a:t>the</a:t>
            </a:r>
            <a:r>
              <a:rPr dirty="0" sz="1600" spc="-30" b="1">
                <a:latin typeface="Arial"/>
                <a:cs typeface="Arial"/>
              </a:rPr>
              <a:t> </a:t>
            </a:r>
            <a:r>
              <a:rPr dirty="0" sz="1600" b="1">
                <a:latin typeface="Arial"/>
                <a:cs typeface="Arial"/>
              </a:rPr>
              <a:t>classroom.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1550">
              <a:latin typeface="Arial"/>
              <a:cs typeface="Arial"/>
            </a:endParaRPr>
          </a:p>
          <a:p>
            <a:pPr marL="387985" marR="584835" indent="-300355">
              <a:lnSpc>
                <a:spcPts val="1839"/>
              </a:lnSpc>
              <a:buClr>
                <a:srgbClr val="B80D0F"/>
              </a:buClr>
              <a:buChar char="•"/>
              <a:tabLst>
                <a:tab pos="387985" algn="l"/>
                <a:tab pos="388620" algn="l"/>
              </a:tabLst>
            </a:pPr>
            <a:r>
              <a:rPr dirty="0" sz="1600" spc="-5">
                <a:latin typeface="Arial"/>
                <a:cs typeface="Arial"/>
              </a:rPr>
              <a:t>Explicitly </a:t>
            </a:r>
            <a:r>
              <a:rPr dirty="0" sz="1600">
                <a:latin typeface="Arial"/>
                <a:cs typeface="Arial"/>
              </a:rPr>
              <a:t>state expectations for </a:t>
            </a:r>
            <a:r>
              <a:rPr dirty="0" sz="1600" spc="5">
                <a:latin typeface="Arial"/>
                <a:cs typeface="Arial"/>
              </a:rPr>
              <a:t>conduct </a:t>
            </a:r>
            <a:r>
              <a:rPr dirty="0" sz="1600">
                <a:latin typeface="Arial"/>
                <a:cs typeface="Arial"/>
              </a:rPr>
              <a:t>in the syllabus. Include specifics, </a:t>
            </a:r>
            <a:r>
              <a:rPr dirty="0" sz="1600" spc="5">
                <a:latin typeface="Arial"/>
                <a:cs typeface="Arial"/>
              </a:rPr>
              <a:t>such </a:t>
            </a:r>
            <a:r>
              <a:rPr dirty="0" sz="1600">
                <a:latin typeface="Arial"/>
                <a:cs typeface="Arial"/>
              </a:rPr>
              <a:t>as “turn </a:t>
            </a:r>
            <a:r>
              <a:rPr dirty="0" sz="1600" spc="-10">
                <a:latin typeface="Arial"/>
                <a:cs typeface="Arial"/>
              </a:rPr>
              <a:t>off </a:t>
            </a:r>
            <a:r>
              <a:rPr dirty="0" sz="1600" spc="-5">
                <a:latin typeface="Arial"/>
                <a:cs typeface="Arial"/>
              </a:rPr>
              <a:t>electronic  </a:t>
            </a:r>
            <a:r>
              <a:rPr dirty="0" sz="1600">
                <a:latin typeface="Arial"/>
                <a:cs typeface="Arial"/>
              </a:rPr>
              <a:t>devices and cell phones before entering the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classroom.”</a:t>
            </a:r>
            <a:endParaRPr sz="1600">
              <a:latin typeface="Arial"/>
              <a:cs typeface="Arial"/>
            </a:endParaRPr>
          </a:p>
          <a:p>
            <a:pPr marL="387985" indent="-300990">
              <a:lnSpc>
                <a:spcPts val="1739"/>
              </a:lnSpc>
              <a:buClr>
                <a:srgbClr val="B80D0F"/>
              </a:buClr>
              <a:buChar char="•"/>
              <a:tabLst>
                <a:tab pos="387985" algn="l"/>
                <a:tab pos="388620" algn="l"/>
              </a:tabLst>
            </a:pPr>
            <a:r>
              <a:rPr dirty="0" sz="1600">
                <a:latin typeface="Arial"/>
                <a:cs typeface="Arial"/>
              </a:rPr>
              <a:t>Explain the </a:t>
            </a:r>
            <a:r>
              <a:rPr dirty="0" sz="1600" spc="5">
                <a:latin typeface="Arial"/>
                <a:cs typeface="Arial"/>
              </a:rPr>
              <a:t>consequences </a:t>
            </a:r>
            <a:r>
              <a:rPr dirty="0" sz="1600">
                <a:latin typeface="Arial"/>
                <a:cs typeface="Arial"/>
              </a:rPr>
              <a:t>for </a:t>
            </a:r>
            <a:r>
              <a:rPr dirty="0" sz="1600" spc="-5">
                <a:latin typeface="Arial"/>
                <a:cs typeface="Arial"/>
              </a:rPr>
              <a:t>inappropriate</a:t>
            </a:r>
            <a:r>
              <a:rPr dirty="0" sz="1600" spc="-25">
                <a:latin typeface="Arial"/>
                <a:cs typeface="Arial"/>
              </a:rPr>
              <a:t> </a:t>
            </a:r>
            <a:r>
              <a:rPr dirty="0" sz="1600" spc="-10">
                <a:latin typeface="Arial"/>
                <a:cs typeface="Arial"/>
              </a:rPr>
              <a:t>behavior.</a:t>
            </a:r>
            <a:endParaRPr sz="1600">
              <a:latin typeface="Arial"/>
              <a:cs typeface="Arial"/>
            </a:endParaRPr>
          </a:p>
          <a:p>
            <a:pPr marL="387985" indent="-300990">
              <a:lnSpc>
                <a:spcPts val="1835"/>
              </a:lnSpc>
              <a:buClr>
                <a:srgbClr val="B80D0F"/>
              </a:buClr>
              <a:buChar char="•"/>
              <a:tabLst>
                <a:tab pos="387985" algn="l"/>
                <a:tab pos="388620" algn="l"/>
              </a:tabLst>
            </a:pPr>
            <a:r>
              <a:rPr dirty="0" sz="1600">
                <a:latin typeface="Arial"/>
                <a:cs typeface="Arial"/>
              </a:rPr>
              <a:t>Review these expectations with students during the </a:t>
            </a:r>
            <a:r>
              <a:rPr dirty="0" sz="1600" spc="-5">
                <a:latin typeface="Arial"/>
                <a:cs typeface="Arial"/>
              </a:rPr>
              <a:t>first </a:t>
            </a:r>
            <a:r>
              <a:rPr dirty="0" sz="1600">
                <a:latin typeface="Arial"/>
                <a:cs typeface="Arial"/>
              </a:rPr>
              <a:t>class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meeting</a:t>
            </a:r>
            <a:endParaRPr sz="1600">
              <a:latin typeface="Arial"/>
              <a:cs typeface="Arial"/>
            </a:endParaRPr>
          </a:p>
          <a:p>
            <a:pPr marL="387985" indent="-300990">
              <a:lnSpc>
                <a:spcPts val="1835"/>
              </a:lnSpc>
              <a:buClr>
                <a:srgbClr val="B80D0F"/>
              </a:buClr>
              <a:buChar char="•"/>
              <a:tabLst>
                <a:tab pos="387985" algn="l"/>
                <a:tab pos="388620" algn="l"/>
              </a:tabLst>
            </a:pPr>
            <a:r>
              <a:rPr dirty="0" sz="1600" spc="5">
                <a:latin typeface="Arial"/>
                <a:cs typeface="Arial"/>
              </a:rPr>
              <a:t>Model </a:t>
            </a:r>
            <a:r>
              <a:rPr dirty="0" sz="1600">
                <a:latin typeface="Arial"/>
                <a:cs typeface="Arial"/>
              </a:rPr>
              <a:t>respectful </a:t>
            </a:r>
            <a:r>
              <a:rPr dirty="0" sz="1600" spc="5">
                <a:latin typeface="Arial"/>
                <a:cs typeface="Arial"/>
              </a:rPr>
              <a:t>communication </a:t>
            </a:r>
            <a:r>
              <a:rPr dirty="0" sz="1600">
                <a:latin typeface="Arial"/>
                <a:cs typeface="Arial"/>
              </a:rPr>
              <a:t>with your</a:t>
            </a:r>
            <a:r>
              <a:rPr dirty="0" sz="1600" spc="-10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students</a:t>
            </a:r>
            <a:endParaRPr sz="1600">
              <a:latin typeface="Arial"/>
              <a:cs typeface="Arial"/>
            </a:endParaRPr>
          </a:p>
          <a:p>
            <a:pPr marL="387985" indent="-300990">
              <a:lnSpc>
                <a:spcPts val="1835"/>
              </a:lnSpc>
              <a:buClr>
                <a:srgbClr val="B80D0F"/>
              </a:buClr>
              <a:buChar char="•"/>
              <a:tabLst>
                <a:tab pos="387985" algn="l"/>
                <a:tab pos="388620" algn="l"/>
              </a:tabLst>
            </a:pPr>
            <a:r>
              <a:rPr dirty="0" sz="1600" spc="-5">
                <a:latin typeface="Arial"/>
                <a:cs typeface="Arial"/>
              </a:rPr>
              <a:t>Facilitate </a:t>
            </a:r>
            <a:r>
              <a:rPr dirty="0" sz="1600">
                <a:latin typeface="Arial"/>
                <a:cs typeface="Arial"/>
              </a:rPr>
              <a:t>respectful exchange of ideas among your</a:t>
            </a:r>
            <a:r>
              <a:rPr dirty="0" sz="1600" spc="5">
                <a:latin typeface="Arial"/>
                <a:cs typeface="Arial"/>
              </a:rPr>
              <a:t> </a:t>
            </a:r>
            <a:r>
              <a:rPr dirty="0" sz="1600">
                <a:latin typeface="Arial"/>
                <a:cs typeface="Arial"/>
              </a:rPr>
              <a:t>students.</a:t>
            </a:r>
            <a:endParaRPr sz="1600">
              <a:latin typeface="Arial"/>
              <a:cs typeface="Arial"/>
            </a:endParaRPr>
          </a:p>
          <a:p>
            <a:pPr marL="387985" indent="-300990">
              <a:lnSpc>
                <a:spcPts val="1839"/>
              </a:lnSpc>
              <a:buClr>
                <a:srgbClr val="B80D0F"/>
              </a:buClr>
              <a:buChar char="•"/>
              <a:tabLst>
                <a:tab pos="387985" algn="l"/>
                <a:tab pos="388620" algn="l"/>
              </a:tabLst>
            </a:pPr>
            <a:r>
              <a:rPr dirty="0" sz="1600">
                <a:latin typeface="Arial"/>
                <a:cs typeface="Arial"/>
              </a:rPr>
              <a:t>Respond to problems consistently and in </a:t>
            </a:r>
            <a:r>
              <a:rPr dirty="0" sz="1600" spc="5">
                <a:latin typeface="Arial"/>
                <a:cs typeface="Arial"/>
              </a:rPr>
              <a:t>a </a:t>
            </a:r>
            <a:r>
              <a:rPr dirty="0" sz="1600">
                <a:latin typeface="Arial"/>
                <a:cs typeface="Arial"/>
              </a:rPr>
              <a:t>timely</a:t>
            </a:r>
            <a:r>
              <a:rPr dirty="0" sz="1600" spc="-20">
                <a:latin typeface="Arial"/>
                <a:cs typeface="Arial"/>
              </a:rPr>
              <a:t> </a:t>
            </a:r>
            <a:r>
              <a:rPr dirty="0" sz="1600" spc="5">
                <a:latin typeface="Arial"/>
                <a:cs typeface="Arial"/>
              </a:rPr>
              <a:t>manner</a:t>
            </a:r>
            <a:endParaRPr sz="1600">
              <a:latin typeface="Arial"/>
              <a:cs typeface="Arial"/>
            </a:endParaRPr>
          </a:p>
          <a:p>
            <a:pPr algn="ctr" marL="17780">
              <a:lnSpc>
                <a:spcPts val="1975"/>
              </a:lnSpc>
            </a:pPr>
            <a:r>
              <a:rPr dirty="0" sz="1700" spc="10" i="1">
                <a:latin typeface="Arial"/>
                <a:cs typeface="Arial"/>
              </a:rPr>
              <a:t>In </a:t>
            </a:r>
            <a:r>
              <a:rPr dirty="0" sz="1700" spc="15" i="1">
                <a:latin typeface="Arial"/>
                <a:cs typeface="Arial"/>
              </a:rPr>
              <a:t>cases </a:t>
            </a:r>
            <a:r>
              <a:rPr dirty="0" sz="1700" spc="10" i="1">
                <a:latin typeface="Arial"/>
                <a:cs typeface="Arial"/>
              </a:rPr>
              <a:t>of </a:t>
            </a:r>
            <a:r>
              <a:rPr dirty="0" sz="1700" b="1" i="1">
                <a:latin typeface="Arial"/>
                <a:cs typeface="Arial"/>
              </a:rPr>
              <a:t>IMMEDIATE </a:t>
            </a:r>
            <a:r>
              <a:rPr dirty="0" sz="1700" spc="-5" b="1" i="1">
                <a:latin typeface="Arial"/>
                <a:cs typeface="Arial"/>
              </a:rPr>
              <a:t>THREAT </a:t>
            </a:r>
            <a:r>
              <a:rPr dirty="0" sz="1700" spc="10" i="1">
                <a:latin typeface="Arial"/>
                <a:cs typeface="Arial"/>
              </a:rPr>
              <a:t>to </a:t>
            </a:r>
            <a:r>
              <a:rPr dirty="0" sz="1700" spc="15" i="1">
                <a:latin typeface="Arial"/>
                <a:cs typeface="Arial"/>
              </a:rPr>
              <a:t>you </a:t>
            </a:r>
            <a:r>
              <a:rPr dirty="0" sz="1700" spc="10" i="1">
                <a:latin typeface="Arial"/>
                <a:cs typeface="Arial"/>
              </a:rPr>
              <a:t>or others, </a:t>
            </a:r>
            <a:r>
              <a:rPr dirty="0" sz="1700" spc="10" b="1" i="1">
                <a:latin typeface="Arial"/>
                <a:cs typeface="Arial"/>
              </a:rPr>
              <a:t>immediately call University Police</a:t>
            </a:r>
            <a:r>
              <a:rPr dirty="0" sz="1700" spc="100" b="1" i="1">
                <a:latin typeface="Arial"/>
                <a:cs typeface="Arial"/>
              </a:rPr>
              <a:t> </a:t>
            </a:r>
            <a:r>
              <a:rPr dirty="0" sz="1700" spc="5" i="1">
                <a:latin typeface="Arial"/>
                <a:cs typeface="Arial"/>
              </a:rPr>
              <a:t>at</a:t>
            </a:r>
            <a:endParaRPr sz="1700">
              <a:latin typeface="Arial"/>
              <a:cs typeface="Arial"/>
            </a:endParaRPr>
          </a:p>
          <a:p>
            <a:pPr algn="ctr" marL="17780">
              <a:lnSpc>
                <a:spcPts val="2010"/>
              </a:lnSpc>
            </a:pPr>
            <a:r>
              <a:rPr dirty="0" sz="1700" spc="10" b="1" i="1">
                <a:latin typeface="Arial"/>
                <a:cs typeface="Arial"/>
              </a:rPr>
              <a:t>337-482-6447</a:t>
            </a:r>
            <a:r>
              <a:rPr dirty="0" sz="1700" spc="10" i="1">
                <a:latin typeface="Arial"/>
                <a:cs typeface="Arial"/>
              </a:rPr>
              <a:t>.</a:t>
            </a:r>
            <a:endParaRPr sz="17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32282" y="785499"/>
            <a:ext cx="6090285" cy="8483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5400" spc="-10"/>
              <a:t>Academic</a:t>
            </a:r>
            <a:r>
              <a:rPr dirty="0" sz="5400" spc="-90"/>
              <a:t> </a:t>
            </a:r>
            <a:r>
              <a:rPr dirty="0" sz="5400" spc="5"/>
              <a:t>Dishonesty</a:t>
            </a:r>
            <a:endParaRPr sz="5400"/>
          </a:p>
        </p:txBody>
      </p:sp>
      <p:sp>
        <p:nvSpPr>
          <p:cNvPr id="3" name="object 3"/>
          <p:cNvSpPr txBox="1"/>
          <p:nvPr/>
        </p:nvSpPr>
        <p:spPr>
          <a:xfrm>
            <a:off x="758825" y="2368275"/>
            <a:ext cx="10175240" cy="2283460"/>
          </a:xfrm>
          <a:prstGeom prst="rect">
            <a:avLst/>
          </a:prstGeom>
        </p:spPr>
        <p:txBody>
          <a:bodyPr wrap="square" lIns="0" tIns="374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29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Cheating</a:t>
            </a:r>
            <a:endParaRPr sz="1400">
              <a:latin typeface="Arial"/>
              <a:cs typeface="Arial"/>
            </a:endParaRPr>
          </a:p>
          <a:p>
            <a:pPr marL="419100">
              <a:lnSpc>
                <a:spcPts val="1430"/>
              </a:lnSpc>
              <a:spcBef>
                <a:spcPts val="195"/>
              </a:spcBef>
            </a:pPr>
            <a:r>
              <a:rPr dirty="0" sz="1400" spc="-5">
                <a:latin typeface="Arial"/>
                <a:cs typeface="Arial"/>
              </a:rPr>
              <a:t>Cheating, in the </a:t>
            </a:r>
            <a:r>
              <a:rPr dirty="0" sz="1400">
                <a:latin typeface="Arial"/>
                <a:cs typeface="Arial"/>
              </a:rPr>
              <a:t>context </a:t>
            </a:r>
            <a:r>
              <a:rPr dirty="0" sz="1400" spc="-5">
                <a:latin typeface="Arial"/>
                <a:cs typeface="Arial"/>
              </a:rPr>
              <a:t>of academic </a:t>
            </a:r>
            <a:r>
              <a:rPr dirty="0" sz="1400">
                <a:latin typeface="Arial"/>
                <a:cs typeface="Arial"/>
              </a:rPr>
              <a:t>matters, </a:t>
            </a:r>
            <a:r>
              <a:rPr dirty="0" sz="1400" spc="-5">
                <a:latin typeface="Arial"/>
                <a:cs typeface="Arial"/>
              </a:rPr>
              <a:t>is the term broadly used to describe all acts of dishonesty </a:t>
            </a:r>
            <a:r>
              <a:rPr dirty="0" sz="1400">
                <a:latin typeface="Arial"/>
                <a:cs typeface="Arial"/>
              </a:rPr>
              <a:t>committed </a:t>
            </a:r>
            <a:r>
              <a:rPr dirty="0" sz="1400" spc="-5">
                <a:latin typeface="Arial"/>
                <a:cs typeface="Arial"/>
              </a:rPr>
              <a:t>in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taking</a:t>
            </a:r>
            <a:endParaRPr sz="1400">
              <a:latin typeface="Arial"/>
              <a:cs typeface="Arial"/>
            </a:endParaRPr>
          </a:p>
          <a:p>
            <a:pPr marL="419100">
              <a:lnSpc>
                <a:spcPts val="1175"/>
              </a:lnSpc>
            </a:pPr>
            <a:r>
              <a:rPr dirty="0" sz="1400" spc="-5">
                <a:latin typeface="Arial"/>
                <a:cs typeface="Arial"/>
              </a:rPr>
              <a:t>tests or examinations and in preparing assignments. Cheating includes but is not limited to </a:t>
            </a:r>
            <a:r>
              <a:rPr dirty="0" sz="1400">
                <a:latin typeface="Arial"/>
                <a:cs typeface="Arial"/>
              </a:rPr>
              <a:t>such </a:t>
            </a:r>
            <a:r>
              <a:rPr dirty="0" sz="1400" spc="-5">
                <a:latin typeface="Arial"/>
                <a:cs typeface="Arial"/>
              </a:rPr>
              <a:t>practices as gaining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help</a:t>
            </a:r>
            <a:endParaRPr sz="1400">
              <a:latin typeface="Arial"/>
              <a:cs typeface="Arial"/>
            </a:endParaRPr>
          </a:p>
          <a:p>
            <a:pPr marL="419100">
              <a:lnSpc>
                <a:spcPts val="1175"/>
              </a:lnSpc>
            </a:pPr>
            <a:r>
              <a:rPr dirty="0" sz="1400" spc="-5">
                <a:latin typeface="Arial"/>
                <a:cs typeface="Arial"/>
              </a:rPr>
              <a:t>from another person, using </a:t>
            </a:r>
            <a:r>
              <a:rPr dirty="0" sz="1400">
                <a:latin typeface="Arial"/>
                <a:cs typeface="Arial"/>
              </a:rPr>
              <a:t>crib </a:t>
            </a:r>
            <a:r>
              <a:rPr dirty="0" sz="1400" spc="-5">
                <a:latin typeface="Arial"/>
                <a:cs typeface="Arial"/>
              </a:rPr>
              <a:t>notes, </a:t>
            </a:r>
            <a:r>
              <a:rPr dirty="0" sz="1400">
                <a:latin typeface="Arial"/>
                <a:cs typeface="Arial"/>
              </a:rPr>
              <a:t>relying </a:t>
            </a:r>
            <a:r>
              <a:rPr dirty="0" sz="1400" spc="-5">
                <a:latin typeface="Arial"/>
                <a:cs typeface="Arial"/>
              </a:rPr>
              <a:t>on </a:t>
            </a:r>
            <a:r>
              <a:rPr dirty="0" sz="1400">
                <a:latin typeface="Arial"/>
                <a:cs typeface="Arial"/>
              </a:rPr>
              <a:t>a calculator </a:t>
            </a:r>
            <a:r>
              <a:rPr dirty="0" sz="1400" spc="-5">
                <a:latin typeface="Arial"/>
                <a:cs typeface="Arial"/>
              </a:rPr>
              <a:t>or any </a:t>
            </a:r>
            <a:r>
              <a:rPr dirty="0" sz="1400">
                <a:latin typeface="Arial"/>
                <a:cs typeface="Arial"/>
              </a:rPr>
              <a:t>current </a:t>
            </a:r>
            <a:r>
              <a:rPr dirty="0" sz="1400" spc="-5">
                <a:latin typeface="Arial"/>
                <a:cs typeface="Arial"/>
              </a:rPr>
              <a:t>technology if </a:t>
            </a:r>
            <a:r>
              <a:rPr dirty="0" sz="1400">
                <a:latin typeface="Arial"/>
                <a:cs typeface="Arial"/>
              </a:rPr>
              <a:t>such </a:t>
            </a:r>
            <a:r>
              <a:rPr dirty="0" sz="1400" spc="-5">
                <a:latin typeface="Arial"/>
                <a:cs typeface="Arial"/>
              </a:rPr>
              <a:t>aids have been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forbidden.</a:t>
            </a:r>
            <a:endParaRPr sz="1400">
              <a:latin typeface="Arial"/>
              <a:cs typeface="Arial"/>
            </a:endParaRPr>
          </a:p>
          <a:p>
            <a:pPr marL="419100">
              <a:lnSpc>
                <a:spcPts val="1175"/>
              </a:lnSpc>
            </a:pPr>
            <a:r>
              <a:rPr dirty="0" sz="1400" spc="-5">
                <a:latin typeface="Arial"/>
                <a:cs typeface="Arial"/>
              </a:rPr>
              <a:t>Preparing an assignment in </a:t>
            </a:r>
            <a:r>
              <a:rPr dirty="0" sz="1400">
                <a:latin typeface="Arial"/>
                <a:cs typeface="Arial"/>
              </a:rPr>
              <a:t>consultation </a:t>
            </a:r>
            <a:r>
              <a:rPr dirty="0" sz="1400" spc="-5">
                <a:latin typeface="Arial"/>
                <a:cs typeface="Arial"/>
              </a:rPr>
              <a:t>with another person when the instructor expects the work to be done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independently</a:t>
            </a:r>
            <a:endParaRPr sz="1400">
              <a:latin typeface="Arial"/>
              <a:cs typeface="Arial"/>
            </a:endParaRPr>
          </a:p>
          <a:p>
            <a:pPr marL="419100" marR="418465">
              <a:lnSpc>
                <a:spcPct val="70000"/>
              </a:lnSpc>
              <a:spcBef>
                <a:spcPts val="254"/>
              </a:spcBef>
            </a:pPr>
            <a:r>
              <a:rPr dirty="0" sz="1400" spc="-5">
                <a:latin typeface="Arial"/>
                <a:cs typeface="Arial"/>
              </a:rPr>
              <a:t>is also </a:t>
            </a:r>
            <a:r>
              <a:rPr dirty="0" sz="1400">
                <a:latin typeface="Arial"/>
                <a:cs typeface="Arial"/>
              </a:rPr>
              <a:t>considered cheating. </a:t>
            </a:r>
            <a:r>
              <a:rPr dirty="0" sz="1400" spc="-5">
                <a:latin typeface="Arial"/>
                <a:cs typeface="Arial"/>
              </a:rPr>
              <a:t>In other words, </a:t>
            </a:r>
            <a:r>
              <a:rPr dirty="0" sz="1400">
                <a:latin typeface="Arial"/>
                <a:cs typeface="Arial"/>
              </a:rPr>
              <a:t>cheating </a:t>
            </a:r>
            <a:r>
              <a:rPr dirty="0" sz="1400" spc="-5">
                <a:latin typeface="Arial"/>
                <a:cs typeface="Arial"/>
              </a:rPr>
              <a:t>occurs when </a:t>
            </a:r>
            <a:r>
              <a:rPr dirty="0" sz="1400">
                <a:latin typeface="Arial"/>
                <a:cs typeface="Arial"/>
              </a:rPr>
              <a:t>a student makes </a:t>
            </a:r>
            <a:r>
              <a:rPr dirty="0" sz="1400" spc="-5">
                <a:latin typeface="Arial"/>
                <a:cs typeface="Arial"/>
              </a:rPr>
              <a:t>use of any unauthorized aids or  </a:t>
            </a:r>
            <a:r>
              <a:rPr dirty="0" sz="1400">
                <a:latin typeface="Arial"/>
                <a:cs typeface="Arial"/>
              </a:rPr>
              <a:t>materials. </a:t>
            </a:r>
            <a:r>
              <a:rPr dirty="0" sz="1400" spc="-5">
                <a:latin typeface="Arial"/>
                <a:cs typeface="Arial"/>
              </a:rPr>
              <a:t>Furthermore, any </a:t>
            </a:r>
            <a:r>
              <a:rPr dirty="0" sz="1400">
                <a:latin typeface="Arial"/>
                <a:cs typeface="Arial"/>
              </a:rPr>
              <a:t>student </a:t>
            </a:r>
            <a:r>
              <a:rPr dirty="0" sz="1400" spc="-5">
                <a:latin typeface="Arial"/>
                <a:cs typeface="Arial"/>
              </a:rPr>
              <a:t>who provides unauthorized assistance in academic work is also guilty of</a:t>
            </a:r>
            <a:r>
              <a:rPr dirty="0" sz="1400" spc="-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cheating.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9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u="heavy" sz="1400" spc="-5" b="1">
                <a:uFill>
                  <a:solidFill>
                    <a:srgbClr val="000000"/>
                  </a:solidFill>
                </a:uFill>
                <a:latin typeface="Arial"/>
                <a:cs typeface="Arial"/>
              </a:rPr>
              <a:t>Plagiarism</a:t>
            </a:r>
            <a:endParaRPr sz="1400">
              <a:latin typeface="Arial"/>
              <a:cs typeface="Arial"/>
            </a:endParaRPr>
          </a:p>
          <a:p>
            <a:pPr marL="419100">
              <a:lnSpc>
                <a:spcPts val="1430"/>
              </a:lnSpc>
              <a:spcBef>
                <a:spcPts val="195"/>
              </a:spcBef>
            </a:pPr>
            <a:r>
              <a:rPr dirty="0" sz="1400" spc="-5">
                <a:latin typeface="Arial"/>
                <a:cs typeface="Arial"/>
              </a:rPr>
              <a:t>Plagiarism is the use of unacknowledged </a:t>
            </a:r>
            <a:r>
              <a:rPr dirty="0" sz="1400">
                <a:latin typeface="Arial"/>
                <a:cs typeface="Arial"/>
              </a:rPr>
              <a:t>materials </a:t>
            </a:r>
            <a:r>
              <a:rPr dirty="0" sz="1400" spc="-5">
                <a:latin typeface="Arial"/>
                <a:cs typeface="Arial"/>
              </a:rPr>
              <a:t>in the preparation of assignments. Thus, the </a:t>
            </a:r>
            <a:r>
              <a:rPr dirty="0" sz="1400">
                <a:latin typeface="Arial"/>
                <a:cs typeface="Arial"/>
              </a:rPr>
              <a:t>student must </a:t>
            </a:r>
            <a:r>
              <a:rPr dirty="0" sz="1400" spc="-5">
                <a:latin typeface="Arial"/>
                <a:cs typeface="Arial"/>
              </a:rPr>
              <a:t>take </a:t>
            </a:r>
            <a:r>
              <a:rPr dirty="0" sz="1400">
                <a:latin typeface="Arial"/>
                <a:cs typeface="Arial"/>
              </a:rPr>
              <a:t>care</a:t>
            </a:r>
            <a:r>
              <a:rPr dirty="0" sz="1400" spc="-65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to</a:t>
            </a:r>
            <a:endParaRPr sz="1400">
              <a:latin typeface="Arial"/>
              <a:cs typeface="Arial"/>
            </a:endParaRPr>
          </a:p>
          <a:p>
            <a:pPr marL="419100" marR="435609">
              <a:lnSpc>
                <a:spcPct val="70000"/>
              </a:lnSpc>
              <a:spcBef>
                <a:spcPts val="250"/>
              </a:spcBef>
            </a:pPr>
            <a:r>
              <a:rPr dirty="0" sz="1400" spc="-5">
                <a:latin typeface="Arial"/>
                <a:cs typeface="Arial"/>
              </a:rPr>
              <a:t>avoid plagiarism by </a:t>
            </a:r>
            <a:r>
              <a:rPr dirty="0" sz="1400">
                <a:latin typeface="Arial"/>
                <a:cs typeface="Arial"/>
              </a:rPr>
              <a:t>research </a:t>
            </a:r>
            <a:r>
              <a:rPr dirty="0" sz="1400" spc="-5">
                <a:latin typeface="Arial"/>
                <a:cs typeface="Arial"/>
              </a:rPr>
              <a:t>or term papers, art projects, architectural designs, </a:t>
            </a:r>
            <a:r>
              <a:rPr dirty="0" sz="1400">
                <a:latin typeface="Arial"/>
                <a:cs typeface="Arial"/>
              </a:rPr>
              <a:t>musical compositions, science reports,  </a:t>
            </a:r>
            <a:r>
              <a:rPr dirty="0" sz="1400" spc="-5">
                <a:latin typeface="Arial"/>
                <a:cs typeface="Arial"/>
              </a:rPr>
              <a:t>laboratory experiments, and the</a:t>
            </a:r>
            <a:r>
              <a:rPr dirty="0" sz="1400" spc="-10">
                <a:latin typeface="Arial"/>
                <a:cs typeface="Arial"/>
              </a:rPr>
              <a:t> </a:t>
            </a:r>
            <a:r>
              <a:rPr dirty="0" sz="1400" spc="-5">
                <a:latin typeface="Arial"/>
                <a:cs typeface="Arial"/>
              </a:rPr>
              <a:t>like.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Know The Code.pptx</dc:title>
  <dcterms:created xsi:type="dcterms:W3CDTF">2023-08-14T20:34:41Z</dcterms:created>
  <dcterms:modified xsi:type="dcterms:W3CDTF">2023-08-14T20:34:41Z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or">
    <vt:lpwstr>Google</vt:lpwstr>
  </property>
</Properties>
</file>