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0.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0" r:id="rId5"/>
  </p:sldMasterIdLst>
  <p:notesMasterIdLst>
    <p:notesMasterId r:id="rId50"/>
  </p:notesMasterIdLst>
  <p:sldIdLst>
    <p:sldId id="267" r:id="rId6"/>
    <p:sldId id="485" r:id="rId7"/>
    <p:sldId id="482" r:id="rId8"/>
    <p:sldId id="334" r:id="rId9"/>
    <p:sldId id="487" r:id="rId10"/>
    <p:sldId id="341" r:id="rId11"/>
    <p:sldId id="473" r:id="rId12"/>
    <p:sldId id="342" r:id="rId13"/>
    <p:sldId id="343" r:id="rId14"/>
    <p:sldId id="461" r:id="rId15"/>
    <p:sldId id="463" r:id="rId16"/>
    <p:sldId id="294" r:id="rId17"/>
    <p:sldId id="475" r:id="rId18"/>
    <p:sldId id="486" r:id="rId19"/>
    <p:sldId id="304" r:id="rId20"/>
    <p:sldId id="305" r:id="rId21"/>
    <p:sldId id="301" r:id="rId22"/>
    <p:sldId id="302" r:id="rId23"/>
    <p:sldId id="476" r:id="rId24"/>
    <p:sldId id="306" r:id="rId25"/>
    <p:sldId id="307" r:id="rId26"/>
    <p:sldId id="477" r:id="rId27"/>
    <p:sldId id="309" r:id="rId28"/>
    <p:sldId id="315" r:id="rId29"/>
    <p:sldId id="316" r:id="rId30"/>
    <p:sldId id="478" r:id="rId31"/>
    <p:sldId id="314" r:id="rId32"/>
    <p:sldId id="322" r:id="rId33"/>
    <p:sldId id="479" r:id="rId34"/>
    <p:sldId id="480" r:id="rId35"/>
    <p:sldId id="313" r:id="rId36"/>
    <p:sldId id="317" r:id="rId37"/>
    <p:sldId id="318" r:id="rId38"/>
    <p:sldId id="319" r:id="rId39"/>
    <p:sldId id="320" r:id="rId40"/>
    <p:sldId id="321" r:id="rId41"/>
    <p:sldId id="300" r:id="rId42"/>
    <p:sldId id="339" r:id="rId43"/>
    <p:sldId id="303" r:id="rId44"/>
    <p:sldId id="464" r:id="rId45"/>
    <p:sldId id="484" r:id="rId46"/>
    <p:sldId id="483" r:id="rId47"/>
    <p:sldId id="481" r:id="rId48"/>
    <p:sldId id="264" r:id="rId49"/>
  </p:sldIdLst>
  <p:sldSz cx="9144000" cy="6858000" type="screen4x3"/>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228"/>
    <a:srgbClr val="CC161E"/>
    <a:srgbClr val="C00000"/>
    <a:srgbClr val="2782D3"/>
    <a:srgbClr val="444CB5"/>
    <a:srgbClr val="3333CC"/>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5EE63-6DFB-4224-BD99-2EB83D47CCEF}" v="301" dt="2023-08-14T17:00:46.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dLbls>
          <c:showLegendKey val="0"/>
          <c:showVal val="1"/>
          <c:showCatName val="0"/>
          <c:showSerName val="0"/>
          <c:showPercent val="0"/>
          <c:showBubbleSize val="0"/>
        </c:dLbls>
        <c:gapWidth val="75"/>
        <c:shape val="box"/>
        <c:axId val="138393856"/>
        <c:axId val="138397184"/>
        <c:axId val="0"/>
      </c:bar3DChart>
      <c:catAx>
        <c:axId val="138393856"/>
        <c:scaling>
          <c:orientation val="minMax"/>
        </c:scaling>
        <c:delete val="0"/>
        <c:axPos val="l"/>
        <c:numFmt formatCode="General" sourceLinked="0"/>
        <c:majorTickMark val="none"/>
        <c:minorTickMark val="none"/>
        <c:tickLblPos val="nextTo"/>
        <c:txPr>
          <a:bodyPr/>
          <a:lstStyle/>
          <a:p>
            <a:pPr>
              <a:defRPr sz="2500" b="1">
                <a:solidFill>
                  <a:schemeClr val="tx1">
                    <a:lumMod val="50000"/>
                    <a:lumOff val="50000"/>
                  </a:schemeClr>
                </a:solidFill>
              </a:defRPr>
            </a:pPr>
            <a:endParaRPr lang="en-US"/>
          </a:p>
        </c:txPr>
        <c:crossAx val="138397184"/>
        <c:crosses val="autoZero"/>
        <c:auto val="1"/>
        <c:lblAlgn val="ctr"/>
        <c:lblOffset val="100"/>
        <c:noMultiLvlLbl val="0"/>
      </c:catAx>
      <c:valAx>
        <c:axId val="138397184"/>
        <c:scaling>
          <c:orientation val="minMax"/>
        </c:scaling>
        <c:delete val="1"/>
        <c:axPos val="b"/>
        <c:numFmt formatCode="#,##0" sourceLinked="1"/>
        <c:majorTickMark val="none"/>
        <c:minorTickMark val="none"/>
        <c:tickLblPos val="nextTo"/>
        <c:crossAx val="138393856"/>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Online Study</c:v>
                </c:pt>
              </c:strCache>
            </c:strRef>
          </c:tx>
          <c:dPt>
            <c:idx val="0"/>
            <c:bubble3D val="0"/>
            <c:explosion val="13"/>
            <c:extLst>
              <c:ext xmlns:c16="http://schemas.microsoft.com/office/drawing/2014/chart" uri="{C3380CC4-5D6E-409C-BE32-E72D297353CC}">
                <c16:uniqueId val="{00000001-E29A-4046-9906-B2CA9FE160B7}"/>
              </c:ext>
            </c:extLst>
          </c:dPt>
          <c:cat>
            <c:strRef>
              <c:f>Sheet1!$A$2:$A$3</c:f>
              <c:strCache>
                <c:ptCount val="2"/>
                <c:pt idx="0">
                  <c:v>Entirely Online</c:v>
                </c:pt>
                <c:pt idx="1">
                  <c:v>Any Online</c:v>
                </c:pt>
              </c:strCache>
            </c:strRef>
          </c:cat>
          <c:val>
            <c:numRef>
              <c:f>Sheet1!$B$2:$B$3</c:f>
              <c:numCache>
                <c:formatCode>General</c:formatCode>
                <c:ptCount val="2"/>
                <c:pt idx="0">
                  <c:v>1704</c:v>
                </c:pt>
                <c:pt idx="1">
                  <c:v>6419</c:v>
                </c:pt>
              </c:numCache>
            </c:numRef>
          </c:val>
          <c:extLst>
            <c:ext xmlns:c16="http://schemas.microsoft.com/office/drawing/2014/chart" uri="{C3380CC4-5D6E-409C-BE32-E72D297353CC}">
              <c16:uniqueId val="{00000002-E29A-4046-9906-B2CA9FE160B7}"/>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2.1018772110008E-3"/>
          <c:y val="0.83871551978784198"/>
          <c:w val="0.30722783293392703"/>
          <c:h val="0.145108151410053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'Spring 2016'!$V$359</c:f>
              <c:strCache>
                <c:ptCount val="1"/>
                <c:pt idx="0">
                  <c:v>Hybrid </c:v>
                </c:pt>
              </c:strCache>
            </c:strRef>
          </c:tx>
          <c:spPr>
            <a:solidFill>
              <a:srgbClr val="FFFF00"/>
            </a:solidFill>
          </c:spPr>
          <c:invertIfNegative val="0"/>
          <c:dLbls>
            <c:dLbl>
              <c:idx val="0"/>
              <c:layout>
                <c:manualLayout>
                  <c:x val="1.48809506373089E-3"/>
                  <c:y val="7.81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3C-4E65-9813-EF962266C6CC}"/>
                </c:ext>
              </c:extLst>
            </c:dLbl>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'Spring 2016'!$AB$358:$AF$358</c:f>
              <c:strCache>
                <c:ptCount val="5"/>
                <c:pt idx="0">
                  <c:v>Fall 2018</c:v>
                </c:pt>
                <c:pt idx="1">
                  <c:v>Fall 2019</c:v>
                </c:pt>
                <c:pt idx="2">
                  <c:v>Fall 2020</c:v>
                </c:pt>
                <c:pt idx="3">
                  <c:v>Fall 2021</c:v>
                </c:pt>
                <c:pt idx="4">
                  <c:v>Fall 2022</c:v>
                </c:pt>
              </c:strCache>
            </c:strRef>
          </c:cat>
          <c:val>
            <c:numRef>
              <c:f>'Spring 2016'!$AB$359:$AF$359</c:f>
              <c:numCache>
                <c:formatCode>General</c:formatCode>
                <c:ptCount val="5"/>
                <c:pt idx="0">
                  <c:v>89</c:v>
                </c:pt>
                <c:pt idx="1">
                  <c:v>92</c:v>
                </c:pt>
                <c:pt idx="2">
                  <c:v>104</c:v>
                </c:pt>
                <c:pt idx="3">
                  <c:v>117</c:v>
                </c:pt>
                <c:pt idx="4">
                  <c:v>113</c:v>
                </c:pt>
              </c:numCache>
            </c:numRef>
          </c:val>
          <c:extLst>
            <c:ext xmlns:c16="http://schemas.microsoft.com/office/drawing/2014/chart" uri="{C3380CC4-5D6E-409C-BE32-E72D297353CC}">
              <c16:uniqueId val="{00000001-CA3C-4E65-9813-EF962266C6CC}"/>
            </c:ext>
          </c:extLst>
        </c:ser>
        <c:ser>
          <c:idx val="1"/>
          <c:order val="1"/>
          <c:tx>
            <c:strRef>
              <c:f>'Spring 2016'!$V$360</c:f>
              <c:strCache>
                <c:ptCount val="1"/>
                <c:pt idx="0">
                  <c:v>Online</c:v>
                </c:pt>
              </c:strCache>
            </c:strRef>
          </c:tx>
          <c:spPr>
            <a:solidFill>
              <a:srgbClr val="0000FF"/>
            </a:solidFill>
          </c:spPr>
          <c:invertIfNegative val="0"/>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'Spring 2016'!$AB$358:$AF$358</c:f>
              <c:strCache>
                <c:ptCount val="5"/>
                <c:pt idx="0">
                  <c:v>Fall 2018</c:v>
                </c:pt>
                <c:pt idx="1">
                  <c:v>Fall 2019</c:v>
                </c:pt>
                <c:pt idx="2">
                  <c:v>Fall 2020</c:v>
                </c:pt>
                <c:pt idx="3">
                  <c:v>Fall 2021</c:v>
                </c:pt>
                <c:pt idx="4">
                  <c:v>Fall 2022</c:v>
                </c:pt>
              </c:strCache>
            </c:strRef>
          </c:cat>
          <c:val>
            <c:numRef>
              <c:f>'Spring 2016'!$AB$360:$AF$360</c:f>
              <c:numCache>
                <c:formatCode>General</c:formatCode>
                <c:ptCount val="5"/>
                <c:pt idx="0">
                  <c:v>268</c:v>
                </c:pt>
                <c:pt idx="1">
                  <c:v>319</c:v>
                </c:pt>
                <c:pt idx="2">
                  <c:v>478</c:v>
                </c:pt>
                <c:pt idx="3">
                  <c:v>453</c:v>
                </c:pt>
                <c:pt idx="4">
                  <c:v>485</c:v>
                </c:pt>
              </c:numCache>
            </c:numRef>
          </c:val>
          <c:extLst>
            <c:ext xmlns:c16="http://schemas.microsoft.com/office/drawing/2014/chart" uri="{C3380CC4-5D6E-409C-BE32-E72D297353CC}">
              <c16:uniqueId val="{00000002-CA3C-4E65-9813-EF962266C6CC}"/>
            </c:ext>
          </c:extLst>
        </c:ser>
        <c:ser>
          <c:idx val="2"/>
          <c:order val="2"/>
          <c:tx>
            <c:strRef>
              <c:f>'Spring 2016'!$V$361</c:f>
              <c:strCache>
                <c:ptCount val="1"/>
                <c:pt idx="0">
                  <c:v>Distance
</c:v>
                </c:pt>
              </c:strCache>
            </c:strRef>
          </c:tx>
          <c:spPr>
            <a:solidFill>
              <a:srgbClr val="00B050"/>
            </a:solidFill>
          </c:spPr>
          <c:invertIfNegative val="0"/>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'Spring 2016'!$AB$358:$AF$358</c:f>
              <c:strCache>
                <c:ptCount val="5"/>
                <c:pt idx="0">
                  <c:v>Fall 2018</c:v>
                </c:pt>
                <c:pt idx="1">
                  <c:v>Fall 2019</c:v>
                </c:pt>
                <c:pt idx="2">
                  <c:v>Fall 2020</c:v>
                </c:pt>
                <c:pt idx="3">
                  <c:v>Fall 2021</c:v>
                </c:pt>
                <c:pt idx="4">
                  <c:v>Fall 2022</c:v>
                </c:pt>
              </c:strCache>
            </c:strRef>
          </c:cat>
          <c:val>
            <c:numRef>
              <c:f>'Spring 2016'!$AB$361:$AF$361</c:f>
              <c:numCache>
                <c:formatCode>General</c:formatCode>
                <c:ptCount val="5"/>
                <c:pt idx="0">
                  <c:v>357</c:v>
                </c:pt>
                <c:pt idx="1">
                  <c:v>411</c:v>
                </c:pt>
                <c:pt idx="2">
                  <c:v>582</c:v>
                </c:pt>
                <c:pt idx="3">
                  <c:v>570</c:v>
                </c:pt>
                <c:pt idx="4">
                  <c:v>598</c:v>
                </c:pt>
              </c:numCache>
            </c:numRef>
          </c:val>
          <c:extLst>
            <c:ext xmlns:c16="http://schemas.microsoft.com/office/drawing/2014/chart" uri="{C3380CC4-5D6E-409C-BE32-E72D297353CC}">
              <c16:uniqueId val="{00000003-CA3C-4E65-9813-EF962266C6CC}"/>
            </c:ext>
          </c:extLst>
        </c:ser>
        <c:dLbls>
          <c:showLegendKey val="0"/>
          <c:showVal val="0"/>
          <c:showCatName val="0"/>
          <c:showSerName val="0"/>
          <c:showPercent val="0"/>
          <c:showBubbleSize val="0"/>
        </c:dLbls>
        <c:gapWidth val="75"/>
        <c:shape val="box"/>
        <c:axId val="33619328"/>
        <c:axId val="33641600"/>
        <c:axId val="0"/>
      </c:bar3DChart>
      <c:catAx>
        <c:axId val="33619328"/>
        <c:scaling>
          <c:orientation val="minMax"/>
        </c:scaling>
        <c:delete val="0"/>
        <c:axPos val="b"/>
        <c:numFmt formatCode="General" sourceLinked="0"/>
        <c:majorTickMark val="none"/>
        <c:minorTickMark val="none"/>
        <c:tickLblPos val="nextTo"/>
        <c:txPr>
          <a:bodyPr/>
          <a:lstStyle/>
          <a:p>
            <a:pPr>
              <a:defRPr sz="1800" b="1"/>
            </a:pPr>
            <a:endParaRPr lang="en-US"/>
          </a:p>
        </c:txPr>
        <c:crossAx val="33641600"/>
        <c:crosses val="autoZero"/>
        <c:auto val="1"/>
        <c:lblAlgn val="ctr"/>
        <c:lblOffset val="100"/>
        <c:noMultiLvlLbl val="0"/>
      </c:catAx>
      <c:valAx>
        <c:axId val="33641600"/>
        <c:scaling>
          <c:orientation val="minMax"/>
        </c:scaling>
        <c:delete val="0"/>
        <c:axPos val="l"/>
        <c:majorGridlines/>
        <c:numFmt formatCode="General" sourceLinked="1"/>
        <c:majorTickMark val="none"/>
        <c:minorTickMark val="none"/>
        <c:tickLblPos val="nextTo"/>
        <c:spPr>
          <a:ln w="9525">
            <a:noFill/>
          </a:ln>
        </c:spPr>
        <c:crossAx val="33619328"/>
        <c:crosses val="autoZero"/>
        <c:crossBetween val="between"/>
      </c:valAx>
    </c:plotArea>
    <c:legend>
      <c:legendPos val="b"/>
      <c:layout>
        <c:manualLayout>
          <c:xMode val="edge"/>
          <c:yMode val="edge"/>
          <c:x val="0.18259863814695373"/>
          <c:y val="0.91002173556430443"/>
          <c:w val="0.61537113149475864"/>
          <c:h val="8.9978264435695537E-2"/>
        </c:manualLayout>
      </c:layout>
      <c:overlay val="0"/>
      <c:txPr>
        <a:bodyPr/>
        <a:lstStyle/>
        <a:p>
          <a:pPr>
            <a:defRPr sz="1800"/>
          </a:pPr>
          <a:endParaRPr lang="en-US"/>
        </a:p>
      </c:txPr>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0.48431</cdr:x>
      <cdr:y>0.14591</cdr:y>
    </cdr:from>
    <cdr:to>
      <cdr:x>0.99008</cdr:x>
      <cdr:y>0.47249</cdr:y>
    </cdr:to>
    <cdr:sp macro="" textlink="">
      <cdr:nvSpPr>
        <cdr:cNvPr id="2" name="Down Ribbon 1"/>
        <cdr:cNvSpPr/>
      </cdr:nvSpPr>
      <cdr:spPr>
        <a:xfrm xmlns:a="http://schemas.openxmlformats.org/drawingml/2006/main" rot="726735">
          <a:off x="4190457" y="572892"/>
          <a:ext cx="4376234" cy="1282268"/>
        </a:xfrm>
        <a:prstGeom xmlns:a="http://schemas.openxmlformats.org/drawingml/2006/main" prst="ribbon">
          <a:avLst/>
        </a:prstGeom>
        <a:solidFill xmlns:a="http://schemas.openxmlformats.org/drawingml/2006/main">
          <a:srgbClr val="C00000"/>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000" b="1" dirty="0">
              <a:effectLst>
                <a:outerShdw blurRad="38100" dist="38100" dir="2700000" algn="tl">
                  <a:srgbClr val="000000">
                    <a:alpha val="43137"/>
                  </a:srgbClr>
                </a:outerShdw>
              </a:effectLst>
            </a:rPr>
            <a:t>52%</a:t>
          </a:r>
        </a:p>
        <a:p xmlns:a="http://schemas.openxmlformats.org/drawingml/2006/main">
          <a:pPr algn="ctr"/>
          <a:r>
            <a:rPr lang="en-US" sz="2000" b="1" dirty="0">
              <a:effectLst>
                <a:outerShdw blurRad="38100" dist="38100" dir="2700000" algn="tl">
                  <a:srgbClr val="000000">
                    <a:alpha val="43137"/>
                  </a:srgbClr>
                </a:outerShdw>
              </a:effectLst>
            </a:rPr>
            <a:t>of all students</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919CE-7DEC-48C3-BA0C-6994929DDB75}" type="datetimeFigureOut">
              <a:rPr lang="en-US" smtClean="0"/>
              <a:t>8/14/2023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995D4-7B06-4AE4-8161-77C2F5CB2E42}" type="slidenum">
              <a:rPr lang="en-US" smtClean="0"/>
              <a:t>‹#›</a:t>
            </a:fld>
            <a:endParaRPr lang="en-US"/>
          </a:p>
        </p:txBody>
      </p:sp>
    </p:spTree>
    <p:extLst>
      <p:ext uri="{BB962C8B-B14F-4D97-AF65-F5344CB8AC3E}">
        <p14:creationId xmlns:p14="http://schemas.microsoft.com/office/powerpoint/2010/main" val="94184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Online learning is a growing recruitment, retention and completion strategy.</a:t>
            </a:r>
            <a:r>
              <a:rPr lang="en-US" sz="1200" baseline="0"/>
              <a:t> </a:t>
            </a:r>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5</a:t>
            </a:fld>
            <a:endParaRPr lang="en-US"/>
          </a:p>
        </p:txBody>
      </p:sp>
    </p:spTree>
    <p:extLst>
      <p:ext uri="{BB962C8B-B14F-4D97-AF65-F5344CB8AC3E}">
        <p14:creationId xmlns:p14="http://schemas.microsoft.com/office/powerpoint/2010/main" val="644169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Our growth in online learning is, in part, due to the efforts of several academic departments across campus, including 344 faculty members who have been certified to teach online and hybrid courses. </a:t>
            </a:r>
          </a:p>
          <a:p>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39</a:t>
            </a:fld>
            <a:endParaRPr lang="en-US"/>
          </a:p>
        </p:txBody>
      </p:sp>
    </p:spTree>
    <p:extLst>
      <p:ext uri="{BB962C8B-B14F-4D97-AF65-F5344CB8AC3E}">
        <p14:creationId xmlns:p14="http://schemas.microsoft.com/office/powerpoint/2010/main" val="224499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Our growth in online learning is, in part, due to the efforts of several academic departments across campus, including 344 faculty members who have been certified to teach online and hybrid courses. </a:t>
            </a:r>
          </a:p>
          <a:p>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40</a:t>
            </a:fld>
            <a:endParaRPr lang="en-US"/>
          </a:p>
        </p:txBody>
      </p:sp>
    </p:spTree>
    <p:extLst>
      <p:ext uri="{BB962C8B-B14F-4D97-AF65-F5344CB8AC3E}">
        <p14:creationId xmlns:p14="http://schemas.microsoft.com/office/powerpoint/2010/main" val="3746880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Online learning is a growing recruitment, retention and completion strategy.</a:t>
            </a:r>
            <a:r>
              <a:rPr lang="en-US" sz="1200" baseline="0"/>
              <a:t> </a:t>
            </a:r>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41</a:t>
            </a:fld>
            <a:endParaRPr lang="en-US"/>
          </a:p>
        </p:txBody>
      </p:sp>
    </p:spTree>
    <p:extLst>
      <p:ext uri="{BB962C8B-B14F-4D97-AF65-F5344CB8AC3E}">
        <p14:creationId xmlns:p14="http://schemas.microsoft.com/office/powerpoint/2010/main" val="255365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Online learning is a growing recruitment, retention and completion strategy.</a:t>
            </a:r>
            <a:r>
              <a:rPr lang="en-US" sz="1200" baseline="0"/>
              <a:t> </a:t>
            </a:r>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42</a:t>
            </a:fld>
            <a:endParaRPr lang="en-US"/>
          </a:p>
        </p:txBody>
      </p:sp>
    </p:spTree>
    <p:extLst>
      <p:ext uri="{BB962C8B-B14F-4D97-AF65-F5344CB8AC3E}">
        <p14:creationId xmlns:p14="http://schemas.microsoft.com/office/powerpoint/2010/main" val="405054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Online learning is a growing recruitment, retention and completion strategy.</a:t>
            </a:r>
            <a:r>
              <a:rPr lang="en-US" sz="1200" baseline="0"/>
              <a:t> </a:t>
            </a:r>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6</a:t>
            </a:fld>
            <a:endParaRPr lang="en-US"/>
          </a:p>
        </p:txBody>
      </p:sp>
    </p:spTree>
    <p:extLst>
      <p:ext uri="{BB962C8B-B14F-4D97-AF65-F5344CB8AC3E}">
        <p14:creationId xmlns:p14="http://schemas.microsoft.com/office/powerpoint/2010/main" val="378727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Online learning is a growing recruitment, retention and completion strategy.</a:t>
            </a:r>
            <a:r>
              <a:rPr lang="en-US" sz="1200" baseline="0"/>
              <a:t> </a:t>
            </a:r>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7</a:t>
            </a:fld>
            <a:endParaRPr lang="en-US"/>
          </a:p>
        </p:txBody>
      </p:sp>
    </p:spTree>
    <p:extLst>
      <p:ext uri="{BB962C8B-B14F-4D97-AF65-F5344CB8AC3E}">
        <p14:creationId xmlns:p14="http://schemas.microsoft.com/office/powerpoint/2010/main" val="222615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now have more than 8,000 </a:t>
            </a:r>
            <a:r>
              <a:rPr lang="en-US" sz="1200"/>
              <a:t>students taking online or hybrid courses at our University.</a:t>
            </a:r>
          </a:p>
          <a:p>
            <a:endParaRPr lang="en-US"/>
          </a:p>
          <a:p>
            <a:r>
              <a:rPr lang="en-US"/>
              <a:t>Our students like having the option of blending their schedules. Last fall, 54% of University students were</a:t>
            </a:r>
            <a:r>
              <a:rPr lang="en-US" baseline="0"/>
              <a:t> enrolled in at least one online or hybrid course. </a:t>
            </a:r>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8</a:t>
            </a:fld>
            <a:endParaRPr lang="en-US"/>
          </a:p>
        </p:txBody>
      </p:sp>
    </p:spTree>
    <p:extLst>
      <p:ext uri="{BB962C8B-B14F-4D97-AF65-F5344CB8AC3E}">
        <p14:creationId xmlns:p14="http://schemas.microsoft.com/office/powerpoint/2010/main" val="263825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Of those students, 2,500 were enrolled</a:t>
            </a:r>
            <a:r>
              <a:rPr lang="en-US" sz="1200" baseline="0"/>
              <a:t> in online programs,</a:t>
            </a:r>
            <a:r>
              <a:rPr lang="en-US" sz="1200"/>
              <a:t> which is </a:t>
            </a:r>
            <a:r>
              <a:rPr lang="en-US"/>
              <a:t>16% of the University’s</a:t>
            </a:r>
            <a:r>
              <a:rPr lang="en-US" baseline="0"/>
              <a:t> enrollment. </a:t>
            </a:r>
            <a:endParaRPr lang="en-US" sz="1200"/>
          </a:p>
          <a:p>
            <a:r>
              <a:rPr lang="en-US"/>
              <a:t>We continue to expand access to higher education for working adults.</a:t>
            </a:r>
            <a:r>
              <a:rPr lang="en-US" baseline="0"/>
              <a:t> We now have 17 online programs. </a:t>
            </a:r>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9</a:t>
            </a:fld>
            <a:endParaRPr lang="en-US"/>
          </a:p>
        </p:txBody>
      </p:sp>
    </p:spTree>
    <p:extLst>
      <p:ext uri="{BB962C8B-B14F-4D97-AF65-F5344CB8AC3E}">
        <p14:creationId xmlns:p14="http://schemas.microsoft.com/office/powerpoint/2010/main" val="39669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Last fall</a:t>
            </a:r>
            <a:r>
              <a:rPr lang="en-US" baseline="0"/>
              <a:t>, our </a:t>
            </a:r>
            <a:r>
              <a:rPr lang="en-US" baseline="0" err="1"/>
              <a:t>ULearn</a:t>
            </a:r>
            <a:r>
              <a:rPr lang="en-US" baseline="0"/>
              <a:t> Certified faculty taught 570 online and hybrid course sections. </a:t>
            </a:r>
          </a:p>
          <a:p>
            <a:endParaRPr lang="en-US"/>
          </a:p>
        </p:txBody>
      </p:sp>
      <p:sp>
        <p:nvSpPr>
          <p:cNvPr id="4" name="Slide Number Placeholder 3"/>
          <p:cNvSpPr>
            <a:spLocks noGrp="1"/>
          </p:cNvSpPr>
          <p:nvPr>
            <p:ph type="sldNum" sz="quarter" idx="5"/>
          </p:nvPr>
        </p:nvSpPr>
        <p:spPr/>
        <p:txBody>
          <a:bodyPr/>
          <a:lstStyle/>
          <a:p>
            <a:fld id="{F8C995D4-7B06-4AE4-8161-77C2F5CB2E42}" type="slidenum">
              <a:rPr lang="en-US" smtClean="0"/>
              <a:t>10</a:t>
            </a:fld>
            <a:endParaRPr lang="en-US"/>
          </a:p>
        </p:txBody>
      </p:sp>
    </p:spTree>
    <p:extLst>
      <p:ext uri="{BB962C8B-B14F-4D97-AF65-F5344CB8AC3E}">
        <p14:creationId xmlns:p14="http://schemas.microsoft.com/office/powerpoint/2010/main" val="245134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Online learning is a growing recruitment, retention and completion strategy.</a:t>
            </a:r>
            <a:r>
              <a:rPr lang="en-US" sz="1200" baseline="0"/>
              <a:t> </a:t>
            </a:r>
            <a:endParaRPr lang="en-US"/>
          </a:p>
        </p:txBody>
      </p:sp>
      <p:sp>
        <p:nvSpPr>
          <p:cNvPr id="4" name="Slide Number Placeholder 3"/>
          <p:cNvSpPr>
            <a:spLocks noGrp="1"/>
          </p:cNvSpPr>
          <p:nvPr>
            <p:ph type="sldNum" sz="quarter" idx="10"/>
          </p:nvPr>
        </p:nvSpPr>
        <p:spPr/>
        <p:txBody>
          <a:bodyPr/>
          <a:lstStyle/>
          <a:p>
            <a:fld id="{F8C995D4-7B06-4AE4-8161-77C2F5CB2E42}" type="slidenum">
              <a:rPr lang="en-US" smtClean="0"/>
              <a:t>11</a:t>
            </a:fld>
            <a:endParaRPr lang="en-US"/>
          </a:p>
        </p:txBody>
      </p:sp>
    </p:spTree>
    <p:extLst>
      <p:ext uri="{BB962C8B-B14F-4D97-AF65-F5344CB8AC3E}">
        <p14:creationId xmlns:p14="http://schemas.microsoft.com/office/powerpoint/2010/main" val="340454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A6884-32FE-471C-8C55-DAE26B696D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00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C995D4-7B06-4AE4-8161-77C2F5CB2E42}" type="slidenum">
              <a:rPr lang="en-US" smtClean="0"/>
              <a:t>18</a:t>
            </a:fld>
            <a:endParaRPr lang="en-US"/>
          </a:p>
        </p:txBody>
      </p:sp>
    </p:spTree>
    <p:extLst>
      <p:ext uri="{BB962C8B-B14F-4D97-AF65-F5344CB8AC3E}">
        <p14:creationId xmlns:p14="http://schemas.microsoft.com/office/powerpoint/2010/main" val="354926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B3363F-57CD-A24E-B9E6-12EA9EAAED31}"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420886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3363F-57CD-A24E-B9E6-12EA9EAAED31}"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305478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3363F-57CD-A24E-B9E6-12EA9EAAED31}"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312446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EDCB47-28C7-4151-BDC7-6014ECB573E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159319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DCB47-28C7-4151-BDC7-6014ECB573E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408523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DCB47-28C7-4151-BDC7-6014ECB573E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164612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EDCB47-28C7-4151-BDC7-6014ECB573E7}"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1312686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DCB47-28C7-4151-BDC7-6014ECB573E7}" type="datetimeFigureOut">
              <a:rPr lang="en-US" smtClean="0"/>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383241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EDCB47-28C7-4151-BDC7-6014ECB573E7}" type="datetimeFigureOut">
              <a:rPr lang="en-US" smtClean="0"/>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1630358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DCB47-28C7-4151-BDC7-6014ECB573E7}" type="datetimeFigureOut">
              <a:rPr lang="en-US" smtClean="0"/>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667649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DCB47-28C7-4151-BDC7-6014ECB573E7}"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318716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3363F-57CD-A24E-B9E6-12EA9EAAED31}"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394350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DCB47-28C7-4151-BDC7-6014ECB573E7}"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3276550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DCB47-28C7-4151-BDC7-6014ECB573E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2390289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DCB47-28C7-4151-BDC7-6014ECB573E7}"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1131-DB16-47EB-8BA8-822F5809956B}" type="slidenum">
              <a:rPr lang="en-US" smtClean="0"/>
              <a:t>‹#›</a:t>
            </a:fld>
            <a:endParaRPr lang="en-US"/>
          </a:p>
        </p:txBody>
      </p:sp>
    </p:spTree>
    <p:extLst>
      <p:ext uri="{BB962C8B-B14F-4D97-AF65-F5344CB8AC3E}">
        <p14:creationId xmlns:p14="http://schemas.microsoft.com/office/powerpoint/2010/main" val="147750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B3363F-57CD-A24E-B9E6-12EA9EAAED31}"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322091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B3363F-57CD-A24E-B9E6-12EA9EAAED31}"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187501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B3363F-57CD-A24E-B9E6-12EA9EAAED31}" type="datetimeFigureOut">
              <a:rPr lang="en-US" smtClean="0"/>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231994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B3363F-57CD-A24E-B9E6-12EA9EAAED31}" type="datetimeFigureOut">
              <a:rPr lang="en-US" smtClean="0"/>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423679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3363F-57CD-A24E-B9E6-12EA9EAAED31}" type="datetimeFigureOut">
              <a:rPr lang="en-US" smtClean="0"/>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395647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B3363F-57CD-A24E-B9E6-12EA9EAAED31}"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110903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B3363F-57CD-A24E-B9E6-12EA9EAAED31}"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0975-E3A7-D346-814F-06299ADDEC7F}" type="slidenum">
              <a:rPr lang="en-US" smtClean="0"/>
              <a:t>‹#›</a:t>
            </a:fld>
            <a:endParaRPr lang="en-US"/>
          </a:p>
        </p:txBody>
      </p:sp>
    </p:spTree>
    <p:extLst>
      <p:ext uri="{BB962C8B-B14F-4D97-AF65-F5344CB8AC3E}">
        <p14:creationId xmlns:p14="http://schemas.microsoft.com/office/powerpoint/2010/main" val="427620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3363F-57CD-A24E-B9E6-12EA9EAAED31}" type="datetimeFigureOut">
              <a:rPr lang="en-US" smtClean="0"/>
              <a:t>8/14/2023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10975-E3A7-D346-814F-06299ADDEC7F}" type="slidenum">
              <a:rPr lang="en-US" smtClean="0"/>
              <a:t>‹#›</a:t>
            </a:fld>
            <a:endParaRPr lang="en-US"/>
          </a:p>
        </p:txBody>
      </p:sp>
    </p:spTree>
    <p:extLst>
      <p:ext uri="{BB962C8B-B14F-4D97-AF65-F5344CB8AC3E}">
        <p14:creationId xmlns:p14="http://schemas.microsoft.com/office/powerpoint/2010/main" val="1676883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DCB47-28C7-4151-BDC7-6014ECB573E7}" type="datetimeFigureOut">
              <a:rPr lang="en-US" smtClean="0"/>
              <a:t>8/14/2023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B1131-DB16-47EB-8BA8-822F5809956B}" type="slidenum">
              <a:rPr lang="en-US" smtClean="0"/>
              <a:t>‹#›</a:t>
            </a:fld>
            <a:endParaRPr lang="en-US"/>
          </a:p>
        </p:txBody>
      </p:sp>
    </p:spTree>
    <p:extLst>
      <p:ext uri="{BB962C8B-B14F-4D97-AF65-F5344CB8AC3E}">
        <p14:creationId xmlns:p14="http://schemas.microsoft.com/office/powerpoint/2010/main" val="36076902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chart" Target="../charts/char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hyperlink" Target="https://distancelearning.louisiana.edu/moodle/moodle-tlc" TargetMode="Externa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33.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2.png"/><Relationship Id="rId4" Type="http://schemas.openxmlformats.org/officeDocument/2006/relationships/hyperlink" Target="mailto:distancelearning@louisiana.ed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hyperlink" Target="mailto:distancelearning@louisiana.ed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chart" Target="../charts/char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hart" Target="../charts/char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15583"/>
            <a:ext cx="9144000" cy="1382936"/>
          </a:xfrm>
          <a:prstGeom prst="rect">
            <a:avLst/>
          </a:prstGeom>
          <a:solidFill>
            <a:srgbClr val="BF22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 y="1445219"/>
            <a:ext cx="9143999" cy="988226"/>
          </a:xfrm>
        </p:spPr>
        <p:txBody>
          <a:bodyPr>
            <a:noAutofit/>
          </a:bodyPr>
          <a:lstStyle/>
          <a:p>
            <a:r>
              <a:rPr lang="en-US" sz="4800" b="1">
                <a:solidFill>
                  <a:srgbClr val="BF2228"/>
                </a:solidFill>
                <a:latin typeface="Gotham Black" charset="0"/>
                <a:ea typeface="Gotham Black" charset="0"/>
                <a:cs typeface="Gotham Black" charset="0"/>
              </a:rPr>
              <a:t>New Faculty Orientation:</a:t>
            </a:r>
            <a:br>
              <a:rPr lang="en-US" sz="4800" b="1">
                <a:solidFill>
                  <a:srgbClr val="BF2228"/>
                </a:solidFill>
                <a:latin typeface="Gotham Black" charset="0"/>
                <a:ea typeface="Gotham Black" charset="0"/>
                <a:cs typeface="Gotham Black" charset="0"/>
              </a:rPr>
            </a:br>
            <a:r>
              <a:rPr lang="en-US" sz="4800" b="1">
                <a:solidFill>
                  <a:srgbClr val="BF2228"/>
                </a:solidFill>
                <a:latin typeface="Gotham Black" charset="0"/>
                <a:ea typeface="Gotham Black" charset="0"/>
                <a:cs typeface="Gotham Black" charset="0"/>
              </a:rPr>
              <a:t>Distance Learning at UL Lafayette</a:t>
            </a:r>
          </a:p>
        </p:txBody>
      </p:sp>
      <p:sp>
        <p:nvSpPr>
          <p:cNvPr id="5" name="Title 1"/>
          <p:cNvSpPr txBox="1">
            <a:spLocks/>
          </p:cNvSpPr>
          <p:nvPr/>
        </p:nvSpPr>
        <p:spPr>
          <a:xfrm>
            <a:off x="0" y="3388973"/>
            <a:ext cx="9160625" cy="11957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BF2228"/>
              </a:solidFill>
              <a:effectLst/>
              <a:uLnTx/>
              <a:uFillTx/>
              <a:latin typeface="Gotham Medium" charset="0"/>
              <a:ea typeface="Gotham Medium" charset="0"/>
              <a:cs typeface="Gotham Medium" charset="0"/>
            </a:endParaRPr>
          </a:p>
        </p:txBody>
      </p:sp>
      <p:sp>
        <p:nvSpPr>
          <p:cNvPr id="7" name="Title 1"/>
          <p:cNvSpPr txBox="1">
            <a:spLocks/>
          </p:cNvSpPr>
          <p:nvPr/>
        </p:nvSpPr>
        <p:spPr>
          <a:xfrm>
            <a:off x="4572000" y="5165777"/>
            <a:ext cx="4588625" cy="4868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a:solidFill>
                  <a:schemeClr val="bg1"/>
                </a:solidFill>
                <a:latin typeface="Gotham Medium" charset="0"/>
                <a:ea typeface="Gotham Medium" charset="0"/>
                <a:cs typeface="Gotham Medium" charset="0"/>
              </a:rPr>
              <a:t>distancelearning@louisiana.edu</a:t>
            </a:r>
            <a:endParaRPr kumimoji="0" lang="en-US" sz="2000" b="0" i="0" u="none" strike="noStrike" kern="1200" cap="none" spc="0" normalizeH="0" baseline="0" noProof="0">
              <a:ln>
                <a:noFill/>
              </a:ln>
              <a:solidFill>
                <a:schemeClr val="bg1"/>
              </a:solidFill>
              <a:effectLst/>
              <a:uLnTx/>
              <a:uFillTx/>
              <a:latin typeface="Gotham Medium" charset="0"/>
              <a:ea typeface="Gotham Medium" charset="0"/>
              <a:cs typeface="Gotham Medium" charset="0"/>
            </a:endParaRPr>
          </a:p>
        </p:txBody>
      </p:sp>
      <p:cxnSp>
        <p:nvCxnSpPr>
          <p:cNvPr id="9" name="Straight Connector 8"/>
          <p:cNvCxnSpPr/>
          <p:nvPr/>
        </p:nvCxnSpPr>
        <p:spPr>
          <a:xfrm>
            <a:off x="1999622" y="2774008"/>
            <a:ext cx="5144756" cy="0"/>
          </a:xfrm>
          <a:prstGeom prst="line">
            <a:avLst/>
          </a:prstGeom>
          <a:ln>
            <a:solidFill>
              <a:srgbClr val="BF2228"/>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41" y="4851490"/>
            <a:ext cx="4235719" cy="980266"/>
          </a:xfrm>
          <a:prstGeom prst="rect">
            <a:avLst/>
          </a:prstGeom>
        </p:spPr>
      </p:pic>
      <p:sp>
        <p:nvSpPr>
          <p:cNvPr id="8" name="Title 1">
            <a:extLst>
              <a:ext uri="{FF2B5EF4-FFF2-40B4-BE49-F238E27FC236}">
                <a16:creationId xmlns:a16="http://schemas.microsoft.com/office/drawing/2014/main" id="{59029CA2-A2C3-D000-A1E7-C5F9B9FCF289}"/>
              </a:ext>
            </a:extLst>
          </p:cNvPr>
          <p:cNvSpPr txBox="1">
            <a:spLocks/>
          </p:cNvSpPr>
          <p:nvPr/>
        </p:nvSpPr>
        <p:spPr>
          <a:xfrm>
            <a:off x="606756" y="2500571"/>
            <a:ext cx="8229600" cy="11957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rgbClr val="BF2228"/>
                </a:solidFill>
                <a:effectLst/>
                <a:uLnTx/>
                <a:uFillTx/>
                <a:latin typeface="Gotham Medium"/>
                <a:ea typeface="Gotham Medium" charset="0"/>
                <a:cs typeface="Gotham Medium" charset="0"/>
              </a:rPr>
              <a:t>August </a:t>
            </a:r>
            <a:r>
              <a:rPr lang="en-US" sz="3200">
                <a:solidFill>
                  <a:srgbClr val="BF2228"/>
                </a:solidFill>
                <a:latin typeface="Gotham Medium"/>
                <a:ea typeface="Gotham Medium" charset="0"/>
                <a:cs typeface="Gotham Medium" charset="0"/>
              </a:rPr>
              <a:t>15</a:t>
            </a:r>
            <a:r>
              <a:rPr kumimoji="0" lang="en-US" sz="3200" b="0" i="0" u="none" strike="noStrike" kern="1200" cap="none" spc="0" normalizeH="0" baseline="0" noProof="0">
                <a:ln>
                  <a:noFill/>
                </a:ln>
                <a:solidFill>
                  <a:srgbClr val="BF2228"/>
                </a:solidFill>
                <a:effectLst/>
                <a:uLnTx/>
                <a:uFillTx/>
                <a:latin typeface="Gotham Medium"/>
                <a:ea typeface="Gotham Medium" charset="0"/>
                <a:cs typeface="Gotham Medium" charset="0"/>
              </a:rPr>
              <a:t>, </a:t>
            </a:r>
            <a:r>
              <a:rPr lang="en-US" sz="3200">
                <a:solidFill>
                  <a:srgbClr val="BF2228"/>
                </a:solidFill>
                <a:latin typeface="Gotham Medium"/>
                <a:ea typeface="Gotham Medium" charset="0"/>
                <a:cs typeface="Gotham Medium" charset="0"/>
              </a:rPr>
              <a:t>2023</a:t>
            </a:r>
            <a:endParaRPr kumimoji="0" lang="en-US" sz="3200" b="0" i="0" u="none" strike="noStrike" kern="1200" cap="none" spc="0" normalizeH="0" baseline="0" noProof="0">
              <a:ln>
                <a:noFill/>
              </a:ln>
              <a:solidFill>
                <a:srgbClr val="BF2228"/>
              </a:solidFill>
              <a:effectLst/>
              <a:uLnTx/>
              <a:uFillTx/>
              <a:latin typeface="Gotham Medium"/>
              <a:ea typeface="Gotham Medium" charset="0"/>
              <a:cs typeface="Gotham Medium" charset="0"/>
            </a:endParaRPr>
          </a:p>
        </p:txBody>
      </p:sp>
    </p:spTree>
    <p:custDataLst>
      <p:tags r:id="rId1"/>
    </p:custDataLst>
    <p:extLst>
      <p:ext uri="{BB962C8B-B14F-4D97-AF65-F5344CB8AC3E}">
        <p14:creationId xmlns:p14="http://schemas.microsoft.com/office/powerpoint/2010/main" val="34053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Online &amp; Hybrid Sections</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Chart 2">
            <a:extLst>
              <a:ext uri="{FF2B5EF4-FFF2-40B4-BE49-F238E27FC236}">
                <a16:creationId xmlns:a16="http://schemas.microsoft.com/office/drawing/2014/main" id="{9A2B2E91-C90D-C64D-661E-48D57262A211}"/>
              </a:ext>
            </a:extLst>
          </p:cNvPr>
          <p:cNvGraphicFramePr>
            <a:graphicFrameLocks/>
          </p:cNvGraphicFramePr>
          <p:nvPr>
            <p:extLst>
              <p:ext uri="{D42A27DB-BD31-4B8C-83A1-F6EECF244321}">
                <p14:modId xmlns:p14="http://schemas.microsoft.com/office/powerpoint/2010/main" val="2624335592"/>
              </p:ext>
            </p:extLst>
          </p:nvPr>
        </p:nvGraphicFramePr>
        <p:xfrm>
          <a:off x="362310" y="1372635"/>
          <a:ext cx="8445260" cy="484074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12541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Advantages of Teaching Online</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14049D3-7013-0A39-42D9-C196DAAE4755}"/>
              </a:ext>
            </a:extLst>
          </p:cNvPr>
          <p:cNvSpPr txBox="1">
            <a:spLocks/>
          </p:cNvSpPr>
          <p:nvPr/>
        </p:nvSpPr>
        <p:spPr>
          <a:xfrm>
            <a:off x="457200" y="1600200"/>
            <a:ext cx="8229600" cy="452596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a:latin typeface="Arial"/>
                <a:cs typeface="Arial"/>
              </a:rPr>
              <a:t>Work Flexibility</a:t>
            </a:r>
          </a:p>
          <a:p>
            <a:pPr marL="514350" indent="-514350">
              <a:buFont typeface="+mj-lt"/>
              <a:buAutoNum type="arabicPeriod"/>
            </a:pPr>
            <a:r>
              <a:rPr lang="en-US">
                <a:latin typeface="Arial"/>
                <a:cs typeface="Arial"/>
              </a:rPr>
              <a:t>Professional development opportunities</a:t>
            </a:r>
          </a:p>
          <a:p>
            <a:pPr marL="514350" indent="-514350">
              <a:buFont typeface="+mj-lt"/>
              <a:buAutoNum type="arabicPeriod"/>
            </a:pPr>
            <a:r>
              <a:rPr lang="en-US">
                <a:latin typeface="Arial"/>
                <a:cs typeface="Arial"/>
              </a:rPr>
              <a:t>Support for course design</a:t>
            </a:r>
          </a:p>
          <a:p>
            <a:pPr marL="514350" indent="-514350">
              <a:buFont typeface="+mj-lt"/>
              <a:buAutoNum type="arabicPeriod"/>
            </a:pPr>
            <a:r>
              <a:rPr lang="en-US">
                <a:latin typeface="Arial"/>
                <a:cs typeface="Arial"/>
              </a:rPr>
              <a:t>Access to Innovative instructional technology</a:t>
            </a:r>
          </a:p>
          <a:p>
            <a:pPr marL="514350" indent="-514350">
              <a:buFont typeface="+mj-lt"/>
              <a:buAutoNum type="arabicPeriod"/>
            </a:pPr>
            <a:r>
              <a:rPr lang="en-US">
                <a:latin typeface="Arial"/>
                <a:cs typeface="Arial"/>
              </a:rPr>
              <a:t>Department E-Learning Funds</a:t>
            </a:r>
          </a:p>
        </p:txBody>
      </p:sp>
    </p:spTree>
    <p:custDataLst>
      <p:tags r:id="rId1"/>
    </p:custDataLst>
    <p:extLst>
      <p:ext uri="{BB962C8B-B14F-4D97-AF65-F5344CB8AC3E}">
        <p14:creationId xmlns:p14="http://schemas.microsoft.com/office/powerpoint/2010/main" val="405543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78676" cy="6858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1"/>
          <p:cNvSpPr>
            <a:spLocks noGrp="1"/>
          </p:cNvSpPr>
          <p:nvPr>
            <p:ph type="title"/>
          </p:nvPr>
        </p:nvSpPr>
        <p:spPr>
          <a:xfrm>
            <a:off x="2971800" y="2507794"/>
            <a:ext cx="5181600" cy="1842411"/>
          </a:xfrm>
        </p:spPr>
        <p:txBody>
          <a:bodyPr>
            <a:normAutofit/>
          </a:bodyPr>
          <a:lstStyle/>
          <a:p>
            <a:pPr algn="l"/>
            <a:r>
              <a:rPr lang="en-US" b="1">
                <a:solidFill>
                  <a:srgbClr val="BA2229"/>
                </a:solidFill>
                <a:latin typeface="Gotham Black" charset="0"/>
                <a:ea typeface="Gotham Black" charset="0"/>
                <a:cs typeface="Gotham Black" charset="0"/>
              </a:rPr>
              <a:t>Distance Learning Technology</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387" y="2550636"/>
            <a:ext cx="1627902" cy="1756728"/>
          </a:xfrm>
        </p:spPr>
      </p:pic>
      <p:sp>
        <p:nvSpPr>
          <p:cNvPr id="5" name="Rectangle 4"/>
          <p:cNvSpPr/>
          <p:nvPr/>
        </p:nvSpPr>
        <p:spPr>
          <a:xfrm>
            <a:off x="2429615" y="2358072"/>
            <a:ext cx="6073682" cy="83128"/>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429615" y="4416799"/>
            <a:ext cx="6073682" cy="83128"/>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32625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81716" y="1447800"/>
            <a:ext cx="6162284" cy="270843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Moodle can be used for: </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Delivery of online and hybrid course content.</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Submission and grading of assignments.</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Quizzes and exams.</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Discussion forums.</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Collaborative learning activities.</a:t>
            </a:r>
          </a:p>
          <a:p>
            <a:pPr marL="0" marR="0" lvl="0" indent="0" algn="l" defTabSz="914400" rtl="0" eaLnBrk="1" fontAlgn="base"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11" name="Straight Connector 10">
            <a:extLst>
              <a:ext uri="{FF2B5EF4-FFF2-40B4-BE49-F238E27FC236}">
                <a16:creationId xmlns:a16="http://schemas.microsoft.com/office/drawing/2014/main" id="{948765B8-3D75-7C4C-8846-391D8B2DD3A3}"/>
              </a:ext>
            </a:extLst>
          </p:cNvPr>
          <p:cNvCxnSpPr>
            <a:cxnSpLocks/>
          </p:cNvCxnSpPr>
          <p:nvPr/>
        </p:nvCxnSpPr>
        <p:spPr>
          <a:xfrm>
            <a:off x="2895600" y="1508112"/>
            <a:ext cx="0" cy="4740288"/>
          </a:xfrm>
          <a:prstGeom prst="line">
            <a:avLst/>
          </a:prstGeom>
          <a:ln>
            <a:solidFill>
              <a:schemeClr val="bg1">
                <a:lumMod val="75000"/>
              </a:schemeClr>
            </a:solidFill>
            <a:headEnd type="oval"/>
            <a:tailEnd type="ova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86116" y="4474306"/>
            <a:ext cx="27052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Learning Management System (LMS)</a:t>
            </a:r>
          </a:p>
        </p:txBody>
      </p:sp>
      <p:sp>
        <p:nvSpPr>
          <p:cNvPr id="13" name="Rectangle 12"/>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Learning Management System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291" r="14516"/>
          <a:stretch/>
        </p:blipFill>
        <p:spPr>
          <a:xfrm>
            <a:off x="314716" y="2254541"/>
            <a:ext cx="2103120" cy="2088436"/>
          </a:xfrm>
          <a:prstGeom prst="rect">
            <a:avLst/>
          </a:prstGeom>
        </p:spPr>
      </p:pic>
      <p:sp>
        <p:nvSpPr>
          <p:cNvPr id="15" name="Rectangle 14"/>
          <p:cNvSpPr/>
          <p:nvPr/>
        </p:nvSpPr>
        <p:spPr>
          <a:xfrm>
            <a:off x="2895600" y="3923328"/>
            <a:ext cx="6162284" cy="270843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We can help you with:</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Instructional design strategies.</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Enhancing accessibility.</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Student engagement features.</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Solving technical issues.</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Integration with other </a:t>
            </a:r>
            <a:r>
              <a:rPr kumimoji="0" lang="en-US" sz="20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EduTools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38182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fade">
                                      <p:cBhvr>
                                        <p:cTn id="30" dur="500"/>
                                        <p:tgtEl>
                                          <p:spTgt spid="15">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fade">
                                      <p:cBhvr>
                                        <p:cTn id="33" dur="500"/>
                                        <p:tgtEl>
                                          <p:spTgt spid="15">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xEl>
                                              <p:pRg st="3" end="3"/>
                                            </p:txEl>
                                          </p:spTgt>
                                        </p:tgtEl>
                                        <p:attrNameLst>
                                          <p:attrName>style.visibility</p:attrName>
                                        </p:attrNameLst>
                                      </p:cBhvr>
                                      <p:to>
                                        <p:strVal val="visible"/>
                                      </p:to>
                                    </p:set>
                                    <p:animEffect transition="in" filter="fade">
                                      <p:cBhvr>
                                        <p:cTn id="36" dur="500"/>
                                        <p:tgtEl>
                                          <p:spTgt spid="15">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fade">
                                      <p:cBhvr>
                                        <p:cTn id="39" dur="500"/>
                                        <p:tgtEl>
                                          <p:spTgt spid="15">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Supported </a:t>
            </a:r>
            <a:r>
              <a:rPr lang="en-US" sz="3200" b="1" err="1">
                <a:solidFill>
                  <a:schemeClr val="bg1"/>
                </a:solidFill>
                <a:latin typeface="Gotham Black" charset="0"/>
                <a:ea typeface="Gotham Black" charset="0"/>
                <a:cs typeface="Gotham Black" charset="0"/>
              </a:rPr>
              <a:t>EduTools</a:t>
            </a:r>
            <a:endParaRPr lang="en-US" sz="3200" b="1">
              <a:solidFill>
                <a:schemeClr val="bg1"/>
              </a:solidFill>
              <a:latin typeface="Gotham Black" charset="0"/>
              <a:ea typeface="Gotham Black" charset="0"/>
              <a:cs typeface="Gotham Black"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p:cNvGrpSpPr/>
          <p:nvPr/>
        </p:nvGrpSpPr>
        <p:grpSpPr>
          <a:xfrm>
            <a:off x="411018" y="1604780"/>
            <a:ext cx="8321964" cy="4191000"/>
            <a:chOff x="304800" y="3305371"/>
            <a:chExt cx="4953000" cy="2785090"/>
          </a:xfrm>
        </p:grpSpPr>
        <p:sp>
          <p:nvSpPr>
            <p:cNvPr id="10" name="Round Diagonal Corner Rectangle 9"/>
            <p:cNvSpPr/>
            <p:nvPr/>
          </p:nvSpPr>
          <p:spPr>
            <a:xfrm>
              <a:off x="381000" y="3305371"/>
              <a:ext cx="4876800" cy="2717772"/>
            </a:xfrm>
            <a:prstGeom prst="round2Diag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 Diagonal Corner Rectangle 10"/>
            <p:cNvSpPr/>
            <p:nvPr/>
          </p:nvSpPr>
          <p:spPr>
            <a:xfrm>
              <a:off x="304800" y="3372689"/>
              <a:ext cx="4876800" cy="2717772"/>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993425" y="3443661"/>
              <a:ext cx="3537270" cy="3067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Distance Learning Supported </a:t>
              </a:r>
              <a:r>
                <a:rPr kumimoji="0" lang="en-US" sz="24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EduTools</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4" descr="ê´ë ¨ ì´ë¯¸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2258" y="3825672"/>
              <a:ext cx="1032758" cy="1009473"/>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4" name="Picture 6" descr="ê´ë ¨ ì´ë¯¸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49" y="3823787"/>
              <a:ext cx="1032758" cy="101517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5" name="Picture 8" descr="ê´ë ¨ ì´ë¯¸ì§"/>
            <p:cNvPicPr>
              <a:picLocks noChangeAspect="1" noChangeArrowheads="1"/>
            </p:cNvPicPr>
            <p:nvPr/>
          </p:nvPicPr>
          <p:blipFill rotWithShape="1">
            <a:blip r:embed="rId6">
              <a:extLst>
                <a:ext uri="{28A0092B-C50C-407E-A947-70E740481C1C}">
                  <a14:useLocalDpi xmlns:a14="http://schemas.microsoft.com/office/drawing/2010/main" val="0"/>
                </a:ext>
              </a:extLst>
            </a:blip>
            <a:srcRect l="9887" t="4837" r="9848" b="5598"/>
            <a:stretch/>
          </p:blipFill>
          <p:spPr bwMode="auto">
            <a:xfrm>
              <a:off x="2814790" y="3835787"/>
              <a:ext cx="1032759" cy="999357"/>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6" name="Picture 10" descr="Turnitin imageì ëí ì´ë¯¸ì§ ê²ìê²°ê³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4315" y="3833295"/>
              <a:ext cx="1032759" cy="1009473"/>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7" name="Picture 12" descr="Proctor uì ëí ì´ë¯¸ì§ ê²ìê²°ê³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50" y="4922610"/>
              <a:ext cx="1032758" cy="101688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9"/>
            <a:stretch>
              <a:fillRect/>
            </a:stretch>
          </p:blipFill>
          <p:spPr>
            <a:xfrm>
              <a:off x="1612257" y="4930021"/>
              <a:ext cx="1032758" cy="1009473"/>
            </a:xfrm>
            <a:prstGeom prst="rect">
              <a:avLst/>
            </a:prstGeom>
            <a:ln>
              <a:solidFill>
                <a:schemeClr val="bg1">
                  <a:lumMod val="85000"/>
                </a:schemeClr>
              </a:solidFill>
            </a:ln>
          </p:spPr>
        </p:pic>
      </p:grpSp>
      <p:sp>
        <p:nvSpPr>
          <p:cNvPr id="3" name="Rectangle 2">
            <a:extLst>
              <a:ext uri="{FF2B5EF4-FFF2-40B4-BE49-F238E27FC236}">
                <a16:creationId xmlns:a16="http://schemas.microsoft.com/office/drawing/2014/main" id="{ABDCFB1C-3E0A-CB7B-E359-FA1DF6DBC110}"/>
              </a:ext>
            </a:extLst>
          </p:cNvPr>
          <p:cNvSpPr/>
          <p:nvPr/>
        </p:nvSpPr>
        <p:spPr>
          <a:xfrm>
            <a:off x="4636015" y="4049551"/>
            <a:ext cx="1735226" cy="1527633"/>
          </a:xfrm>
          <a:prstGeom prst="rect">
            <a:avLst/>
          </a:prstGeom>
          <a:solidFill>
            <a:schemeClr val="bg1"/>
          </a:solidFill>
          <a:ln w="31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28FD43-4E6D-DFE7-473B-FD3143C93745}"/>
              </a:ext>
            </a:extLst>
          </p:cNvPr>
          <p:cNvSpPr/>
          <p:nvPr/>
        </p:nvSpPr>
        <p:spPr>
          <a:xfrm>
            <a:off x="6648748" y="4049552"/>
            <a:ext cx="1735225" cy="1513630"/>
          </a:xfrm>
          <a:prstGeom prst="rect">
            <a:avLst/>
          </a:prstGeom>
          <a:solidFill>
            <a:schemeClr val="bg1"/>
          </a:solidFill>
          <a:ln w="31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59664866-CEC6-1995-B0AD-8D33DAA5E1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46023" y="4379119"/>
            <a:ext cx="1547618" cy="966666"/>
          </a:xfrm>
          <a:prstGeom prst="rect">
            <a:avLst/>
          </a:prstGeom>
        </p:spPr>
      </p:pic>
      <p:pic>
        <p:nvPicPr>
          <p:cNvPr id="23" name="Picture 22" descr="Icon&#10;&#10;Description automatically generated">
            <a:extLst>
              <a:ext uri="{FF2B5EF4-FFF2-40B4-BE49-F238E27FC236}">
                <a16:creationId xmlns:a16="http://schemas.microsoft.com/office/drawing/2014/main" id="{BA29AB5F-EE77-8F57-F719-9E89B57AC5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0844" y="4704310"/>
            <a:ext cx="1630077" cy="316284"/>
          </a:xfrm>
          <a:prstGeom prst="rect">
            <a:avLst/>
          </a:prstGeom>
        </p:spPr>
      </p:pic>
    </p:spTree>
    <p:custDataLst>
      <p:tags r:id="rId1"/>
    </p:custDataLst>
    <p:extLst>
      <p:ext uri="{BB962C8B-B14F-4D97-AF65-F5344CB8AC3E}">
        <p14:creationId xmlns:p14="http://schemas.microsoft.com/office/powerpoint/2010/main" val="179541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Accessing Moodle from Website</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0A194ED-0C02-F0AF-2BA8-FBC55880CEDB}"/>
              </a:ext>
            </a:extLst>
          </p:cNvPr>
          <p:cNvPicPr>
            <a:picLocks noChangeAspect="1"/>
          </p:cNvPicPr>
          <p:nvPr/>
        </p:nvPicPr>
        <p:blipFill>
          <a:blip r:embed="rId4"/>
          <a:stretch>
            <a:fillRect/>
          </a:stretch>
        </p:blipFill>
        <p:spPr>
          <a:xfrm>
            <a:off x="383502" y="1382187"/>
            <a:ext cx="8376996" cy="4511361"/>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18615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Accessing Moodle from Website</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0A194ED-0C02-F0AF-2BA8-FBC55880CEDB}"/>
              </a:ext>
            </a:extLst>
          </p:cNvPr>
          <p:cNvPicPr>
            <a:picLocks noChangeAspect="1"/>
          </p:cNvPicPr>
          <p:nvPr/>
        </p:nvPicPr>
        <p:blipFill rotWithShape="1">
          <a:blip r:embed="rId4"/>
          <a:srcRect l="34718" r="20892" b="47898"/>
          <a:stretch/>
        </p:blipFill>
        <p:spPr>
          <a:xfrm>
            <a:off x="1014506" y="1363898"/>
            <a:ext cx="7378724" cy="466407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E86A5B54-83F5-7639-2FF6-0DA8317C73C2}"/>
              </a:ext>
            </a:extLst>
          </p:cNvPr>
          <p:cNvSpPr/>
          <p:nvPr/>
        </p:nvSpPr>
        <p:spPr>
          <a:xfrm>
            <a:off x="5274644" y="2406316"/>
            <a:ext cx="481263" cy="30800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20326BA3-8972-8E00-EC6C-B4BCDE393F04}"/>
              </a:ext>
            </a:extLst>
          </p:cNvPr>
          <p:cNvSpPr/>
          <p:nvPr/>
        </p:nvSpPr>
        <p:spPr>
          <a:xfrm>
            <a:off x="5231329" y="1464442"/>
            <a:ext cx="567891" cy="799598"/>
          </a:xfrm>
          <a:prstGeom prst="downArrow">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50009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Accessing Moodle from </a:t>
            </a:r>
            <a:r>
              <a:rPr lang="en-US" sz="3200" b="1" err="1">
                <a:solidFill>
                  <a:schemeClr val="bg1"/>
                </a:solidFill>
                <a:latin typeface="Gotham Black" charset="0"/>
                <a:ea typeface="Gotham Black" charset="0"/>
                <a:cs typeface="Gotham Black" charset="0"/>
              </a:rPr>
              <a:t>ULink</a:t>
            </a:r>
            <a:endParaRPr lang="en-US" sz="3200" b="1">
              <a:solidFill>
                <a:schemeClr val="bg1"/>
              </a:solidFill>
              <a:latin typeface="Gotham Black" charset="0"/>
              <a:ea typeface="Gotham Black" charset="0"/>
              <a:cs typeface="Gotham Black"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37EAA52-BD9D-54CD-A61F-476BCE80A3B6}"/>
              </a:ext>
            </a:extLst>
          </p:cNvPr>
          <p:cNvPicPr>
            <a:picLocks noChangeAspect="1"/>
          </p:cNvPicPr>
          <p:nvPr/>
        </p:nvPicPr>
        <p:blipFill>
          <a:blip r:embed="rId4"/>
          <a:stretch>
            <a:fillRect/>
          </a:stretch>
        </p:blipFill>
        <p:spPr>
          <a:xfrm>
            <a:off x="343140" y="1399075"/>
            <a:ext cx="8457719" cy="443864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89606505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Accessing Moodle from </a:t>
            </a:r>
            <a:r>
              <a:rPr lang="en-US" sz="3200" b="1" err="1">
                <a:solidFill>
                  <a:schemeClr val="bg1"/>
                </a:solidFill>
                <a:latin typeface="Gotham Black" charset="0"/>
                <a:ea typeface="Gotham Black" charset="0"/>
                <a:cs typeface="Gotham Black" charset="0"/>
              </a:rPr>
              <a:t>ULink</a:t>
            </a:r>
            <a:endParaRPr lang="en-US" sz="3200" b="1">
              <a:solidFill>
                <a:schemeClr val="bg1"/>
              </a:solidFill>
              <a:latin typeface="Gotham Black" charset="0"/>
              <a:ea typeface="Gotham Black" charset="0"/>
              <a:cs typeface="Gotham Black" charset="0"/>
            </a:endParaRP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37EAA52-BD9D-54CD-A61F-476BCE80A3B6}"/>
              </a:ext>
            </a:extLst>
          </p:cNvPr>
          <p:cNvPicPr>
            <a:picLocks noChangeAspect="1"/>
          </p:cNvPicPr>
          <p:nvPr/>
        </p:nvPicPr>
        <p:blipFill rotWithShape="1">
          <a:blip r:embed="rId5"/>
          <a:srcRect l="71281" b="36019"/>
          <a:stretch/>
        </p:blipFill>
        <p:spPr>
          <a:xfrm>
            <a:off x="2529760" y="1389447"/>
            <a:ext cx="4084480" cy="4775541"/>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Arrow: Left 2">
            <a:extLst>
              <a:ext uri="{FF2B5EF4-FFF2-40B4-BE49-F238E27FC236}">
                <a16:creationId xmlns:a16="http://schemas.microsoft.com/office/drawing/2014/main" id="{90C6C9A5-3560-005C-D7EA-F76E2D8A18D6}"/>
              </a:ext>
            </a:extLst>
          </p:cNvPr>
          <p:cNvSpPr/>
          <p:nvPr/>
        </p:nvSpPr>
        <p:spPr>
          <a:xfrm>
            <a:off x="6508865" y="1925053"/>
            <a:ext cx="1588168" cy="731520"/>
          </a:xfrm>
          <a:prstGeom prst="left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EA4CC8-7044-5190-24FC-1F40CEBD6D18}"/>
              </a:ext>
            </a:extLst>
          </p:cNvPr>
          <p:cNvSpPr/>
          <p:nvPr/>
        </p:nvSpPr>
        <p:spPr>
          <a:xfrm>
            <a:off x="5890661" y="2098307"/>
            <a:ext cx="539015" cy="500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8907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Accessing Moodle Directly</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4CED8A2-1E32-5534-2018-E32DCDE1024A}"/>
              </a:ext>
            </a:extLst>
          </p:cNvPr>
          <p:cNvPicPr>
            <a:picLocks noChangeAspect="1"/>
          </p:cNvPicPr>
          <p:nvPr/>
        </p:nvPicPr>
        <p:blipFill>
          <a:blip r:embed="rId4"/>
          <a:stretch>
            <a:fillRect/>
          </a:stretch>
        </p:blipFill>
        <p:spPr>
          <a:xfrm>
            <a:off x="386773" y="1397151"/>
            <a:ext cx="8370453" cy="4557343"/>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864234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65324" y="0"/>
            <a:ext cx="1878676" cy="6858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01933" y="643094"/>
            <a:ext cx="5159829" cy="925269"/>
          </a:xfrm>
        </p:spPr>
        <p:txBody>
          <a:bodyPr/>
          <a:lstStyle/>
          <a:p>
            <a:pPr algn="l"/>
            <a:r>
              <a:rPr lang="en-US" b="1">
                <a:solidFill>
                  <a:srgbClr val="BA2229"/>
                </a:solidFill>
                <a:latin typeface="Arial"/>
                <a:ea typeface="Gotham Black" charset="0"/>
                <a:cs typeface="Arial"/>
              </a:rPr>
              <a:t>Presenters</a:t>
            </a:r>
            <a:endParaRPr lang="en-US" b="1">
              <a:solidFill>
                <a:srgbClr val="BA2229"/>
              </a:solidFill>
              <a:latin typeface="Arial" panose="020B0604020202020204" pitchFamily="34" charset="0"/>
              <a:ea typeface="Gotham Black" charset="0"/>
              <a:cs typeface="Arial" panose="020B0604020202020204" pitchFamily="34" charset="0"/>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90711" y="2550636"/>
            <a:ext cx="1627902" cy="1756728"/>
          </a:xfrm>
        </p:spPr>
      </p:pic>
      <p:sp>
        <p:nvSpPr>
          <p:cNvPr id="9" name="Rectangle 8"/>
          <p:cNvSpPr/>
          <p:nvPr/>
        </p:nvSpPr>
        <p:spPr>
          <a:xfrm>
            <a:off x="476748" y="1568363"/>
            <a:ext cx="6073682" cy="83128"/>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52450" y="2314575"/>
            <a:ext cx="6191250" cy="4616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E7D2A2E-4FB2-FAD1-8D5A-A231F0D469B0}"/>
              </a:ext>
            </a:extLst>
          </p:cNvPr>
          <p:cNvSpPr txBox="1"/>
          <p:nvPr/>
        </p:nvSpPr>
        <p:spPr>
          <a:xfrm>
            <a:off x="473426" y="4810848"/>
            <a:ext cx="1816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Dr. Francesco Crocco</a:t>
            </a:r>
          </a:p>
          <a:p>
            <a:r>
              <a:rPr lang="en-US" sz="1400">
                <a:cs typeface="Calibri"/>
              </a:rPr>
              <a:t>Assistant Director for Instructional Support</a:t>
            </a:r>
          </a:p>
        </p:txBody>
      </p:sp>
      <p:sp>
        <p:nvSpPr>
          <p:cNvPr id="11" name="TextBox 10">
            <a:extLst>
              <a:ext uri="{FF2B5EF4-FFF2-40B4-BE49-F238E27FC236}">
                <a16:creationId xmlns:a16="http://schemas.microsoft.com/office/drawing/2014/main" id="{998DC9E3-BB38-EE0E-2931-2AB778FD7AED}"/>
              </a:ext>
            </a:extLst>
          </p:cNvPr>
          <p:cNvSpPr txBox="1"/>
          <p:nvPr/>
        </p:nvSpPr>
        <p:spPr>
          <a:xfrm>
            <a:off x="2598378" y="4851497"/>
            <a:ext cx="18086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Michael Williams</a:t>
            </a:r>
          </a:p>
          <a:p>
            <a:r>
              <a:rPr lang="en-US" sz="1400">
                <a:cs typeface="Calibri"/>
              </a:rPr>
              <a:t>Senior Instructional Technologist</a:t>
            </a:r>
          </a:p>
        </p:txBody>
      </p:sp>
      <p:sp>
        <p:nvSpPr>
          <p:cNvPr id="3" name="TextBox 2">
            <a:extLst>
              <a:ext uri="{FF2B5EF4-FFF2-40B4-BE49-F238E27FC236}">
                <a16:creationId xmlns:a16="http://schemas.microsoft.com/office/drawing/2014/main" id="{093D3F26-2386-85B9-100C-653D5FFEDEF0}"/>
              </a:ext>
            </a:extLst>
          </p:cNvPr>
          <p:cNvSpPr txBox="1"/>
          <p:nvPr/>
        </p:nvSpPr>
        <p:spPr>
          <a:xfrm>
            <a:off x="4734230" y="4828309"/>
            <a:ext cx="1816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Dr. Alise Hagan</a:t>
            </a:r>
          </a:p>
          <a:p>
            <a:r>
              <a:rPr lang="en-US" sz="1400">
                <a:cs typeface="Calibri"/>
              </a:rPr>
              <a:t>Senior Instructional Designer</a:t>
            </a:r>
          </a:p>
        </p:txBody>
      </p:sp>
      <p:pic>
        <p:nvPicPr>
          <p:cNvPr id="13" name="Picture 12" descr="A person wearing glasses and a white shirt&#10;&#10;Description automatically generated">
            <a:extLst>
              <a:ext uri="{FF2B5EF4-FFF2-40B4-BE49-F238E27FC236}">
                <a16:creationId xmlns:a16="http://schemas.microsoft.com/office/drawing/2014/main" id="{A36B565A-A66B-C273-BFE3-A3A5E74E5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378" y="1915065"/>
            <a:ext cx="1823257" cy="2702332"/>
          </a:xfrm>
          <a:prstGeom prst="rect">
            <a:avLst/>
          </a:prstGeom>
        </p:spPr>
      </p:pic>
      <p:pic>
        <p:nvPicPr>
          <p:cNvPr id="16" name="Picture 15" descr="Medium shot of a person smiling&#10;&#10;Description automatically generated">
            <a:extLst>
              <a:ext uri="{FF2B5EF4-FFF2-40B4-BE49-F238E27FC236}">
                <a16:creationId xmlns:a16="http://schemas.microsoft.com/office/drawing/2014/main" id="{932DCA71-8298-8AEA-1FCA-CC99F2A01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30" y="1908712"/>
            <a:ext cx="1821845" cy="2708683"/>
          </a:xfrm>
          <a:prstGeom prst="rect">
            <a:avLst/>
          </a:prstGeom>
        </p:spPr>
      </p:pic>
      <p:pic>
        <p:nvPicPr>
          <p:cNvPr id="18" name="Picture 17" descr="A person in a suit and tie&#10;&#10;Description automatically generated">
            <a:extLst>
              <a:ext uri="{FF2B5EF4-FFF2-40B4-BE49-F238E27FC236}">
                <a16:creationId xmlns:a16="http://schemas.microsoft.com/office/drawing/2014/main" id="{2A997365-AB94-1628-B9EF-7FAFDC7115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426" y="1908712"/>
            <a:ext cx="1821845" cy="2718231"/>
          </a:xfrm>
          <a:prstGeom prst="rect">
            <a:avLst/>
          </a:prstGeom>
        </p:spPr>
      </p:pic>
    </p:spTree>
    <p:custDataLst>
      <p:tags r:id="rId1"/>
    </p:custDataLst>
    <p:extLst>
      <p:ext uri="{BB962C8B-B14F-4D97-AF65-F5344CB8AC3E}">
        <p14:creationId xmlns:p14="http://schemas.microsoft.com/office/powerpoint/2010/main" val="298298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Accessing Moodle Directly</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4CED8A2-1E32-5534-2018-E32DCDE1024A}"/>
              </a:ext>
            </a:extLst>
          </p:cNvPr>
          <p:cNvPicPr>
            <a:picLocks noChangeAspect="1"/>
          </p:cNvPicPr>
          <p:nvPr/>
        </p:nvPicPr>
        <p:blipFill rotWithShape="1">
          <a:blip r:embed="rId4"/>
          <a:srcRect r="54600" b="49914"/>
          <a:stretch/>
        </p:blipFill>
        <p:spPr>
          <a:xfrm>
            <a:off x="757726" y="1415439"/>
            <a:ext cx="7628548" cy="458206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F20F5994-1DD6-176E-681C-F5EDE575A30A}"/>
              </a:ext>
            </a:extLst>
          </p:cNvPr>
          <p:cNvSpPr/>
          <p:nvPr/>
        </p:nvSpPr>
        <p:spPr>
          <a:xfrm>
            <a:off x="1896177" y="1751798"/>
            <a:ext cx="1366787" cy="25121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12BE101-C65B-4F90-50D3-C7BD2CB33E58}"/>
              </a:ext>
            </a:extLst>
          </p:cNvPr>
          <p:cNvSpPr/>
          <p:nvPr/>
        </p:nvSpPr>
        <p:spPr>
          <a:xfrm rot="8289876">
            <a:off x="3421219" y="1900331"/>
            <a:ext cx="691323" cy="113043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1429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Accessing Moodle Directly</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4CED8A2-1E32-5534-2018-E32DCDE1024A}"/>
              </a:ext>
            </a:extLst>
          </p:cNvPr>
          <p:cNvPicPr>
            <a:picLocks noChangeAspect="1"/>
          </p:cNvPicPr>
          <p:nvPr/>
        </p:nvPicPr>
        <p:blipFill rotWithShape="1">
          <a:blip r:embed="rId4"/>
          <a:srcRect t="2" r="-402" b="-215"/>
          <a:stretch/>
        </p:blipFill>
        <p:spPr>
          <a:xfrm>
            <a:off x="408588" y="1433726"/>
            <a:ext cx="8326823" cy="4525067"/>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91218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Accessing Moodle Directly</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4CED8A2-1E32-5534-2018-E32DCDE1024A}"/>
              </a:ext>
            </a:extLst>
          </p:cNvPr>
          <p:cNvPicPr>
            <a:picLocks noChangeAspect="1"/>
          </p:cNvPicPr>
          <p:nvPr/>
        </p:nvPicPr>
        <p:blipFill rotWithShape="1">
          <a:blip r:embed="rId4"/>
          <a:srcRect l="52406" t="2" r="-401" b="42861"/>
          <a:stretch/>
        </p:blipFill>
        <p:spPr>
          <a:xfrm>
            <a:off x="964690" y="1308597"/>
            <a:ext cx="7214619" cy="467620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B4AC68F6-7BFC-65FF-7C1A-7A497359F4BC}"/>
              </a:ext>
            </a:extLst>
          </p:cNvPr>
          <p:cNvSpPr/>
          <p:nvPr/>
        </p:nvSpPr>
        <p:spPr>
          <a:xfrm>
            <a:off x="7180445" y="2396691"/>
            <a:ext cx="779647" cy="36575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6C128DF0-816A-4022-B7E5-EE1F8425E8D5}"/>
              </a:ext>
            </a:extLst>
          </p:cNvPr>
          <p:cNvSpPr/>
          <p:nvPr/>
        </p:nvSpPr>
        <p:spPr>
          <a:xfrm rot="14322898">
            <a:off x="6163204" y="2391513"/>
            <a:ext cx="691323" cy="113043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13525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University Login Credentials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50AADD5-7D70-1BD4-BDF1-495D229BB142}"/>
              </a:ext>
            </a:extLst>
          </p:cNvPr>
          <p:cNvPicPr>
            <a:picLocks noChangeAspect="1"/>
          </p:cNvPicPr>
          <p:nvPr/>
        </p:nvPicPr>
        <p:blipFill rotWithShape="1">
          <a:blip r:embed="rId4"/>
          <a:srcRect t="836" r="1700" b="1958"/>
          <a:stretch/>
        </p:blipFill>
        <p:spPr>
          <a:xfrm>
            <a:off x="2133600" y="1373419"/>
            <a:ext cx="4876800" cy="460480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358379F9-920A-3F30-646D-DBCEDDFD1B0D}"/>
              </a:ext>
            </a:extLst>
          </p:cNvPr>
          <p:cNvSpPr/>
          <p:nvPr/>
        </p:nvSpPr>
        <p:spPr>
          <a:xfrm rot="10800000">
            <a:off x="716882" y="2725754"/>
            <a:ext cx="1588168" cy="731520"/>
          </a:xfrm>
          <a:prstGeom prst="left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61F8BA-1599-D615-2961-04B790D75591}"/>
              </a:ext>
            </a:extLst>
          </p:cNvPr>
          <p:cNvSpPr/>
          <p:nvPr/>
        </p:nvSpPr>
        <p:spPr>
          <a:xfrm>
            <a:off x="2476500" y="2841257"/>
            <a:ext cx="3181350" cy="500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65671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Moodle Dashboard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21BD677D-1B59-3249-08C4-735FB4B7C311}"/>
              </a:ext>
            </a:extLst>
          </p:cNvPr>
          <p:cNvPicPr>
            <a:picLocks noChangeAspect="1"/>
          </p:cNvPicPr>
          <p:nvPr/>
        </p:nvPicPr>
        <p:blipFill>
          <a:blip r:embed="rId4"/>
          <a:stretch>
            <a:fillRect/>
          </a:stretch>
        </p:blipFill>
        <p:spPr>
          <a:xfrm>
            <a:off x="365441" y="1339864"/>
            <a:ext cx="8413118" cy="4575787"/>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176146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Moodle Dashboard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21BD677D-1B59-3249-08C4-735FB4B7C311}"/>
              </a:ext>
            </a:extLst>
          </p:cNvPr>
          <p:cNvPicPr>
            <a:picLocks noChangeAspect="1"/>
          </p:cNvPicPr>
          <p:nvPr/>
        </p:nvPicPr>
        <p:blipFill rotWithShape="1">
          <a:blip r:embed="rId4"/>
          <a:srcRect l="18195" t="22044" r="18080" b="15228"/>
          <a:stretch/>
        </p:blipFill>
        <p:spPr>
          <a:xfrm>
            <a:off x="355081" y="1366788"/>
            <a:ext cx="8433837" cy="451521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Arrow: Down 2">
            <a:extLst>
              <a:ext uri="{FF2B5EF4-FFF2-40B4-BE49-F238E27FC236}">
                <a16:creationId xmlns:a16="http://schemas.microsoft.com/office/drawing/2014/main" id="{1158633A-51E1-79A4-80C8-F10221520DAC}"/>
              </a:ext>
            </a:extLst>
          </p:cNvPr>
          <p:cNvSpPr/>
          <p:nvPr/>
        </p:nvSpPr>
        <p:spPr>
          <a:xfrm rot="16200000">
            <a:off x="1013984" y="2668628"/>
            <a:ext cx="1064669" cy="1911530"/>
          </a:xfrm>
          <a:prstGeom prst="down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69226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Moodle Dashboard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E71FCD5-03E9-38BC-758E-36C05394EAD2}"/>
              </a:ext>
            </a:extLst>
          </p:cNvPr>
          <p:cNvPicPr>
            <a:picLocks noChangeAspect="1"/>
          </p:cNvPicPr>
          <p:nvPr/>
        </p:nvPicPr>
        <p:blipFill>
          <a:blip r:embed="rId4"/>
          <a:stretch>
            <a:fillRect/>
          </a:stretch>
        </p:blipFill>
        <p:spPr>
          <a:xfrm>
            <a:off x="370573" y="1387787"/>
            <a:ext cx="8402854" cy="4569435"/>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482412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Moodle Dashboard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E71FCD5-03E9-38BC-758E-36C05394EAD2}"/>
              </a:ext>
            </a:extLst>
          </p:cNvPr>
          <p:cNvPicPr>
            <a:picLocks noChangeAspect="1"/>
          </p:cNvPicPr>
          <p:nvPr/>
        </p:nvPicPr>
        <p:blipFill rotWithShape="1">
          <a:blip r:embed="rId4"/>
          <a:srcRect t="28589" r="20981"/>
          <a:stretch/>
        </p:blipFill>
        <p:spPr>
          <a:xfrm>
            <a:off x="211123" y="1405289"/>
            <a:ext cx="8792279" cy="432092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1D1C715E-BE34-784B-F53A-4F08247C1F47}"/>
              </a:ext>
            </a:extLst>
          </p:cNvPr>
          <p:cNvSpPr/>
          <p:nvPr/>
        </p:nvSpPr>
        <p:spPr>
          <a:xfrm>
            <a:off x="2004242" y="3096724"/>
            <a:ext cx="1588168" cy="731520"/>
          </a:xfrm>
          <a:prstGeom prst="left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6F51D8-1BEE-F3B0-4A63-1C91183E83A9}"/>
              </a:ext>
            </a:extLst>
          </p:cNvPr>
          <p:cNvSpPr/>
          <p:nvPr/>
        </p:nvSpPr>
        <p:spPr>
          <a:xfrm>
            <a:off x="336884" y="3315495"/>
            <a:ext cx="1376413" cy="29397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45756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Moodle Dashboard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E71FCD5-03E9-38BC-758E-36C05394EAD2}"/>
              </a:ext>
            </a:extLst>
          </p:cNvPr>
          <p:cNvPicPr>
            <a:picLocks noChangeAspect="1"/>
          </p:cNvPicPr>
          <p:nvPr/>
        </p:nvPicPr>
        <p:blipFill rotWithShape="1">
          <a:blip r:embed="rId4"/>
          <a:srcRect t="28589" r="20981"/>
          <a:stretch/>
        </p:blipFill>
        <p:spPr>
          <a:xfrm>
            <a:off x="211123" y="1405289"/>
            <a:ext cx="8792279" cy="432092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1D1C715E-BE34-784B-F53A-4F08247C1F47}"/>
              </a:ext>
            </a:extLst>
          </p:cNvPr>
          <p:cNvSpPr/>
          <p:nvPr/>
        </p:nvSpPr>
        <p:spPr>
          <a:xfrm rot="19625217">
            <a:off x="3061518" y="2906224"/>
            <a:ext cx="1588168" cy="731520"/>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6F51D8-1BEE-F3B0-4A63-1C91183E83A9}"/>
              </a:ext>
            </a:extLst>
          </p:cNvPr>
          <p:cNvSpPr/>
          <p:nvPr/>
        </p:nvSpPr>
        <p:spPr>
          <a:xfrm>
            <a:off x="374984" y="3896520"/>
            <a:ext cx="2739691" cy="147558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75474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New Course</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69B3598-3DAD-D5A8-CC7A-CD74D6077697}"/>
              </a:ext>
            </a:extLst>
          </p:cNvPr>
          <p:cNvPicPr>
            <a:picLocks noChangeAspect="1"/>
          </p:cNvPicPr>
          <p:nvPr/>
        </p:nvPicPr>
        <p:blipFill>
          <a:blip r:embed="rId4"/>
          <a:stretch>
            <a:fillRect/>
          </a:stretch>
        </p:blipFill>
        <p:spPr>
          <a:xfrm>
            <a:off x="435055" y="1489180"/>
            <a:ext cx="8273889" cy="4489071"/>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884035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65324" y="0"/>
            <a:ext cx="1878676" cy="6858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01933" y="643094"/>
            <a:ext cx="5159829" cy="925269"/>
          </a:xfrm>
        </p:spPr>
        <p:txBody>
          <a:bodyPr/>
          <a:lstStyle/>
          <a:p>
            <a:pPr algn="l"/>
            <a:r>
              <a:rPr lang="en-US" b="1">
                <a:solidFill>
                  <a:srgbClr val="BA2229"/>
                </a:solidFill>
                <a:latin typeface="Arial" panose="020B0604020202020204" pitchFamily="34" charset="0"/>
                <a:ea typeface="Gotham Black" charset="0"/>
                <a:cs typeface="Arial" panose="020B0604020202020204" pitchFamily="34" charset="0"/>
              </a:rPr>
              <a:t>Agenda</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90711" y="2550636"/>
            <a:ext cx="1627902" cy="1756728"/>
          </a:xfrm>
        </p:spPr>
      </p:pic>
      <p:sp>
        <p:nvSpPr>
          <p:cNvPr id="9" name="Rectangle 8"/>
          <p:cNvSpPr/>
          <p:nvPr/>
        </p:nvSpPr>
        <p:spPr>
          <a:xfrm>
            <a:off x="476748" y="1568363"/>
            <a:ext cx="6073682" cy="83128"/>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52450" y="2314575"/>
            <a:ext cx="6191250" cy="1200329"/>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Introduction to Distance Learning</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Distance Learning Technology</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Distance Learning Services</a:t>
            </a:r>
          </a:p>
        </p:txBody>
      </p:sp>
    </p:spTree>
    <p:custDataLst>
      <p:tags r:id="rId1"/>
    </p:custDataLst>
    <p:extLst>
      <p:ext uri="{BB962C8B-B14F-4D97-AF65-F5344CB8AC3E}">
        <p14:creationId xmlns:p14="http://schemas.microsoft.com/office/powerpoint/2010/main" val="3780530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Standard Moodle Layout</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AB84F90-CF96-5A36-BC23-A2C766CF40EF}"/>
              </a:ext>
            </a:extLst>
          </p:cNvPr>
          <p:cNvPicPr>
            <a:picLocks noChangeAspect="1"/>
          </p:cNvPicPr>
          <p:nvPr/>
        </p:nvPicPr>
        <p:blipFill>
          <a:blip r:embed="rId4"/>
          <a:stretch>
            <a:fillRect/>
          </a:stretch>
        </p:blipFill>
        <p:spPr>
          <a:xfrm>
            <a:off x="501047" y="1392201"/>
            <a:ext cx="8141906" cy="440825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3F9FA909-D02E-4B25-F188-7BFF96091FEA}"/>
              </a:ext>
            </a:extLst>
          </p:cNvPr>
          <p:cNvSpPr/>
          <p:nvPr/>
        </p:nvSpPr>
        <p:spPr>
          <a:xfrm rot="10800000">
            <a:off x="-1" y="2697480"/>
            <a:ext cx="501047" cy="731520"/>
          </a:xfrm>
          <a:prstGeom prst="left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0ADE83-0DF2-1C5E-164F-DDC295D08720}"/>
              </a:ext>
            </a:extLst>
          </p:cNvPr>
          <p:cNvSpPr/>
          <p:nvPr/>
        </p:nvSpPr>
        <p:spPr>
          <a:xfrm>
            <a:off x="596766" y="2964581"/>
            <a:ext cx="1414914" cy="134753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56CCE7-2500-0385-4217-4150F6070036}"/>
              </a:ext>
            </a:extLst>
          </p:cNvPr>
          <p:cNvSpPr/>
          <p:nvPr/>
        </p:nvSpPr>
        <p:spPr>
          <a:xfrm>
            <a:off x="2115420" y="2964582"/>
            <a:ext cx="3871494" cy="95806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D469E5FA-F354-C832-FA60-28F0B27D32FB}"/>
              </a:ext>
            </a:extLst>
          </p:cNvPr>
          <p:cNvSpPr/>
          <p:nvPr/>
        </p:nvSpPr>
        <p:spPr>
          <a:xfrm>
            <a:off x="6143853" y="3077854"/>
            <a:ext cx="1171080" cy="731520"/>
          </a:xfrm>
          <a:prstGeom prst="left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72A95C-C459-01F3-D0AB-D4468092E573}"/>
              </a:ext>
            </a:extLst>
          </p:cNvPr>
          <p:cNvSpPr/>
          <p:nvPr/>
        </p:nvSpPr>
        <p:spPr>
          <a:xfrm>
            <a:off x="2272358" y="4209477"/>
            <a:ext cx="6274875" cy="159097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DAAA1F90-E494-B2EB-6809-8D42F3570F04}"/>
              </a:ext>
            </a:extLst>
          </p:cNvPr>
          <p:cNvSpPr/>
          <p:nvPr/>
        </p:nvSpPr>
        <p:spPr>
          <a:xfrm rot="19065818">
            <a:off x="7282311" y="3281962"/>
            <a:ext cx="1171080" cy="731520"/>
          </a:xfrm>
          <a:prstGeom prst="left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3974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Moodle Dashboard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E71FCD5-03E9-38BC-758E-36C05394EAD2}"/>
              </a:ext>
            </a:extLst>
          </p:cNvPr>
          <p:cNvPicPr>
            <a:picLocks noChangeAspect="1"/>
          </p:cNvPicPr>
          <p:nvPr/>
        </p:nvPicPr>
        <p:blipFill>
          <a:blip r:embed="rId4"/>
          <a:stretch>
            <a:fillRect/>
          </a:stretch>
        </p:blipFill>
        <p:spPr>
          <a:xfrm>
            <a:off x="370573" y="1387787"/>
            <a:ext cx="8402854" cy="4569435"/>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57779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Moodle Toolbar</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E71FCD5-03E9-38BC-758E-36C05394EAD2}"/>
              </a:ext>
            </a:extLst>
          </p:cNvPr>
          <p:cNvPicPr>
            <a:picLocks noChangeAspect="1"/>
          </p:cNvPicPr>
          <p:nvPr/>
        </p:nvPicPr>
        <p:blipFill rotWithShape="1">
          <a:blip r:embed="rId4"/>
          <a:srcRect r="31329" b="41479"/>
          <a:stretch/>
        </p:blipFill>
        <p:spPr>
          <a:xfrm>
            <a:off x="365843" y="1407037"/>
            <a:ext cx="8412314" cy="3898408"/>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9256FB5C-CCFE-D898-AD54-77B93E9FE378}"/>
              </a:ext>
            </a:extLst>
          </p:cNvPr>
          <p:cNvSpPr/>
          <p:nvPr/>
        </p:nvSpPr>
        <p:spPr>
          <a:xfrm>
            <a:off x="365842" y="2791326"/>
            <a:ext cx="5957955" cy="27239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2E76DD24-61BB-0F22-E649-7EB2EAAF8911}"/>
              </a:ext>
            </a:extLst>
          </p:cNvPr>
          <p:cNvSpPr/>
          <p:nvPr/>
        </p:nvSpPr>
        <p:spPr>
          <a:xfrm>
            <a:off x="2941610" y="1620063"/>
            <a:ext cx="625643" cy="984664"/>
          </a:xfrm>
          <a:prstGeom prst="downArrow">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12639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Faculty Support Menu</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E71FCD5-03E9-38BC-758E-36C05394EAD2}"/>
              </a:ext>
            </a:extLst>
          </p:cNvPr>
          <p:cNvPicPr>
            <a:picLocks noChangeAspect="1"/>
          </p:cNvPicPr>
          <p:nvPr/>
        </p:nvPicPr>
        <p:blipFill rotWithShape="1">
          <a:blip r:embed="rId4"/>
          <a:srcRect r="31329" b="41479"/>
          <a:stretch/>
        </p:blipFill>
        <p:spPr>
          <a:xfrm>
            <a:off x="365843" y="1407037"/>
            <a:ext cx="8412314" cy="3898408"/>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9256FB5C-CCFE-D898-AD54-77B93E9FE378}"/>
              </a:ext>
            </a:extLst>
          </p:cNvPr>
          <p:cNvSpPr/>
          <p:nvPr/>
        </p:nvSpPr>
        <p:spPr>
          <a:xfrm>
            <a:off x="1010653" y="2791326"/>
            <a:ext cx="1405288" cy="27239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2E76DD24-61BB-0F22-E649-7EB2EAAF8911}"/>
              </a:ext>
            </a:extLst>
          </p:cNvPr>
          <p:cNvSpPr/>
          <p:nvPr/>
        </p:nvSpPr>
        <p:spPr>
          <a:xfrm rot="3347924">
            <a:off x="2747929" y="1899726"/>
            <a:ext cx="625643" cy="984664"/>
          </a:xfrm>
          <a:prstGeom prst="downArrow">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89457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Distance Learning Self-Service</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26A74CBE-05B4-3DC1-1705-E068E3ADE528}"/>
              </a:ext>
            </a:extLst>
          </p:cNvPr>
          <p:cNvPicPr>
            <a:picLocks noChangeAspect="1"/>
          </p:cNvPicPr>
          <p:nvPr/>
        </p:nvPicPr>
        <p:blipFill>
          <a:blip r:embed="rId4"/>
          <a:stretch>
            <a:fillRect/>
          </a:stretch>
        </p:blipFill>
        <p:spPr>
          <a:xfrm>
            <a:off x="1155891" y="1292486"/>
            <a:ext cx="6832218" cy="453262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3" name="Arrow: Left 12">
            <a:extLst>
              <a:ext uri="{FF2B5EF4-FFF2-40B4-BE49-F238E27FC236}">
                <a16:creationId xmlns:a16="http://schemas.microsoft.com/office/drawing/2014/main" id="{666E9AD0-C61E-A813-E5C2-E5442DD91987}"/>
              </a:ext>
            </a:extLst>
          </p:cNvPr>
          <p:cNvSpPr/>
          <p:nvPr/>
        </p:nvSpPr>
        <p:spPr>
          <a:xfrm>
            <a:off x="5000625" y="2343150"/>
            <a:ext cx="1390650" cy="590550"/>
          </a:xfrm>
          <a:prstGeom prst="leftArrow">
            <a:avLst/>
          </a:prstGeom>
          <a:solidFill>
            <a:srgbClr val="BF2228"/>
          </a:solidFill>
          <a:ln>
            <a:solidFill>
              <a:srgbClr val="BF2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0694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Distance Learning Website</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4D6A60A3-FAFA-8AEC-E33A-0B271DEBD2AC}"/>
              </a:ext>
            </a:extLst>
          </p:cNvPr>
          <p:cNvPicPr>
            <a:picLocks noChangeAspect="1"/>
          </p:cNvPicPr>
          <p:nvPr/>
        </p:nvPicPr>
        <p:blipFill>
          <a:blip r:embed="rId4"/>
          <a:stretch>
            <a:fillRect/>
          </a:stretch>
        </p:blipFill>
        <p:spPr>
          <a:xfrm>
            <a:off x="928963" y="1283379"/>
            <a:ext cx="6872012" cy="471660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D6A52FB7-EB83-AD42-F9C7-CC08BDEC8E5E}"/>
              </a:ext>
            </a:extLst>
          </p:cNvPr>
          <p:cNvSpPr/>
          <p:nvPr/>
        </p:nvSpPr>
        <p:spPr>
          <a:xfrm>
            <a:off x="4547494" y="2075845"/>
            <a:ext cx="748406" cy="27239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4D1A7009-EFA3-18C2-534D-1ADB20198011}"/>
              </a:ext>
            </a:extLst>
          </p:cNvPr>
          <p:cNvSpPr/>
          <p:nvPr/>
        </p:nvSpPr>
        <p:spPr>
          <a:xfrm rot="3636962">
            <a:off x="5535662" y="1274103"/>
            <a:ext cx="625643" cy="91603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2789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Distance Learning Website</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4D6A60A3-FAFA-8AEC-E33A-0B271DEBD2AC}"/>
              </a:ext>
            </a:extLst>
          </p:cNvPr>
          <p:cNvPicPr>
            <a:picLocks noChangeAspect="1"/>
          </p:cNvPicPr>
          <p:nvPr/>
        </p:nvPicPr>
        <p:blipFill rotWithShape="1">
          <a:blip r:embed="rId4"/>
          <a:srcRect l="12817" t="27479" r="15663" b="15937"/>
          <a:stretch/>
        </p:blipFill>
        <p:spPr>
          <a:xfrm>
            <a:off x="504443" y="1234812"/>
            <a:ext cx="8135113" cy="441732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10E55039-5B9A-375D-10AB-1A81F6B9BD89}"/>
              </a:ext>
            </a:extLst>
          </p:cNvPr>
          <p:cNvSpPr/>
          <p:nvPr/>
        </p:nvSpPr>
        <p:spPr>
          <a:xfrm>
            <a:off x="2419350" y="4381500"/>
            <a:ext cx="2152650" cy="112395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7DAC6F6E-DD13-0978-0F9B-111F619F0E8A}"/>
              </a:ext>
            </a:extLst>
          </p:cNvPr>
          <p:cNvSpPr/>
          <p:nvPr/>
        </p:nvSpPr>
        <p:spPr>
          <a:xfrm>
            <a:off x="4819650" y="4471987"/>
            <a:ext cx="1895469" cy="942975"/>
          </a:xfrm>
          <a:prstGeom prst="left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98209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4572000"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 y="480219"/>
            <a:ext cx="4572000" cy="639762"/>
          </a:xfrm>
        </p:spPr>
        <p:txBody>
          <a:bodyPr>
            <a:normAutofit/>
          </a:bodyPr>
          <a:lstStyle/>
          <a:p>
            <a:pPr algn="ctr"/>
            <a:r>
              <a:rPr lang="en-US" sz="3200" b="1">
                <a:solidFill>
                  <a:schemeClr val="bg1"/>
                </a:solidFill>
                <a:latin typeface="Arial"/>
                <a:cs typeface="Arial"/>
              </a:rPr>
              <a:t>MTLC</a:t>
            </a:r>
            <a:endParaRPr lang="en-US"/>
          </a:p>
        </p:txBody>
      </p:sp>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D6F164-0EE4-B542-8FE3-1431465A6D7F}"/>
              </a:ext>
            </a:extLst>
          </p:cNvPr>
          <p:cNvSpPr txBox="1"/>
          <p:nvPr/>
        </p:nvSpPr>
        <p:spPr>
          <a:xfrm>
            <a:off x="-87081" y="1356654"/>
            <a:ext cx="9147424" cy="3564053"/>
          </a:xfrm>
          <a:prstGeom prst="rect">
            <a:avLst/>
          </a:prstGeom>
          <a:noFill/>
        </p:spPr>
        <p:txBody>
          <a:bodyPr wrap="square" lIns="91440" tIns="45720" rIns="91440" bIns="45720" rtlCol="0" anchor="t">
            <a:spAutoFit/>
          </a:bodyPr>
          <a:lstStyle/>
          <a:p>
            <a:pPr algn="ctr">
              <a:spcBef>
                <a:spcPct val="20000"/>
              </a:spcBef>
            </a:pPr>
            <a:r>
              <a:rPr lang="en-US" sz="2400" i="1">
                <a:latin typeface="Arial"/>
                <a:cs typeface="Arial"/>
              </a:rPr>
              <a:t>Join the </a:t>
            </a:r>
            <a:r>
              <a:rPr lang="en-US" sz="2400" i="1">
                <a:latin typeface="Arial"/>
                <a:cs typeface="Arial"/>
                <a:hlinkClick r:id="rId3"/>
              </a:rPr>
              <a:t>Moodle Teaching and Learning Community</a:t>
            </a:r>
            <a:r>
              <a:rPr lang="en-US" sz="2400" i="1">
                <a:latin typeface="Arial"/>
                <a:cs typeface="Arial"/>
              </a:rPr>
              <a:t> on Teams! </a:t>
            </a:r>
          </a:p>
          <a:p>
            <a:pPr algn="ctr">
              <a:spcBef>
                <a:spcPct val="20000"/>
              </a:spcBef>
            </a:pPr>
            <a:endParaRPr lang="en-US" sz="2400">
              <a:latin typeface="Arial"/>
              <a:cs typeface="Arial"/>
            </a:endParaRPr>
          </a:p>
          <a:p>
            <a:pPr algn="ctr">
              <a:spcBef>
                <a:spcPct val="20000"/>
              </a:spcBef>
            </a:pPr>
            <a:endParaRPr lang="en-US" sz="2400">
              <a:latin typeface="Arial"/>
              <a:cs typeface="Arial"/>
            </a:endParaRPr>
          </a:p>
          <a:p>
            <a:pPr algn="ctr">
              <a:spcBef>
                <a:spcPct val="20000"/>
              </a:spcBef>
            </a:pPr>
            <a:endParaRPr lang="en-US" sz="2400">
              <a:latin typeface="Arial"/>
              <a:cs typeface="Arial"/>
            </a:endParaRPr>
          </a:p>
          <a:p>
            <a:pPr algn="ctr">
              <a:spcBef>
                <a:spcPct val="20000"/>
              </a:spcBef>
            </a:pPr>
            <a:endParaRPr lang="en-US" sz="2400">
              <a:latin typeface="Arial"/>
              <a:cs typeface="Arial"/>
            </a:endParaRPr>
          </a:p>
          <a:p>
            <a:pPr algn="ctr">
              <a:spcBef>
                <a:spcPct val="20000"/>
              </a:spcBef>
            </a:pPr>
            <a:endParaRPr lang="en-US" sz="2400">
              <a:latin typeface="Arial"/>
              <a:cs typeface="Arial"/>
            </a:endParaRPr>
          </a:p>
          <a:p>
            <a:pPr algn="ctr">
              <a:spcBef>
                <a:spcPct val="20000"/>
              </a:spcBef>
            </a:pPr>
            <a:endParaRPr lang="en-US" sz="2400">
              <a:latin typeface="Arial"/>
              <a:cs typeface="Arial"/>
            </a:endParaRPr>
          </a:p>
          <a:p>
            <a:pPr marL="342900" indent="-342900" algn="ctr">
              <a:spcBef>
                <a:spcPct val="20000"/>
              </a:spcBef>
              <a:buFont typeface="Arial"/>
              <a:buChar char="•"/>
            </a:pPr>
            <a:endParaRPr lang="en-US" sz="2400">
              <a:latin typeface="Arial"/>
              <a:cs typeface="Arial"/>
            </a:endParaRPr>
          </a:p>
        </p:txBody>
      </p:sp>
      <p:pic>
        <p:nvPicPr>
          <p:cNvPr id="3" name="Picture 4" descr="Logo&#10;&#10;Description automatically generated">
            <a:extLst>
              <a:ext uri="{FF2B5EF4-FFF2-40B4-BE49-F238E27FC236}">
                <a16:creationId xmlns:a16="http://schemas.microsoft.com/office/drawing/2014/main" id="{E32A5AB5-067C-4AC1-88F9-52DF04481449}"/>
              </a:ext>
            </a:extLst>
          </p:cNvPr>
          <p:cNvPicPr>
            <a:picLocks noChangeAspect="1"/>
          </p:cNvPicPr>
          <p:nvPr/>
        </p:nvPicPr>
        <p:blipFill>
          <a:blip r:embed="rId4"/>
          <a:stretch>
            <a:fillRect/>
          </a:stretch>
        </p:blipFill>
        <p:spPr>
          <a:xfrm>
            <a:off x="1994803" y="2099359"/>
            <a:ext cx="1600201" cy="1600201"/>
          </a:xfrm>
          <a:prstGeom prst="rect">
            <a:avLst/>
          </a:prstGeom>
        </p:spPr>
      </p:pic>
      <p:pic>
        <p:nvPicPr>
          <p:cNvPr id="5" name="Picture 6" descr="Icon&#10;&#10;Description automatically generated">
            <a:extLst>
              <a:ext uri="{FF2B5EF4-FFF2-40B4-BE49-F238E27FC236}">
                <a16:creationId xmlns:a16="http://schemas.microsoft.com/office/drawing/2014/main" id="{FB926F06-C53B-4990-ADC0-72E520B86F5F}"/>
              </a:ext>
            </a:extLst>
          </p:cNvPr>
          <p:cNvPicPr>
            <a:picLocks noChangeAspect="1"/>
          </p:cNvPicPr>
          <p:nvPr/>
        </p:nvPicPr>
        <p:blipFill>
          <a:blip r:embed="rId5"/>
          <a:stretch>
            <a:fillRect/>
          </a:stretch>
        </p:blipFill>
        <p:spPr>
          <a:xfrm>
            <a:off x="5362833" y="2009076"/>
            <a:ext cx="1919417" cy="1789438"/>
          </a:xfrm>
          <a:prstGeom prst="rect">
            <a:avLst/>
          </a:prstGeom>
        </p:spPr>
      </p:pic>
      <p:sp>
        <p:nvSpPr>
          <p:cNvPr id="7" name="Cross 6">
            <a:extLst>
              <a:ext uri="{FF2B5EF4-FFF2-40B4-BE49-F238E27FC236}">
                <a16:creationId xmlns:a16="http://schemas.microsoft.com/office/drawing/2014/main" id="{342B2A29-3768-4BF6-9D52-A3FEB617EB73}"/>
              </a:ext>
            </a:extLst>
          </p:cNvPr>
          <p:cNvSpPr/>
          <p:nvPr/>
        </p:nvSpPr>
        <p:spPr>
          <a:xfrm>
            <a:off x="4269257" y="2684244"/>
            <a:ext cx="430427" cy="430426"/>
          </a:xfrm>
          <a:prstGeom prst="plus">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Content Placeholder 6">
            <a:extLst>
              <a:ext uri="{FF2B5EF4-FFF2-40B4-BE49-F238E27FC236}">
                <a16:creationId xmlns:a16="http://schemas.microsoft.com/office/drawing/2014/main" id="{27D6E3BB-0134-4D68-92B5-C41CC0E57F96}"/>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7010394" y="6316628"/>
            <a:ext cx="1993008" cy="461714"/>
          </a:xfrm>
        </p:spPr>
      </p:pic>
      <p:pic>
        <p:nvPicPr>
          <p:cNvPr id="9" name="Picture 10" descr="Qr code&#10;&#10;Description automatically generated">
            <a:extLst>
              <a:ext uri="{FF2B5EF4-FFF2-40B4-BE49-F238E27FC236}">
                <a16:creationId xmlns:a16="http://schemas.microsoft.com/office/drawing/2014/main" id="{E1A775D9-9217-8B3C-CFD6-362FA7A7F745}"/>
              </a:ext>
            </a:extLst>
          </p:cNvPr>
          <p:cNvPicPr>
            <a:picLocks noChangeAspect="1"/>
          </p:cNvPicPr>
          <p:nvPr/>
        </p:nvPicPr>
        <p:blipFill>
          <a:blip r:embed="rId7"/>
          <a:stretch>
            <a:fillRect/>
          </a:stretch>
        </p:blipFill>
        <p:spPr>
          <a:xfrm>
            <a:off x="7148945" y="4225937"/>
            <a:ext cx="1396901" cy="1396901"/>
          </a:xfrm>
          <a:prstGeom prst="rect">
            <a:avLst/>
          </a:prstGeom>
        </p:spPr>
      </p:pic>
      <p:sp>
        <p:nvSpPr>
          <p:cNvPr id="11" name="TextBox 10">
            <a:extLst>
              <a:ext uri="{FF2B5EF4-FFF2-40B4-BE49-F238E27FC236}">
                <a16:creationId xmlns:a16="http://schemas.microsoft.com/office/drawing/2014/main" id="{0666FFFD-1F2D-ED8B-9817-942B4A6F243E}"/>
              </a:ext>
            </a:extLst>
          </p:cNvPr>
          <p:cNvSpPr txBox="1"/>
          <p:nvPr/>
        </p:nvSpPr>
        <p:spPr>
          <a:xfrm>
            <a:off x="842116" y="4004566"/>
            <a:ext cx="6854384" cy="22344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ct val="20000"/>
              </a:spcBef>
              <a:buFont typeface="Arial,Sans-Serif"/>
              <a:buChar char="•"/>
            </a:pPr>
            <a:r>
              <a:rPr lang="en-US" sz="2400">
                <a:latin typeface="Arial"/>
                <a:cs typeface="Arial"/>
              </a:rPr>
              <a:t>Community discussion and feedback</a:t>
            </a:r>
            <a:endParaRPr lang="en-US" sz="2400">
              <a:ea typeface="+mn-lt"/>
              <a:cs typeface="+mn-lt"/>
            </a:endParaRPr>
          </a:p>
          <a:p>
            <a:pPr marL="342900" indent="-342900">
              <a:spcBef>
                <a:spcPct val="20000"/>
              </a:spcBef>
              <a:buFont typeface="Arial,Sans-Serif"/>
              <a:buChar char="•"/>
            </a:pPr>
            <a:r>
              <a:rPr lang="en-US" sz="2400">
                <a:latin typeface="Arial"/>
                <a:cs typeface="Arial"/>
              </a:rPr>
              <a:t>Moodle updates and announcements</a:t>
            </a:r>
            <a:endParaRPr lang="en-US" sz="2400">
              <a:ea typeface="+mn-lt"/>
              <a:cs typeface="+mn-lt"/>
            </a:endParaRPr>
          </a:p>
          <a:p>
            <a:pPr marL="342900" indent="-342900">
              <a:spcBef>
                <a:spcPct val="20000"/>
              </a:spcBef>
              <a:buFont typeface="Arial,Sans-Serif"/>
              <a:buChar char="•"/>
            </a:pPr>
            <a:r>
              <a:rPr lang="en-US" sz="2400">
                <a:latin typeface="Arial"/>
                <a:cs typeface="Arial"/>
              </a:rPr>
              <a:t>Tips, tricks, and strategies</a:t>
            </a:r>
            <a:endParaRPr lang="en-US" sz="2400">
              <a:ea typeface="+mn-lt"/>
              <a:cs typeface="+mn-lt"/>
            </a:endParaRPr>
          </a:p>
          <a:p>
            <a:pPr marL="342900" indent="-342900">
              <a:spcBef>
                <a:spcPct val="20000"/>
              </a:spcBef>
              <a:buFont typeface="Arial,Sans-Serif"/>
              <a:buChar char="•"/>
            </a:pPr>
            <a:endParaRPr lang="en-US" sz="2400">
              <a:ea typeface="+mn-lt"/>
              <a:cs typeface="+mn-lt"/>
            </a:endParaRPr>
          </a:p>
          <a:p>
            <a:pPr algn="ctr">
              <a:spcBef>
                <a:spcPct val="20000"/>
              </a:spcBef>
            </a:pPr>
            <a:r>
              <a:rPr lang="en-US" sz="2400" i="1">
                <a:latin typeface="Arial"/>
                <a:cs typeface="Arial"/>
              </a:rPr>
              <a:t>Everyone needs a little Moodle TLC!</a:t>
            </a:r>
            <a:endParaRPr lang="en-US" sz="2400">
              <a:cs typeface="Calibri"/>
            </a:endParaRPr>
          </a:p>
        </p:txBody>
      </p:sp>
    </p:spTree>
    <p:custDataLst>
      <p:tags r:id="rId1"/>
    </p:custDataLst>
    <p:extLst>
      <p:ext uri="{BB962C8B-B14F-4D97-AF65-F5344CB8AC3E}">
        <p14:creationId xmlns:p14="http://schemas.microsoft.com/office/powerpoint/2010/main" val="2004337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78676" cy="6858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1"/>
          <p:cNvSpPr>
            <a:spLocks noGrp="1"/>
          </p:cNvSpPr>
          <p:nvPr>
            <p:ph type="title"/>
          </p:nvPr>
        </p:nvSpPr>
        <p:spPr>
          <a:xfrm>
            <a:off x="2971800" y="2507794"/>
            <a:ext cx="5181600" cy="1842411"/>
          </a:xfrm>
        </p:spPr>
        <p:txBody>
          <a:bodyPr>
            <a:normAutofit/>
          </a:bodyPr>
          <a:lstStyle/>
          <a:p>
            <a:pPr algn="l"/>
            <a:r>
              <a:rPr lang="en-US" b="1">
                <a:solidFill>
                  <a:srgbClr val="BA2229"/>
                </a:solidFill>
                <a:latin typeface="Gotham Black" charset="0"/>
                <a:ea typeface="Gotham Black" charset="0"/>
                <a:cs typeface="Gotham Black" charset="0"/>
              </a:rPr>
              <a:t>Distance Learning Services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387" y="2550636"/>
            <a:ext cx="1627902" cy="1756728"/>
          </a:xfrm>
        </p:spPr>
      </p:pic>
      <p:sp>
        <p:nvSpPr>
          <p:cNvPr id="5" name="Rectangle 4"/>
          <p:cNvSpPr/>
          <p:nvPr/>
        </p:nvSpPr>
        <p:spPr>
          <a:xfrm>
            <a:off x="2429615" y="2358072"/>
            <a:ext cx="6073682" cy="83128"/>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429615" y="4416799"/>
            <a:ext cx="6073682" cy="83128"/>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99211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ULearn Certifications</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2"/>
          <p:cNvSpPr txBox="1">
            <a:spLocks/>
          </p:cNvSpPr>
          <p:nvPr/>
        </p:nvSpPr>
        <p:spPr>
          <a:xfrm>
            <a:off x="401217" y="1656184"/>
            <a:ext cx="6508864" cy="4292697"/>
          </a:xfrm>
          <a:prstGeom prst="rect">
            <a:avLst/>
          </a:prstGeom>
        </p:spPr>
        <p:txBody>
          <a:bodyPr vert="horz" lIns="91440" tIns="45720" rIns="91440" bIns="45720" rtlCol="0" anchor="t">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b="1">
                <a:latin typeface="Gotham Black"/>
              </a:rPr>
              <a:t>Workshop Series leads to </a:t>
            </a:r>
            <a:r>
              <a:rPr lang="en-US" b="1" err="1">
                <a:solidFill>
                  <a:srgbClr val="BF2228"/>
                </a:solidFill>
                <a:latin typeface="Gotham Black"/>
              </a:rPr>
              <a:t>ULearn</a:t>
            </a:r>
            <a:r>
              <a:rPr kumimoji="0" lang="en-US" b="1" i="0" u="none" strike="noStrike" kern="1200" cap="none" spc="0" normalizeH="0" baseline="0" noProof="0">
                <a:ln>
                  <a:noFill/>
                </a:ln>
                <a:solidFill>
                  <a:srgbClr val="BF2228"/>
                </a:solidFill>
                <a:effectLst/>
                <a:uLnTx/>
                <a:uFillTx/>
                <a:latin typeface="Gotham Black"/>
                <a:ea typeface="+mn-ea"/>
                <a:cs typeface="+mn-cs"/>
              </a:rPr>
              <a:t> Certified Online Teacher</a:t>
            </a:r>
            <a:endParaRPr lang="en-US" b="1">
              <a:solidFill>
                <a:srgbClr val="BF2228"/>
              </a:solidFill>
              <a:latin typeface="Gotham Black"/>
            </a:endParaRPr>
          </a:p>
          <a:p>
            <a:pPr>
              <a:defRPr/>
            </a:pPr>
            <a:r>
              <a:rPr lang="en-US">
                <a:latin typeface="Gotham Black"/>
              </a:rPr>
              <a:t>Ideal for faculty who will be teaching online for the first time or teaching a course already designed</a:t>
            </a:r>
            <a:endParaRPr lang="en-US"/>
          </a:p>
          <a:p>
            <a:pPr>
              <a:defRPr/>
            </a:pPr>
            <a:r>
              <a:rPr lang="en-US">
                <a:latin typeface="Gotham Black"/>
              </a:rPr>
              <a:t>Series of 4 required workshops designed to give you an online student experience</a:t>
            </a:r>
          </a:p>
          <a:p>
            <a:pPr>
              <a:defRPr/>
            </a:pPr>
            <a:r>
              <a:rPr lang="en-US">
                <a:latin typeface="Gotham Black"/>
              </a:rPr>
              <a:t>Workshops are fully online; some self-paced and some facilitated</a:t>
            </a:r>
          </a:p>
          <a:p>
            <a:pPr>
              <a:defRPr/>
            </a:pPr>
            <a:r>
              <a:rPr lang="en-US">
                <a:latin typeface="Gotham Black"/>
              </a:rPr>
              <a:t>Expedited route to certification</a:t>
            </a:r>
          </a:p>
          <a:p>
            <a:pPr marL="0" indent="0">
              <a:buNone/>
              <a:defRPr/>
            </a:pPr>
            <a:endParaRPr lang="en-US">
              <a:latin typeface="Gotham Black"/>
            </a:endParaRPr>
          </a:p>
          <a:p>
            <a:pPr marL="0" indent="0">
              <a:buNone/>
              <a:defRPr/>
            </a:pPr>
            <a:r>
              <a:rPr lang="en-US" b="1">
                <a:latin typeface="Gotham Black"/>
              </a:rPr>
              <a:t>Course Design Experience leads to </a:t>
            </a:r>
            <a:r>
              <a:rPr lang="en-US" b="1" err="1">
                <a:solidFill>
                  <a:srgbClr val="BF2228"/>
                </a:solidFill>
                <a:latin typeface="Gotham Black"/>
              </a:rPr>
              <a:t>ULearn</a:t>
            </a:r>
            <a:r>
              <a:rPr kumimoji="0" lang="en-US" b="1" i="0" u="none" strike="noStrike" kern="1200" cap="none" spc="0" normalizeH="0" noProof="0">
                <a:ln>
                  <a:noFill/>
                </a:ln>
                <a:solidFill>
                  <a:srgbClr val="BF2228"/>
                </a:solidFill>
                <a:effectLst/>
                <a:uLnTx/>
                <a:uFillTx/>
                <a:latin typeface="Gotham Black"/>
                <a:ea typeface="+mn-ea"/>
                <a:cs typeface="+mn-cs"/>
              </a:rPr>
              <a:t> Certified Course Designer</a:t>
            </a:r>
            <a:endParaRPr lang="en-US" b="1" i="0" u="none" strike="noStrike" kern="1200" cap="none" spc="0" normalizeH="0" noProof="0">
              <a:ln>
                <a:noFill/>
              </a:ln>
              <a:solidFill>
                <a:srgbClr val="BF2228"/>
              </a:solidFill>
              <a:effectLst/>
              <a:uLnTx/>
              <a:uFillTx/>
              <a:latin typeface="Gotham Black"/>
            </a:endParaRPr>
          </a:p>
          <a:p>
            <a:r>
              <a:rPr lang="en-US">
                <a:latin typeface="Gotham Black"/>
              </a:rPr>
              <a:t>Ideal for faculty who intend to create and teach a fully online or hybrid course</a:t>
            </a:r>
          </a:p>
          <a:p>
            <a:r>
              <a:rPr lang="en-US">
                <a:latin typeface="Gotham Black"/>
              </a:rPr>
              <a:t>Series of 3 workshops including ODL 310 in which you build your course in six phases with the guidance of an Instructional Designer</a:t>
            </a:r>
          </a:p>
          <a:p>
            <a:r>
              <a:rPr lang="en-US">
                <a:latin typeface="Gotham Black"/>
              </a:rPr>
              <a:t>Open-enrollment </a:t>
            </a:r>
            <a:endParaRPr lang="en-US">
              <a:cs typeface="Calibri"/>
            </a:endParaRPr>
          </a:p>
          <a:p>
            <a:pPr marL="0" indent="0">
              <a:buNone/>
            </a:pPr>
            <a:endParaRPr lang="en-US">
              <a:latin typeface="Gotham Black"/>
            </a:endParaRPr>
          </a:p>
          <a:p>
            <a:pPr marL="0" indent="0">
              <a:buNone/>
            </a:pPr>
            <a:r>
              <a:rPr lang="en-US" b="1" baseline="0">
                <a:latin typeface="Gotham Black"/>
              </a:rPr>
              <a:t>Portfolio </a:t>
            </a:r>
            <a:r>
              <a:rPr lang="en-US" b="1">
                <a:latin typeface="Gotham Black"/>
              </a:rPr>
              <a:t>leads to either </a:t>
            </a:r>
            <a:r>
              <a:rPr lang="en-US" b="1" err="1">
                <a:solidFill>
                  <a:srgbClr val="BF2228"/>
                </a:solidFill>
                <a:latin typeface="Gotham Black"/>
              </a:rPr>
              <a:t>ULearn</a:t>
            </a:r>
            <a:r>
              <a:rPr lang="en-US" b="1">
                <a:solidFill>
                  <a:srgbClr val="BF2228"/>
                </a:solidFill>
                <a:latin typeface="Gotham Black"/>
              </a:rPr>
              <a:t> Certification</a:t>
            </a:r>
          </a:p>
          <a:p>
            <a:r>
              <a:rPr lang="en-US">
                <a:latin typeface="Gotham Black"/>
              </a:rPr>
              <a:t>Ideal for faculty who have completed training to teach online at another institution or who have significant online teaching experience</a:t>
            </a:r>
            <a:endParaRPr lang="en-US" b="1">
              <a:latin typeface="Gotham Black"/>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394" y="3429000"/>
            <a:ext cx="1618028" cy="162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1067" y="1600201"/>
            <a:ext cx="1684148" cy="162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9828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878676" cy="6858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1"/>
          <p:cNvSpPr>
            <a:spLocks noGrp="1"/>
          </p:cNvSpPr>
          <p:nvPr>
            <p:ph type="title"/>
          </p:nvPr>
        </p:nvSpPr>
        <p:spPr>
          <a:xfrm>
            <a:off x="3114261" y="2507794"/>
            <a:ext cx="5587529" cy="1842411"/>
          </a:xfrm>
        </p:spPr>
        <p:txBody>
          <a:bodyPr>
            <a:normAutofit/>
          </a:bodyPr>
          <a:lstStyle/>
          <a:p>
            <a:pPr algn="l"/>
            <a:r>
              <a:rPr lang="en-US" b="1">
                <a:solidFill>
                  <a:srgbClr val="BA2229"/>
                </a:solidFill>
                <a:latin typeface="Gotham Black" charset="0"/>
                <a:ea typeface="Gotham Black" charset="0"/>
                <a:cs typeface="Gotham Black" charset="0"/>
              </a:rPr>
              <a:t>Introduction to Distance Learning</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387" y="2550636"/>
            <a:ext cx="1627902" cy="1756728"/>
          </a:xfrm>
        </p:spPr>
      </p:pic>
      <p:sp>
        <p:nvSpPr>
          <p:cNvPr id="5" name="Rectangle 4"/>
          <p:cNvSpPr/>
          <p:nvPr/>
        </p:nvSpPr>
        <p:spPr>
          <a:xfrm>
            <a:off x="2429615" y="2358072"/>
            <a:ext cx="6073682" cy="83128"/>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429615" y="4416799"/>
            <a:ext cx="6073682" cy="83128"/>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346592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ULearn Certified Faculty – Join Us!</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010" y="2966982"/>
            <a:ext cx="1316148" cy="132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119" y="1382241"/>
            <a:ext cx="1369931" cy="132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B7330315-D7AA-FDAE-D45F-3F526294AE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16" y="4539889"/>
            <a:ext cx="1155245" cy="111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E9F41F12-0343-602D-436A-016130F2E6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787" y="5017331"/>
            <a:ext cx="1109885" cy="111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9037C259-FEB6-A8F4-84F3-714D243C707F}"/>
              </a:ext>
            </a:extLst>
          </p:cNvPr>
          <p:cNvSpPr txBox="1"/>
          <p:nvPr/>
        </p:nvSpPr>
        <p:spPr>
          <a:xfrm>
            <a:off x="2343148" y="1590242"/>
            <a:ext cx="2381251" cy="830997"/>
          </a:xfrm>
          <a:prstGeom prst="rect">
            <a:avLst/>
          </a:prstGeom>
          <a:noFill/>
        </p:spPr>
        <p:txBody>
          <a:bodyPr wrap="square" lIns="91440" tIns="45720" rIns="91440" bIns="45720" rtlCol="0" anchor="t">
            <a:spAutoFit/>
          </a:bodyPr>
          <a:lstStyle/>
          <a:p>
            <a:r>
              <a:rPr lang="en-US" sz="4800" b="1"/>
              <a:t>= 411</a:t>
            </a:r>
          </a:p>
        </p:txBody>
      </p:sp>
      <p:sp>
        <p:nvSpPr>
          <p:cNvPr id="13" name="TextBox 12">
            <a:extLst>
              <a:ext uri="{FF2B5EF4-FFF2-40B4-BE49-F238E27FC236}">
                <a16:creationId xmlns:a16="http://schemas.microsoft.com/office/drawing/2014/main" id="{D0BC18E3-6B5D-9C27-EF5C-6DCAF89FE552}"/>
              </a:ext>
            </a:extLst>
          </p:cNvPr>
          <p:cNvSpPr txBox="1"/>
          <p:nvPr/>
        </p:nvSpPr>
        <p:spPr>
          <a:xfrm>
            <a:off x="2353250" y="3156706"/>
            <a:ext cx="2381251" cy="830997"/>
          </a:xfrm>
          <a:prstGeom prst="rect">
            <a:avLst/>
          </a:prstGeom>
          <a:noFill/>
        </p:spPr>
        <p:txBody>
          <a:bodyPr wrap="square" lIns="91440" tIns="45720" rIns="91440" bIns="45720" rtlCol="0" anchor="t">
            <a:spAutoFit/>
          </a:bodyPr>
          <a:lstStyle/>
          <a:p>
            <a:r>
              <a:rPr lang="en-US" sz="4800" b="1"/>
              <a:t>= 138</a:t>
            </a:r>
          </a:p>
        </p:txBody>
      </p:sp>
      <p:sp>
        <p:nvSpPr>
          <p:cNvPr id="14" name="TextBox 13">
            <a:extLst>
              <a:ext uri="{FF2B5EF4-FFF2-40B4-BE49-F238E27FC236}">
                <a16:creationId xmlns:a16="http://schemas.microsoft.com/office/drawing/2014/main" id="{F41F82DB-266B-3B68-5F52-E76443EE124D}"/>
              </a:ext>
            </a:extLst>
          </p:cNvPr>
          <p:cNvSpPr txBox="1"/>
          <p:nvPr/>
        </p:nvSpPr>
        <p:spPr>
          <a:xfrm>
            <a:off x="2343149" y="4930406"/>
            <a:ext cx="2381251" cy="830997"/>
          </a:xfrm>
          <a:prstGeom prst="rect">
            <a:avLst/>
          </a:prstGeom>
          <a:noFill/>
        </p:spPr>
        <p:txBody>
          <a:bodyPr wrap="square" lIns="91440" tIns="45720" rIns="91440" bIns="45720" rtlCol="0" anchor="t">
            <a:spAutoFit/>
          </a:bodyPr>
          <a:lstStyle/>
          <a:p>
            <a:r>
              <a:rPr lang="en-US" sz="4800" b="1"/>
              <a:t>= 89</a:t>
            </a:r>
          </a:p>
        </p:txBody>
      </p:sp>
      <p:sp>
        <p:nvSpPr>
          <p:cNvPr id="15" name="TextBox 14">
            <a:extLst>
              <a:ext uri="{FF2B5EF4-FFF2-40B4-BE49-F238E27FC236}">
                <a16:creationId xmlns:a16="http://schemas.microsoft.com/office/drawing/2014/main" id="{F3EB4523-1F86-1D70-6357-7313BA6A874A}"/>
              </a:ext>
            </a:extLst>
          </p:cNvPr>
          <p:cNvSpPr txBox="1"/>
          <p:nvPr/>
        </p:nvSpPr>
        <p:spPr>
          <a:xfrm>
            <a:off x="5397106" y="2080730"/>
            <a:ext cx="2927226" cy="1631216"/>
          </a:xfrm>
          <a:prstGeom prst="rect">
            <a:avLst/>
          </a:prstGeom>
          <a:noFill/>
        </p:spPr>
        <p:txBody>
          <a:bodyPr wrap="square" lIns="91440" tIns="45720" rIns="91440" bIns="45720" rtlCol="0" anchor="t">
            <a:spAutoFit/>
          </a:bodyPr>
          <a:lstStyle/>
          <a:p>
            <a:pPr algn="ctr"/>
            <a:r>
              <a:rPr lang="en-US" sz="10000" b="1">
                <a:solidFill>
                  <a:srgbClr val="C00000"/>
                </a:solidFill>
              </a:rPr>
              <a:t>460</a:t>
            </a:r>
          </a:p>
        </p:txBody>
      </p:sp>
      <p:cxnSp>
        <p:nvCxnSpPr>
          <p:cNvPr id="17" name="Straight Connector 16">
            <a:extLst>
              <a:ext uri="{FF2B5EF4-FFF2-40B4-BE49-F238E27FC236}">
                <a16:creationId xmlns:a16="http://schemas.microsoft.com/office/drawing/2014/main" id="{F8C5FE2B-D199-8992-FE37-8D9C1EF89BEA}"/>
              </a:ext>
            </a:extLst>
          </p:cNvPr>
          <p:cNvCxnSpPr/>
          <p:nvPr/>
        </p:nvCxnSpPr>
        <p:spPr>
          <a:xfrm>
            <a:off x="4734501" y="1382241"/>
            <a:ext cx="0" cy="4563828"/>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E8D4A0B-872C-F031-200A-07E6CCCD39A4}"/>
              </a:ext>
            </a:extLst>
          </p:cNvPr>
          <p:cNvSpPr txBox="1"/>
          <p:nvPr/>
        </p:nvSpPr>
        <p:spPr>
          <a:xfrm>
            <a:off x="5171842" y="3740227"/>
            <a:ext cx="3377754" cy="1200329"/>
          </a:xfrm>
          <a:prstGeom prst="rect">
            <a:avLst/>
          </a:prstGeom>
          <a:noFill/>
        </p:spPr>
        <p:txBody>
          <a:bodyPr wrap="square" rtlCol="0">
            <a:spAutoFit/>
          </a:bodyPr>
          <a:lstStyle/>
          <a:p>
            <a:pPr algn="ctr"/>
            <a:r>
              <a:rPr lang="en-US" sz="3600" b="1"/>
              <a:t>Unique</a:t>
            </a:r>
          </a:p>
          <a:p>
            <a:pPr algn="ctr"/>
            <a:r>
              <a:rPr lang="en-US" sz="3600" b="1"/>
              <a:t>ULearn Faculty</a:t>
            </a:r>
          </a:p>
        </p:txBody>
      </p:sp>
    </p:spTree>
    <p:custDataLst>
      <p:tags r:id="rId1"/>
    </p:custDataLst>
    <p:extLst>
      <p:ext uri="{BB962C8B-B14F-4D97-AF65-F5344CB8AC3E}">
        <p14:creationId xmlns:p14="http://schemas.microsoft.com/office/powerpoint/2010/main" val="221953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Professional Development</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14049D3-7013-0A39-42D9-C196DAAE4755}"/>
              </a:ext>
            </a:extLst>
          </p:cNvPr>
          <p:cNvSpPr txBox="1">
            <a:spLocks/>
          </p:cNvSpPr>
          <p:nvPr/>
        </p:nvSpPr>
        <p:spPr>
          <a:xfrm>
            <a:off x="560229" y="1327341"/>
            <a:ext cx="5009904" cy="4781314"/>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latin typeface="Arial"/>
                <a:cs typeface="Arial"/>
              </a:rPr>
              <a:t>Professional Development Courses</a:t>
            </a:r>
          </a:p>
          <a:p>
            <a:endParaRPr lang="en-US" sz="2400">
              <a:latin typeface="Arial"/>
              <a:cs typeface="Arial"/>
            </a:endParaRPr>
          </a:p>
          <a:p>
            <a:r>
              <a:rPr lang="en-US" sz="2400">
                <a:latin typeface="Arial"/>
                <a:cs typeface="Arial"/>
              </a:rPr>
              <a:t>Distance Learning Week</a:t>
            </a:r>
          </a:p>
          <a:p>
            <a:endParaRPr lang="en-US" sz="2400">
              <a:latin typeface="Arial"/>
              <a:cs typeface="Arial"/>
            </a:endParaRPr>
          </a:p>
          <a:p>
            <a:r>
              <a:rPr lang="en-US" sz="2400">
                <a:latin typeface="Arial"/>
                <a:cs typeface="Arial"/>
              </a:rPr>
              <a:t>Tech Tool Expo</a:t>
            </a:r>
          </a:p>
          <a:p>
            <a:pPr marL="0" indent="0">
              <a:buNone/>
            </a:pPr>
            <a:endParaRPr lang="en-US" sz="2400">
              <a:latin typeface="Arial"/>
              <a:cs typeface="Arial"/>
            </a:endParaRPr>
          </a:p>
          <a:p>
            <a:r>
              <a:rPr lang="en-US" sz="2400">
                <a:latin typeface="Arial"/>
                <a:cs typeface="Arial"/>
              </a:rPr>
              <a:t>10 Minute Tech Talks</a:t>
            </a:r>
          </a:p>
          <a:p>
            <a:endParaRPr lang="en-US" sz="2400">
              <a:latin typeface="Arial"/>
              <a:cs typeface="Arial"/>
            </a:endParaRPr>
          </a:p>
          <a:p>
            <a:r>
              <a:rPr lang="en-US" sz="2400">
                <a:latin typeface="Arial"/>
                <a:cs typeface="Arial"/>
              </a:rPr>
              <a:t>Webinars (current topics like AI)</a:t>
            </a:r>
          </a:p>
          <a:p>
            <a:endParaRPr lang="en-US" sz="2400">
              <a:latin typeface="Arial"/>
              <a:cs typeface="Arial"/>
            </a:endParaRPr>
          </a:p>
          <a:p>
            <a:r>
              <a:rPr lang="en-US" sz="2400">
                <a:latin typeface="Arial"/>
                <a:cs typeface="Arial"/>
              </a:rPr>
              <a:t>Faculty Learning Communities</a:t>
            </a:r>
          </a:p>
        </p:txBody>
      </p:sp>
      <p:pic>
        <p:nvPicPr>
          <p:cNvPr id="5" name="Picture 7" descr="A qr code on a white background&#10;&#10;Description automatically generated">
            <a:extLst>
              <a:ext uri="{FF2B5EF4-FFF2-40B4-BE49-F238E27FC236}">
                <a16:creationId xmlns:a16="http://schemas.microsoft.com/office/drawing/2014/main" id="{C195A7D4-0C95-02E1-40E5-C4BC754E6CD7}"/>
              </a:ext>
            </a:extLst>
          </p:cNvPr>
          <p:cNvPicPr>
            <a:picLocks noChangeAspect="1"/>
          </p:cNvPicPr>
          <p:nvPr/>
        </p:nvPicPr>
        <p:blipFill>
          <a:blip r:embed="rId5"/>
          <a:stretch>
            <a:fillRect/>
          </a:stretch>
        </p:blipFill>
        <p:spPr>
          <a:xfrm>
            <a:off x="5632315" y="2319463"/>
            <a:ext cx="2743200" cy="3410712"/>
          </a:xfrm>
          <a:prstGeom prst="rect">
            <a:avLst/>
          </a:prstGeom>
        </p:spPr>
      </p:pic>
      <p:sp>
        <p:nvSpPr>
          <p:cNvPr id="8" name="TextBox 7">
            <a:extLst>
              <a:ext uri="{FF2B5EF4-FFF2-40B4-BE49-F238E27FC236}">
                <a16:creationId xmlns:a16="http://schemas.microsoft.com/office/drawing/2014/main" id="{EE944C82-F737-62EB-F244-F5ACE596C4F0}"/>
              </a:ext>
            </a:extLst>
          </p:cNvPr>
          <p:cNvSpPr txBox="1"/>
          <p:nvPr/>
        </p:nvSpPr>
        <p:spPr>
          <a:xfrm>
            <a:off x="5635963" y="1325393"/>
            <a:ext cx="28757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BF2228"/>
                </a:solidFill>
                <a:latin typeface="Segoe UI"/>
                <a:cs typeface="Calibri"/>
              </a:rPr>
              <a:t>Scan for upcoming Professional Development! </a:t>
            </a:r>
          </a:p>
        </p:txBody>
      </p:sp>
    </p:spTree>
    <p:custDataLst>
      <p:tags r:id="rId1"/>
    </p:custDataLst>
    <p:extLst>
      <p:ext uri="{BB962C8B-B14F-4D97-AF65-F5344CB8AC3E}">
        <p14:creationId xmlns:p14="http://schemas.microsoft.com/office/powerpoint/2010/main" val="2539506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fontScale="90000"/>
          </a:bodyPr>
          <a:lstStyle/>
          <a:p>
            <a:r>
              <a:rPr lang="en-US" sz="3200" b="1">
                <a:solidFill>
                  <a:schemeClr val="bg1"/>
                </a:solidFill>
                <a:latin typeface="Gotham Black" charset="0"/>
                <a:ea typeface="Gotham Black" charset="0"/>
                <a:cs typeface="Gotham Black" charset="0"/>
              </a:rPr>
              <a:t>Faculty Learning Communities 2022-23</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Logo&#10;&#10;Description automatically generated">
            <a:extLst>
              <a:ext uri="{FF2B5EF4-FFF2-40B4-BE49-F238E27FC236}">
                <a16:creationId xmlns:a16="http://schemas.microsoft.com/office/drawing/2014/main" id="{60654D9A-0113-7D02-956D-0535489183CC}"/>
              </a:ext>
            </a:extLst>
          </p:cNvPr>
          <p:cNvPicPr>
            <a:picLocks noChangeAspect="1"/>
          </p:cNvPicPr>
          <p:nvPr/>
        </p:nvPicPr>
        <p:blipFill>
          <a:blip r:embed="rId5"/>
          <a:stretch>
            <a:fillRect/>
          </a:stretch>
        </p:blipFill>
        <p:spPr>
          <a:xfrm>
            <a:off x="492038" y="1396991"/>
            <a:ext cx="1785229" cy="1186064"/>
          </a:xfrm>
          <a:prstGeom prst="rect">
            <a:avLst/>
          </a:prstGeom>
        </p:spPr>
      </p:pic>
      <p:sp>
        <p:nvSpPr>
          <p:cNvPr id="12" name="Rectangle: Rounded Corners 11">
            <a:extLst>
              <a:ext uri="{FF2B5EF4-FFF2-40B4-BE49-F238E27FC236}">
                <a16:creationId xmlns:a16="http://schemas.microsoft.com/office/drawing/2014/main" id="{549E09A5-E9B5-2A97-A0F2-1CE63AD2473B}"/>
              </a:ext>
            </a:extLst>
          </p:cNvPr>
          <p:cNvSpPr/>
          <p:nvPr/>
        </p:nvSpPr>
        <p:spPr>
          <a:xfrm>
            <a:off x="2625009" y="3025081"/>
            <a:ext cx="6214192" cy="1397429"/>
          </a:xfrm>
          <a:prstGeom prst="roundRect">
            <a:avLst/>
          </a:prstGeom>
          <a:solidFill>
            <a:srgbClr val="444CB5"/>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b="1">
              <a:ea typeface="+mn-lt"/>
              <a:cs typeface="+mn-lt"/>
            </a:endParaRPr>
          </a:p>
          <a:p>
            <a:pPr algn="ctr"/>
            <a:r>
              <a:rPr lang="en-US" b="1">
                <a:ea typeface="+mn-lt"/>
                <a:cs typeface="+mn-lt"/>
              </a:rPr>
              <a:t>Using Microsoft Teams to Enhance Instruction</a:t>
            </a:r>
            <a:endParaRPr lang="en-US">
              <a:ea typeface="Calibri"/>
              <a:cs typeface="Calibri"/>
            </a:endParaRPr>
          </a:p>
          <a:p>
            <a:pPr algn="ctr"/>
            <a:r>
              <a:rPr lang="en-US">
                <a:ea typeface="+mn-lt"/>
                <a:cs typeface="+mn-lt"/>
              </a:rPr>
              <a:t>Mission: To explore the practical uses of Microsoft Teams in every aspect of our daily work, including communicating, organizing, scheduling, meeting, and teaching. </a:t>
            </a:r>
            <a:endParaRPr lang="en-US"/>
          </a:p>
          <a:p>
            <a:pPr algn="ctr"/>
            <a:endParaRPr lang="en-US">
              <a:ea typeface="Calibri"/>
              <a:cs typeface="Calibri"/>
            </a:endParaRPr>
          </a:p>
        </p:txBody>
      </p:sp>
      <p:sp>
        <p:nvSpPr>
          <p:cNvPr id="13" name="Rectangle: Rounded Corners 12">
            <a:extLst>
              <a:ext uri="{FF2B5EF4-FFF2-40B4-BE49-F238E27FC236}">
                <a16:creationId xmlns:a16="http://schemas.microsoft.com/office/drawing/2014/main" id="{5DB49033-7C3D-216F-3077-988E743596B3}"/>
              </a:ext>
            </a:extLst>
          </p:cNvPr>
          <p:cNvSpPr/>
          <p:nvPr/>
        </p:nvSpPr>
        <p:spPr>
          <a:xfrm>
            <a:off x="2625009" y="4641383"/>
            <a:ext cx="6214192" cy="1397428"/>
          </a:xfrm>
          <a:prstGeom prst="roundRect">
            <a:avLst/>
          </a:prstGeom>
          <a:solidFill>
            <a:srgbClr val="CC161E"/>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600" b="1">
              <a:ea typeface="+mn-lt"/>
              <a:cs typeface="+mn-lt"/>
            </a:endParaRPr>
          </a:p>
          <a:p>
            <a:pPr algn="ctr"/>
            <a:r>
              <a:rPr lang="en-US" b="1">
                <a:ea typeface="+mn-lt"/>
                <a:cs typeface="+mn-lt"/>
              </a:rPr>
              <a:t>Course-Embedded Undergraduate Research Experiences (CUREs) in the Online Environment</a:t>
            </a:r>
            <a:endParaRPr lang="en-US"/>
          </a:p>
          <a:p>
            <a:pPr algn="ctr"/>
            <a:r>
              <a:rPr lang="en-US">
                <a:ea typeface="+mn-lt"/>
                <a:cs typeface="+mn-lt"/>
              </a:rPr>
              <a:t>Mission: To explore effective tools and strategies for building student research experiences into online courses.</a:t>
            </a:r>
            <a:endParaRPr lang="en-US">
              <a:ea typeface="Calibri"/>
              <a:cs typeface="Calibri"/>
            </a:endParaRPr>
          </a:p>
          <a:p>
            <a:pPr algn="ctr"/>
            <a:endParaRPr lang="en-US">
              <a:ea typeface="Calibri"/>
              <a:cs typeface="Calibri"/>
            </a:endParaRPr>
          </a:p>
        </p:txBody>
      </p:sp>
      <p:sp>
        <p:nvSpPr>
          <p:cNvPr id="14" name="Rectangle: Rounded Corners 13">
            <a:extLst>
              <a:ext uri="{FF2B5EF4-FFF2-40B4-BE49-F238E27FC236}">
                <a16:creationId xmlns:a16="http://schemas.microsoft.com/office/drawing/2014/main" id="{CE5645D4-61ED-A5FE-FDC8-0370EDFBCA5F}"/>
              </a:ext>
            </a:extLst>
          </p:cNvPr>
          <p:cNvSpPr/>
          <p:nvPr/>
        </p:nvSpPr>
        <p:spPr>
          <a:xfrm>
            <a:off x="2625009" y="1313593"/>
            <a:ext cx="6214192" cy="1492188"/>
          </a:xfrm>
          <a:prstGeom prst="roundRect">
            <a:avLst/>
          </a:prstGeom>
          <a:solidFill>
            <a:srgbClr val="2782D3"/>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700" b="1">
              <a:ea typeface="+mn-lt"/>
              <a:cs typeface="+mn-lt"/>
            </a:endParaRPr>
          </a:p>
          <a:p>
            <a:pPr algn="ctr"/>
            <a:r>
              <a:rPr lang="en-US" b="1">
                <a:ea typeface="+mn-lt"/>
                <a:cs typeface="+mn-lt"/>
              </a:rPr>
              <a:t>Enhancing Learner-Content Interaction with H5P</a:t>
            </a:r>
            <a:endParaRPr lang="en-US">
              <a:ea typeface="Calibri"/>
              <a:cs typeface="Calibri"/>
            </a:endParaRPr>
          </a:p>
          <a:p>
            <a:pPr algn="ctr"/>
            <a:r>
              <a:rPr lang="en-US">
                <a:ea typeface="+mn-lt"/>
                <a:cs typeface="+mn-lt"/>
              </a:rPr>
              <a:t>Mission: To learn how to design interactive course content with H5P and create content to enhance online courses taught in Spring 2023 as part of a funded research study.</a:t>
            </a:r>
            <a:endParaRPr lang="en-US"/>
          </a:p>
          <a:p>
            <a:pPr algn="ctr"/>
            <a:endParaRPr lang="en-US">
              <a:ea typeface="Calibri"/>
              <a:cs typeface="Calibri"/>
            </a:endParaRPr>
          </a:p>
        </p:txBody>
      </p:sp>
      <p:pic>
        <p:nvPicPr>
          <p:cNvPr id="5" name="Picture 4" descr="Icon&#10;&#10;Description automatically generated">
            <a:extLst>
              <a:ext uri="{FF2B5EF4-FFF2-40B4-BE49-F238E27FC236}">
                <a16:creationId xmlns:a16="http://schemas.microsoft.com/office/drawing/2014/main" id="{FE2D6E54-59BC-61D6-EC84-E74370D80F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065" y="2860065"/>
            <a:ext cx="1599173" cy="1487384"/>
          </a:xfrm>
          <a:prstGeom prst="rect">
            <a:avLst/>
          </a:prstGeom>
        </p:spPr>
      </p:pic>
      <p:pic>
        <p:nvPicPr>
          <p:cNvPr id="9" name="Picture 8" descr="A picture containing text, sign, outdoor&#10;&#10;Description automatically generated">
            <a:extLst>
              <a:ext uri="{FF2B5EF4-FFF2-40B4-BE49-F238E27FC236}">
                <a16:creationId xmlns:a16="http://schemas.microsoft.com/office/drawing/2014/main" id="{3DCF90ED-81C0-6B0E-2680-E352AF59E0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505" y="4941508"/>
            <a:ext cx="2088292" cy="696097"/>
          </a:xfrm>
          <a:prstGeom prst="rect">
            <a:avLst/>
          </a:prstGeom>
        </p:spPr>
      </p:pic>
    </p:spTree>
    <p:custDataLst>
      <p:tags r:id="rId1"/>
    </p:custDataLst>
    <p:extLst>
      <p:ext uri="{BB962C8B-B14F-4D97-AF65-F5344CB8AC3E}">
        <p14:creationId xmlns:p14="http://schemas.microsoft.com/office/powerpoint/2010/main" val="1328943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How to Contact Us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767674" y="1393453"/>
            <a:ext cx="5917606" cy="4731873"/>
          </a:xfrm>
          <a:prstGeom prst="rect">
            <a:avLst/>
          </a:prstGeom>
          <a:noFill/>
        </p:spPr>
        <p:txBody>
          <a:bodyPr wrap="square" rtlCol="0">
            <a:spAutoFit/>
          </a:bodyPr>
          <a:lstStyle/>
          <a:p>
            <a:pPr marL="0" marR="0" lvl="0" indent="0" algn="l" defTabSz="914400" rtl="0" eaLnBrk="1" fontAlgn="auto" latinLnBrk="0" hangingPunct="1">
              <a:lnSpc>
                <a:spcPts val="35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Gotham Black"/>
                <a:ea typeface="+mn-ea"/>
                <a:cs typeface="+mn-cs"/>
              </a:rPr>
              <a:t>You can reach us by:</a:t>
            </a:r>
          </a:p>
          <a:p>
            <a:pPr marL="0" marR="0" lvl="0" indent="0" algn="l" defTabSz="914400" rtl="0" eaLnBrk="1" fontAlgn="auto" latinLnBrk="0" hangingPunct="1">
              <a:lnSpc>
                <a:spcPts val="3500"/>
              </a:lnSpc>
              <a:spcBef>
                <a:spcPts val="0"/>
              </a:spcBef>
              <a:spcAft>
                <a:spcPts val="0"/>
              </a:spcAft>
              <a:buClrTx/>
              <a:buSzTx/>
              <a:buFontTx/>
              <a:buNone/>
              <a:tabLst/>
              <a:defRPr/>
            </a:pPr>
            <a:endParaRPr lang="en-US" sz="2400">
              <a:solidFill>
                <a:prstClr val="black"/>
              </a:solidFill>
              <a:latin typeface="Gotham Black"/>
            </a:endParaRPr>
          </a:p>
          <a:p>
            <a:pPr marL="342900" indent="-342900" defTabSz="914400">
              <a:buFont typeface="Wingdings" panose="05000000000000000000" pitchFamily="2" charset="2"/>
              <a:buChar char="ü"/>
              <a:defRPr/>
            </a:pPr>
            <a:r>
              <a:rPr kumimoji="0" lang="en-US" sz="2400" b="1" i="0" u="none" strike="noStrike" kern="1200" cap="none" spc="0" normalizeH="0" baseline="0" noProof="0">
                <a:ln>
                  <a:noFill/>
                </a:ln>
                <a:solidFill>
                  <a:prstClr val="black"/>
                </a:solidFill>
                <a:effectLst/>
                <a:uLnTx/>
                <a:uFillTx/>
                <a:latin typeface="Gotham Black"/>
                <a:ea typeface="+mn-ea"/>
                <a:cs typeface="+mn-cs"/>
              </a:rPr>
              <a:t>Email: </a:t>
            </a:r>
            <a:r>
              <a:rPr kumimoji="0" lang="en-US" sz="2400" b="0" i="0" u="none" strike="noStrike" kern="1200" cap="none" spc="0" normalizeH="0" baseline="0" noProof="0">
                <a:ln>
                  <a:noFill/>
                </a:ln>
                <a:solidFill>
                  <a:prstClr val="black"/>
                </a:solidFill>
                <a:effectLst/>
                <a:uLnTx/>
                <a:uFillTx/>
                <a:latin typeface="Gotham Black"/>
                <a:ea typeface="+mn-ea"/>
                <a:cs typeface="+mn-cs"/>
                <a:hlinkClick r:id="rId4"/>
              </a:rPr>
              <a:t>distancelearning@louisiana.edu</a:t>
            </a:r>
            <a:endParaRPr kumimoji="0" lang="en-US" sz="2400" b="0" i="0" u="none" strike="noStrike" kern="1200" cap="none" spc="0" normalizeH="0" baseline="0" noProof="0">
              <a:ln>
                <a:noFill/>
              </a:ln>
              <a:solidFill>
                <a:prstClr val="black"/>
              </a:solidFill>
              <a:effectLst/>
              <a:uLnTx/>
              <a:uFillTx/>
              <a:latin typeface="Gotham Black"/>
              <a:ea typeface="+mn-ea"/>
              <a:cs typeface="+mn-cs"/>
            </a:endParaRPr>
          </a:p>
          <a:p>
            <a:pPr marL="342900" indent="-342900" defTabSz="914400">
              <a:buFont typeface="Wingdings" panose="05000000000000000000" pitchFamily="2" charset="2"/>
              <a:buChar char="ü"/>
              <a:defRPr/>
            </a:pPr>
            <a:endParaRPr lang="en-US" sz="2400">
              <a:solidFill>
                <a:prstClr val="black"/>
              </a:solidFill>
              <a:latin typeface="Gotham Black"/>
            </a:endParaRPr>
          </a:p>
          <a:p>
            <a:pPr marL="342900" indent="-342900" defTabSz="914400">
              <a:buFont typeface="Wingdings" panose="05000000000000000000" pitchFamily="2" charset="2"/>
              <a:buChar char="ü"/>
              <a:defRPr/>
            </a:pPr>
            <a:r>
              <a:rPr kumimoji="0" lang="en-US" sz="2400" b="1" i="0" u="none" strike="noStrike" kern="1200" cap="none" spc="0" normalizeH="0" baseline="0" noProof="0">
                <a:ln>
                  <a:noFill/>
                </a:ln>
                <a:solidFill>
                  <a:prstClr val="black"/>
                </a:solidFill>
                <a:effectLst/>
                <a:uLnTx/>
                <a:uFillTx/>
                <a:latin typeface="Gotham Black"/>
                <a:ea typeface="+mn-ea"/>
                <a:cs typeface="+mn-cs"/>
              </a:rPr>
              <a:t>Phone: </a:t>
            </a:r>
            <a:r>
              <a:rPr kumimoji="0" lang="en-US" sz="2400" b="0" i="0" u="none" strike="noStrike" kern="1200" cap="none" spc="0" normalizeH="0" baseline="0" noProof="0">
                <a:ln>
                  <a:noFill/>
                </a:ln>
                <a:solidFill>
                  <a:prstClr val="black"/>
                </a:solidFill>
                <a:effectLst/>
                <a:uLnTx/>
                <a:uFillTx/>
                <a:latin typeface="Gotham Black"/>
                <a:ea typeface="+mn-ea"/>
                <a:cs typeface="+mn-cs"/>
              </a:rPr>
              <a:t>337-482-1246</a:t>
            </a:r>
          </a:p>
          <a:p>
            <a:pPr marL="342900" indent="-342900" defTabSz="914400">
              <a:buFont typeface="Wingdings" panose="05000000000000000000" pitchFamily="2" charset="2"/>
              <a:buChar char="ü"/>
              <a:defRPr/>
            </a:pPr>
            <a:endParaRPr kumimoji="0" lang="en-US" sz="2400" b="0" i="0" u="none" strike="noStrike" kern="1200" cap="none" spc="0" normalizeH="0" baseline="0" noProof="0">
              <a:ln>
                <a:noFill/>
              </a:ln>
              <a:solidFill>
                <a:prstClr val="black"/>
              </a:solidFill>
              <a:effectLst/>
              <a:uLnTx/>
              <a:uFillTx/>
              <a:latin typeface="Gotham Black"/>
              <a:ea typeface="+mn-ea"/>
              <a:cs typeface="+mn-cs"/>
            </a:endParaRPr>
          </a:p>
          <a:p>
            <a:pPr marL="342900" indent="-342900" defTabSz="914400">
              <a:buFont typeface="Wingdings" panose="05000000000000000000" pitchFamily="2" charset="2"/>
              <a:buChar char="ü"/>
              <a:defRPr/>
            </a:pPr>
            <a:r>
              <a:rPr kumimoji="0" lang="en-US" sz="2400" b="1" i="0" u="none" strike="noStrike" kern="1200" cap="none" spc="0" normalizeH="0" baseline="0" noProof="0">
                <a:ln>
                  <a:noFill/>
                </a:ln>
                <a:solidFill>
                  <a:prstClr val="black"/>
                </a:solidFill>
                <a:effectLst/>
                <a:uLnTx/>
                <a:uFillTx/>
                <a:latin typeface="Gotham Black"/>
                <a:ea typeface="+mn-ea"/>
                <a:cs typeface="+mn-cs"/>
              </a:rPr>
              <a:t>Website: </a:t>
            </a:r>
            <a:r>
              <a:rPr kumimoji="0" lang="en-US" sz="2400" b="0" i="0" u="none" strike="noStrike" kern="1200" cap="none" spc="0" normalizeH="0" baseline="0" noProof="0">
                <a:ln>
                  <a:noFill/>
                </a:ln>
                <a:solidFill>
                  <a:prstClr val="black"/>
                </a:solidFill>
                <a:effectLst/>
                <a:uLnTx/>
                <a:uFillTx/>
                <a:latin typeface="Gotham Black"/>
                <a:ea typeface="+mn-ea"/>
                <a:cs typeface="+mn-cs"/>
              </a:rPr>
              <a:t>distancelearning.louisiana.edu</a:t>
            </a:r>
          </a:p>
          <a:p>
            <a:pPr marL="342900" indent="-342900" defTabSz="914400">
              <a:buFont typeface="Wingdings" panose="05000000000000000000" pitchFamily="2" charset="2"/>
              <a:buChar char="ü"/>
              <a:defRPr/>
            </a:pPr>
            <a:endParaRPr lang="en-US" sz="2400">
              <a:solidFill>
                <a:prstClr val="black"/>
              </a:solidFill>
              <a:latin typeface="Gotham Black"/>
            </a:endParaRP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a:ln>
                  <a:noFill/>
                </a:ln>
                <a:solidFill>
                  <a:prstClr val="black"/>
                </a:solidFill>
                <a:effectLst/>
                <a:uLnTx/>
                <a:uFillTx/>
                <a:latin typeface="Gotham Black"/>
                <a:ea typeface="+mn-ea"/>
                <a:cs typeface="+mn-cs"/>
              </a:rPr>
              <a:t>Office Location: </a:t>
            </a:r>
            <a:r>
              <a:rPr kumimoji="0" lang="en-US" sz="2400" b="0" i="0" u="none" strike="noStrike" kern="1200" cap="none" spc="0" normalizeH="0" baseline="0" noProof="0">
                <a:ln>
                  <a:noFill/>
                </a:ln>
                <a:solidFill>
                  <a:prstClr val="black"/>
                </a:solidFill>
                <a:effectLst/>
                <a:uLnTx/>
                <a:uFillTx/>
                <a:latin typeface="Gotham Black"/>
                <a:ea typeface="+mn-ea"/>
                <a:cs typeface="+mn-cs"/>
              </a:rPr>
              <a:t>Whittington House</a:t>
            </a: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endParaRPr lang="en-US" sz="2400">
              <a:solidFill>
                <a:prstClr val="black"/>
              </a:solidFill>
              <a:latin typeface="Gotham Black"/>
            </a:endParaRP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a:ln>
                  <a:noFill/>
                </a:ln>
                <a:solidFill>
                  <a:prstClr val="black"/>
                </a:solidFill>
                <a:effectLst/>
                <a:uLnTx/>
                <a:uFillTx/>
                <a:latin typeface="Gotham Black"/>
                <a:ea typeface="+mn-ea"/>
                <a:cs typeface="+mn-cs"/>
              </a:rPr>
              <a:t>Connect with us individually on </a:t>
            </a:r>
            <a:r>
              <a:rPr kumimoji="0" lang="en-US" sz="2400" b="1" i="0" u="none" strike="noStrike" kern="1200" cap="none" spc="0" normalizeH="0" baseline="0" noProof="0">
                <a:ln>
                  <a:noFill/>
                </a:ln>
                <a:solidFill>
                  <a:prstClr val="black"/>
                </a:solidFill>
                <a:effectLst/>
                <a:uLnTx/>
                <a:uFillTx/>
                <a:latin typeface="Gotham Black"/>
                <a:ea typeface="+mn-ea"/>
                <a:cs typeface="+mn-cs"/>
              </a:rPr>
              <a:t>TEAMS</a:t>
            </a:r>
            <a:r>
              <a:rPr kumimoji="0" lang="en-US" sz="2400" b="0" i="0" u="none" strike="noStrike" kern="1200" cap="none" spc="0" normalizeH="0" baseline="0" noProof="0">
                <a:ln>
                  <a:noFill/>
                </a:ln>
                <a:solidFill>
                  <a:prstClr val="black"/>
                </a:solidFill>
                <a:effectLst/>
                <a:uLnTx/>
                <a:uFillTx/>
                <a:latin typeface="Gotham Black"/>
                <a:ea typeface="+mn-ea"/>
                <a:cs typeface="+mn-cs"/>
              </a:rPr>
              <a:t>!</a:t>
            </a:r>
          </a:p>
          <a:p>
            <a:pPr marL="0" marR="0" lvl="0" indent="0" algn="l" defTabSz="914400" rtl="0" eaLnBrk="1" fontAlgn="auto" latinLnBrk="0" hangingPunct="1">
              <a:lnSpc>
                <a:spcPts val="35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Gotham Black"/>
              <a:ea typeface="+mn-ea"/>
              <a:cs typeface="+mn-cs"/>
            </a:endParaRPr>
          </a:p>
        </p:txBody>
      </p:sp>
      <p:sp>
        <p:nvSpPr>
          <p:cNvPr id="16" name="Rectangle 15">
            <a:extLst>
              <a:ext uri="{FF2B5EF4-FFF2-40B4-BE49-F238E27FC236}">
                <a16:creationId xmlns:a16="http://schemas.microsoft.com/office/drawing/2014/main" id="{C5A5DECA-9FF5-BC50-B00D-B1A8B494BF70}"/>
              </a:ext>
            </a:extLst>
          </p:cNvPr>
          <p:cNvSpPr/>
          <p:nvPr/>
        </p:nvSpPr>
        <p:spPr>
          <a:xfrm>
            <a:off x="7010394" y="0"/>
            <a:ext cx="2133606" cy="6858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Content Placeholder 7">
            <a:extLst>
              <a:ext uri="{FF2B5EF4-FFF2-40B4-BE49-F238E27FC236}">
                <a16:creationId xmlns:a16="http://schemas.microsoft.com/office/drawing/2014/main" id="{9399F3EB-547F-4908-2288-EC045E9412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9810" y="2550636"/>
            <a:ext cx="1848803" cy="1756728"/>
          </a:xfrm>
          <a:prstGeom prst="rect">
            <a:avLst/>
          </a:prstGeom>
        </p:spPr>
      </p:pic>
    </p:spTree>
    <p:custDataLst>
      <p:tags r:id="rId1"/>
    </p:custDataLst>
    <p:extLst>
      <p:ext uri="{BB962C8B-B14F-4D97-AF65-F5344CB8AC3E}">
        <p14:creationId xmlns:p14="http://schemas.microsoft.com/office/powerpoint/2010/main" val="2109481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150" y="745615"/>
            <a:ext cx="6279106" cy="1454660"/>
          </a:xfrm>
          <a:prstGeom prst="rect">
            <a:avLst/>
          </a:prstGeom>
        </p:spPr>
      </p:pic>
      <p:sp>
        <p:nvSpPr>
          <p:cNvPr id="6" name="TextBox 5"/>
          <p:cNvSpPr txBox="1"/>
          <p:nvPr/>
        </p:nvSpPr>
        <p:spPr>
          <a:xfrm>
            <a:off x="0" y="2733795"/>
            <a:ext cx="9144000" cy="584775"/>
          </a:xfrm>
          <a:prstGeom prst="rect">
            <a:avLst/>
          </a:prstGeom>
          <a:solidFill>
            <a:srgbClr val="BF2228"/>
          </a:solidFill>
        </p:spPr>
        <p:txBody>
          <a:bodyPr wrap="square" rtlCol="0">
            <a:spAutoFit/>
          </a:bodyPr>
          <a:lstStyle/>
          <a:p>
            <a:pPr algn="ctr"/>
            <a:r>
              <a:rPr lang="en-US" sz="3200" b="1">
                <a:solidFill>
                  <a:schemeClr val="bg1"/>
                </a:solidFill>
                <a:latin typeface="Gotham Black"/>
              </a:rPr>
              <a:t>Thank You!</a:t>
            </a:r>
          </a:p>
        </p:txBody>
      </p:sp>
      <p:sp>
        <p:nvSpPr>
          <p:cNvPr id="7" name="TextBox 6"/>
          <p:cNvSpPr txBox="1"/>
          <p:nvPr/>
        </p:nvSpPr>
        <p:spPr>
          <a:xfrm>
            <a:off x="0" y="3318570"/>
            <a:ext cx="9144000" cy="3539430"/>
          </a:xfrm>
          <a:prstGeom prst="rect">
            <a:avLst/>
          </a:prstGeom>
          <a:solidFill>
            <a:srgbClr val="BFBFBF"/>
          </a:solidFill>
        </p:spPr>
        <p:txBody>
          <a:bodyPr wrap="square" rtlCol="0">
            <a:spAutoFit/>
          </a:bodyPr>
          <a:lstStyle/>
          <a:p>
            <a:pPr algn="ctr"/>
            <a:endParaRPr lang="en-US" sz="3200">
              <a:latin typeface="Gotham Black"/>
            </a:endParaRPr>
          </a:p>
          <a:p>
            <a:pPr algn="ctr"/>
            <a:r>
              <a:rPr lang="en-US" sz="3200">
                <a:latin typeface="Gotham Black"/>
              </a:rPr>
              <a:t>Dr. Francesco Crocco</a:t>
            </a:r>
          </a:p>
          <a:p>
            <a:pPr algn="ctr"/>
            <a:r>
              <a:rPr lang="en-US" sz="3200">
                <a:latin typeface="Gotham Black"/>
              </a:rPr>
              <a:t>Michael Williams</a:t>
            </a:r>
          </a:p>
          <a:p>
            <a:pPr algn="ctr"/>
            <a:r>
              <a:rPr lang="en-US" sz="3200">
                <a:latin typeface="Gotham Black"/>
              </a:rPr>
              <a:t>Dr. Alise Hagan</a:t>
            </a:r>
          </a:p>
          <a:p>
            <a:pPr algn="ctr"/>
            <a:endParaRPr lang="en-US" sz="3200">
              <a:latin typeface="Gotham Black"/>
            </a:endParaRPr>
          </a:p>
          <a:p>
            <a:pPr algn="ctr"/>
            <a:r>
              <a:rPr lang="en-US" sz="3200">
                <a:latin typeface="Gotham Black"/>
                <a:hlinkClick r:id="rId4"/>
              </a:rPr>
              <a:t>distancelearning@louisiana.edu</a:t>
            </a:r>
            <a:endParaRPr lang="en-US" sz="3200">
              <a:latin typeface="Gotham Black"/>
            </a:endParaRPr>
          </a:p>
          <a:p>
            <a:pPr algn="ctr"/>
            <a:endParaRPr lang="en-US" sz="3200">
              <a:latin typeface="Gotham Black"/>
            </a:endParaRPr>
          </a:p>
        </p:txBody>
      </p:sp>
    </p:spTree>
    <p:custDataLst>
      <p:tags r:id="rId1"/>
    </p:custDataLst>
    <p:extLst>
      <p:ext uri="{BB962C8B-B14F-4D97-AF65-F5344CB8AC3E}">
        <p14:creationId xmlns:p14="http://schemas.microsoft.com/office/powerpoint/2010/main" val="62422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dirty="0">
                <a:solidFill>
                  <a:schemeClr val="bg1"/>
                </a:solidFill>
                <a:latin typeface="Gotham Black" charset="0"/>
                <a:ea typeface="Gotham Black" charset="0"/>
                <a:cs typeface="Gotham Black" charset="0"/>
              </a:rPr>
              <a:t>Audience Poll</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14049D3-7013-0A39-42D9-C196DAAE4755}"/>
              </a:ext>
            </a:extLst>
          </p:cNvPr>
          <p:cNvSpPr txBox="1">
            <a:spLocks/>
          </p:cNvSpPr>
          <p:nvPr/>
        </p:nvSpPr>
        <p:spPr>
          <a:xfrm>
            <a:off x="457200" y="2309112"/>
            <a:ext cx="8229600" cy="392255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7200" b="1" dirty="0">
                <a:latin typeface="Arial"/>
                <a:cs typeface="Arial"/>
              </a:rPr>
              <a:t>Have you taught an online or hybrid course?</a:t>
            </a:r>
          </a:p>
        </p:txBody>
      </p:sp>
      <p:pic>
        <p:nvPicPr>
          <p:cNvPr id="5" name="Picture 4" descr="A group of colorful chat bubbles with question marks&#10;&#10;Description automatically generated">
            <a:extLst>
              <a:ext uri="{FF2B5EF4-FFF2-40B4-BE49-F238E27FC236}">
                <a16:creationId xmlns:a16="http://schemas.microsoft.com/office/drawing/2014/main" id="{2B82BDDC-AEFC-4FC3-23C5-88011B8BFB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85" t="5311" r="14013" b="21145"/>
          <a:stretch/>
        </p:blipFill>
        <p:spPr>
          <a:xfrm>
            <a:off x="6793975" y="0"/>
            <a:ext cx="2209427" cy="2309112"/>
          </a:xfrm>
          <a:prstGeom prst="rect">
            <a:avLst/>
          </a:prstGeom>
        </p:spPr>
      </p:pic>
    </p:spTree>
    <p:custDataLst>
      <p:tags r:id="rId1"/>
    </p:custDataLst>
    <p:extLst>
      <p:ext uri="{BB962C8B-B14F-4D97-AF65-F5344CB8AC3E}">
        <p14:creationId xmlns:p14="http://schemas.microsoft.com/office/powerpoint/2010/main" val="126969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Three Course Modalities @ UL</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14049D3-7013-0A39-42D9-C196DAAE4755}"/>
              </a:ext>
            </a:extLst>
          </p:cNvPr>
          <p:cNvSpPr txBox="1">
            <a:spLocks/>
          </p:cNvSpPr>
          <p:nvPr/>
        </p:nvSpPr>
        <p:spPr>
          <a:xfrm>
            <a:off x="457200" y="1600200"/>
            <a:ext cx="8229600" cy="4525963"/>
          </a:xfrm>
          <a:prstGeom prst="rect">
            <a:avLst/>
          </a:prstGeom>
        </p:spPr>
        <p:txBody>
          <a:bodyPr vert="horz" lIns="91440" tIns="45720" rIns="91440" bIns="45720" rtlCol="0" anchor="t">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a:latin typeface="Arial"/>
                <a:cs typeface="Arial"/>
              </a:rPr>
              <a:t>Standard Course</a:t>
            </a:r>
          </a:p>
          <a:p>
            <a:pPr lvl="1">
              <a:buFont typeface="Arial" panose="020B0604020202020204" pitchFamily="34" charset="0"/>
              <a:buChar char="•"/>
            </a:pPr>
            <a:r>
              <a:rPr lang="en-US">
                <a:latin typeface="Arial"/>
                <a:cs typeface="Arial"/>
              </a:rPr>
              <a:t>Meets face-to-face on campus</a:t>
            </a:r>
          </a:p>
          <a:p>
            <a:pPr lvl="1">
              <a:buFont typeface="Arial" panose="020B0604020202020204" pitchFamily="34" charset="0"/>
              <a:buChar char="•"/>
            </a:pPr>
            <a:r>
              <a:rPr lang="en-US">
                <a:latin typeface="Arial"/>
                <a:cs typeface="Arial"/>
              </a:rPr>
              <a:t>Has assigned classroom space and hours</a:t>
            </a:r>
          </a:p>
          <a:p>
            <a:pPr lvl="1">
              <a:buFont typeface="Arial" panose="020B0604020202020204" pitchFamily="34" charset="0"/>
              <a:buChar char="•"/>
            </a:pPr>
            <a:r>
              <a:rPr lang="en-US">
                <a:latin typeface="Arial"/>
                <a:cs typeface="Arial"/>
              </a:rPr>
              <a:t>Mostly synchronous, but can be enhanced by online technology to enable asynchronous activity</a:t>
            </a:r>
          </a:p>
          <a:p>
            <a:r>
              <a:rPr lang="en-US" b="1">
                <a:latin typeface="Arial"/>
                <a:cs typeface="Arial"/>
              </a:rPr>
              <a:t>Hybrid Course</a:t>
            </a:r>
          </a:p>
          <a:p>
            <a:pPr lvl="1">
              <a:buFont typeface="Arial" panose="020B0604020202020204" pitchFamily="34" charset="0"/>
              <a:buChar char="•"/>
            </a:pPr>
            <a:r>
              <a:rPr lang="en-US">
                <a:latin typeface="Arial"/>
                <a:cs typeface="Arial"/>
              </a:rPr>
              <a:t>Meets 50-99% online (using our Moodle LMS)</a:t>
            </a:r>
          </a:p>
          <a:p>
            <a:pPr lvl="1">
              <a:buFont typeface="Arial" panose="020B0604020202020204" pitchFamily="34" charset="0"/>
              <a:buChar char="•"/>
            </a:pPr>
            <a:r>
              <a:rPr lang="en-US">
                <a:latin typeface="Arial"/>
                <a:cs typeface="Arial"/>
              </a:rPr>
              <a:t>Has assigned classroom space and hours</a:t>
            </a:r>
          </a:p>
          <a:p>
            <a:pPr lvl="1">
              <a:buFont typeface="Arial" panose="020B0604020202020204" pitchFamily="34" charset="0"/>
              <a:buChar char="•"/>
            </a:pPr>
            <a:r>
              <a:rPr lang="en-US">
                <a:latin typeface="Arial"/>
                <a:cs typeface="Arial"/>
              </a:rPr>
              <a:t>Combination of synchronous and asynchronous activity</a:t>
            </a:r>
          </a:p>
          <a:p>
            <a:pPr>
              <a:buFont typeface="Arial" panose="020B0604020202020204" pitchFamily="34" charset="0"/>
              <a:buChar char="•"/>
            </a:pPr>
            <a:r>
              <a:rPr lang="en-US" b="1">
                <a:latin typeface="Arial"/>
                <a:cs typeface="Arial"/>
              </a:rPr>
              <a:t>Online Course</a:t>
            </a:r>
          </a:p>
          <a:p>
            <a:pPr lvl="1">
              <a:buFont typeface="Arial" panose="020B0604020202020204" pitchFamily="34" charset="0"/>
              <a:buChar char="•"/>
            </a:pPr>
            <a:r>
              <a:rPr lang="en-US">
                <a:latin typeface="Arial"/>
                <a:cs typeface="Arial"/>
              </a:rPr>
              <a:t>Meets 100% online (using our Moodle LMS)</a:t>
            </a:r>
          </a:p>
          <a:p>
            <a:pPr lvl="1">
              <a:buFont typeface="Arial" panose="020B0604020202020204" pitchFamily="34" charset="0"/>
              <a:buChar char="•"/>
            </a:pPr>
            <a:r>
              <a:rPr lang="en-US">
                <a:latin typeface="Arial"/>
                <a:cs typeface="Arial"/>
              </a:rPr>
              <a:t>No assigned classroom space and hours</a:t>
            </a:r>
          </a:p>
          <a:p>
            <a:pPr lvl="1">
              <a:buFont typeface="Arial" panose="020B0604020202020204" pitchFamily="34" charset="0"/>
              <a:buChar char="•"/>
            </a:pPr>
            <a:r>
              <a:rPr lang="en-US">
                <a:latin typeface="Arial"/>
                <a:cs typeface="Arial"/>
              </a:rPr>
              <a:t>Mostly asynchronous, but can have synchronous activities</a:t>
            </a:r>
          </a:p>
        </p:txBody>
      </p:sp>
    </p:spTree>
    <p:custDataLst>
      <p:tags r:id="rId1"/>
    </p:custDataLst>
    <p:extLst>
      <p:ext uri="{BB962C8B-B14F-4D97-AF65-F5344CB8AC3E}">
        <p14:creationId xmlns:p14="http://schemas.microsoft.com/office/powerpoint/2010/main" val="54065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18 Online Programs &amp; Certificates</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14049D3-7013-0A39-42D9-C196DAAE4755}"/>
              </a:ext>
            </a:extLst>
          </p:cNvPr>
          <p:cNvSpPr txBox="1">
            <a:spLocks/>
          </p:cNvSpPr>
          <p:nvPr/>
        </p:nvSpPr>
        <p:spPr>
          <a:xfrm>
            <a:off x="85100" y="1237109"/>
            <a:ext cx="4581830" cy="2732024"/>
          </a:xfrm>
          <a:prstGeom prst="rect">
            <a:avLst/>
          </a:prstGeom>
        </p:spPr>
        <p:txBody>
          <a:bodyPr vert="horz" lIns="91440" tIns="45720" rIns="91440" bIns="45720" rtlCol="0" anchor="t">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latin typeface="Arial"/>
                <a:cs typeface="Arial"/>
              </a:rPr>
              <a:t>Online Undergraduate Programs</a:t>
            </a:r>
          </a:p>
          <a:p>
            <a:pPr>
              <a:buFont typeface="Arial" panose="020B0604020202020204" pitchFamily="34" charset="0"/>
              <a:buChar char="•"/>
            </a:pPr>
            <a:r>
              <a:rPr lang="en-US">
                <a:latin typeface="Arial"/>
                <a:cs typeface="Arial"/>
              </a:rPr>
              <a:t>BS in Business Administration</a:t>
            </a:r>
          </a:p>
          <a:p>
            <a:pPr>
              <a:buFont typeface="Arial" panose="020B0604020202020204" pitchFamily="34" charset="0"/>
              <a:buChar char="•"/>
            </a:pPr>
            <a:r>
              <a:rPr lang="en-US">
                <a:latin typeface="Arial"/>
                <a:cs typeface="Arial"/>
              </a:rPr>
              <a:t>BS in Kinesiology</a:t>
            </a:r>
          </a:p>
          <a:p>
            <a:pPr>
              <a:buFont typeface="Arial" panose="020B0604020202020204" pitchFamily="34" charset="0"/>
              <a:buChar char="•"/>
            </a:pPr>
            <a:r>
              <a:rPr lang="en-US">
                <a:latin typeface="Arial"/>
                <a:cs typeface="Arial"/>
              </a:rPr>
              <a:t>BS in Health Services Administration</a:t>
            </a:r>
          </a:p>
          <a:p>
            <a:pPr>
              <a:buFont typeface="Arial" panose="020B0604020202020204" pitchFamily="34" charset="0"/>
              <a:buChar char="•"/>
            </a:pPr>
            <a:r>
              <a:rPr lang="en-US">
                <a:latin typeface="Arial"/>
                <a:cs typeface="Arial"/>
              </a:rPr>
              <a:t>RN to BSN</a:t>
            </a:r>
          </a:p>
          <a:p>
            <a:pPr>
              <a:buFont typeface="Arial" panose="020B0604020202020204" pitchFamily="34" charset="0"/>
              <a:buChar char="•"/>
            </a:pPr>
            <a:r>
              <a:rPr lang="en-US">
                <a:latin typeface="Arial"/>
                <a:cs typeface="Arial"/>
              </a:rPr>
              <a:t>BS in General Studies</a:t>
            </a:r>
          </a:p>
          <a:p>
            <a:pPr marL="457200" lvl="1" indent="0">
              <a:buNone/>
            </a:pPr>
            <a:endParaRPr lang="en-US">
              <a:latin typeface="Arial"/>
              <a:cs typeface="Arial"/>
            </a:endParaRPr>
          </a:p>
          <a:p>
            <a:pPr marL="0" indent="0">
              <a:buNone/>
            </a:pPr>
            <a:r>
              <a:rPr lang="en-US" b="1">
                <a:latin typeface="Arial"/>
                <a:cs typeface="Arial"/>
              </a:rPr>
              <a:t>Graduate Certificate Programs</a:t>
            </a:r>
          </a:p>
          <a:p>
            <a:pPr>
              <a:buFont typeface="Arial" panose="020B0604020202020204" pitchFamily="34" charset="0"/>
              <a:buChar char="•"/>
            </a:pPr>
            <a:r>
              <a:rPr lang="en-US">
                <a:latin typeface="Arial"/>
                <a:cs typeface="Arial"/>
              </a:rPr>
              <a:t>Cardiovascular Nursing</a:t>
            </a:r>
          </a:p>
          <a:p>
            <a:pPr>
              <a:buFont typeface="Arial" panose="020B0604020202020204" pitchFamily="34" charset="0"/>
              <a:buChar char="•"/>
            </a:pPr>
            <a:r>
              <a:rPr lang="en-US">
                <a:latin typeface="Arial"/>
                <a:cs typeface="Arial"/>
              </a:rPr>
              <a:t>Instructional Coaching</a:t>
            </a:r>
          </a:p>
          <a:p>
            <a:pPr>
              <a:buFont typeface="Arial" panose="020B0604020202020204" pitchFamily="34" charset="0"/>
              <a:buChar char="•"/>
            </a:pPr>
            <a:r>
              <a:rPr lang="en-US">
                <a:latin typeface="Arial"/>
                <a:cs typeface="Arial"/>
              </a:rPr>
              <a:t>Population Health</a:t>
            </a:r>
          </a:p>
          <a:p>
            <a:pPr>
              <a:buFont typeface="Arial" panose="020B0604020202020204" pitchFamily="34" charset="0"/>
              <a:buChar char="•"/>
            </a:pPr>
            <a:r>
              <a:rPr lang="en-US">
                <a:latin typeface="Arial"/>
                <a:cs typeface="Arial"/>
              </a:rPr>
              <a:t>Healthcare Administration</a:t>
            </a:r>
          </a:p>
          <a:p>
            <a:pPr>
              <a:buFont typeface="Arial" panose="020B0604020202020204" pitchFamily="34" charset="0"/>
              <a:buChar char="•"/>
            </a:pPr>
            <a:r>
              <a:rPr lang="en-US">
                <a:latin typeface="Arial"/>
                <a:cs typeface="Arial"/>
              </a:rPr>
              <a:t>Psychiatric Mental Health Nurse Practitioner</a:t>
            </a:r>
          </a:p>
        </p:txBody>
      </p:sp>
      <p:sp>
        <p:nvSpPr>
          <p:cNvPr id="8" name="Content Placeholder 2">
            <a:extLst>
              <a:ext uri="{FF2B5EF4-FFF2-40B4-BE49-F238E27FC236}">
                <a16:creationId xmlns:a16="http://schemas.microsoft.com/office/drawing/2014/main" id="{CFFE06F5-E8CD-5A2F-4D0F-D964D4839A60}"/>
              </a:ext>
            </a:extLst>
          </p:cNvPr>
          <p:cNvSpPr txBox="1">
            <a:spLocks/>
          </p:cNvSpPr>
          <p:nvPr/>
        </p:nvSpPr>
        <p:spPr>
          <a:xfrm>
            <a:off x="4534579" y="1237109"/>
            <a:ext cx="4581829" cy="2773680"/>
          </a:xfrm>
          <a:prstGeom prst="rect">
            <a:avLst/>
          </a:prstGeom>
        </p:spPr>
        <p:txBody>
          <a:bodyPr vert="horz" lIns="91440" tIns="45720" rIns="91440" bIns="45720" rtlCol="0" anchor="t">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latin typeface="Arial"/>
                <a:cs typeface="Arial"/>
              </a:rPr>
              <a:t>Online Graduate Programs</a:t>
            </a:r>
          </a:p>
          <a:p>
            <a:pPr>
              <a:buFont typeface="Arial" panose="020B0604020202020204" pitchFamily="34" charset="0"/>
              <a:buChar char="•"/>
            </a:pPr>
            <a:r>
              <a:rPr lang="en-US">
                <a:latin typeface="Arial"/>
                <a:cs typeface="Arial"/>
              </a:rPr>
              <a:t>Masters of Business Administration</a:t>
            </a:r>
          </a:p>
          <a:p>
            <a:pPr>
              <a:buFont typeface="Arial" panose="020B0604020202020204" pitchFamily="34" charset="0"/>
              <a:buChar char="•"/>
            </a:pPr>
            <a:r>
              <a:rPr lang="en-US">
                <a:latin typeface="Arial"/>
                <a:cs typeface="Arial"/>
              </a:rPr>
              <a:t>Master of Education in Curriculum &amp; Instruction</a:t>
            </a:r>
          </a:p>
          <a:p>
            <a:pPr>
              <a:buFont typeface="Arial" panose="020B0604020202020204" pitchFamily="34" charset="0"/>
              <a:buChar char="•"/>
            </a:pPr>
            <a:r>
              <a:rPr lang="en-US">
                <a:latin typeface="Arial"/>
                <a:cs typeface="Arial"/>
              </a:rPr>
              <a:t>Master of Education in Educational Leadership (hybrid)</a:t>
            </a:r>
          </a:p>
          <a:p>
            <a:pPr>
              <a:buFont typeface="Arial" panose="020B0604020202020204" pitchFamily="34" charset="0"/>
              <a:buChar char="•"/>
            </a:pPr>
            <a:r>
              <a:rPr lang="en-US">
                <a:latin typeface="Arial"/>
                <a:cs typeface="Arial"/>
              </a:rPr>
              <a:t>Master of Nursing</a:t>
            </a:r>
          </a:p>
          <a:p>
            <a:pPr>
              <a:buFont typeface="Arial" panose="020B0604020202020204" pitchFamily="34" charset="0"/>
              <a:buChar char="•"/>
            </a:pPr>
            <a:r>
              <a:rPr lang="en-US">
                <a:latin typeface="Arial"/>
                <a:cs typeface="Arial"/>
              </a:rPr>
              <a:t>MS in Accounting</a:t>
            </a:r>
          </a:p>
          <a:p>
            <a:pPr>
              <a:buFont typeface="Arial" panose="020B0604020202020204" pitchFamily="34" charset="0"/>
              <a:buChar char="•"/>
            </a:pPr>
            <a:r>
              <a:rPr lang="en-US">
                <a:latin typeface="Arial"/>
                <a:cs typeface="Arial"/>
              </a:rPr>
              <a:t>MS in Informatics</a:t>
            </a:r>
          </a:p>
          <a:p>
            <a:pPr>
              <a:buFont typeface="Arial" panose="020B0604020202020204" pitchFamily="34" charset="0"/>
              <a:buChar char="•"/>
            </a:pPr>
            <a:r>
              <a:rPr lang="en-US">
                <a:latin typeface="Arial"/>
                <a:cs typeface="Arial"/>
              </a:rPr>
              <a:t>MS in Systems Technology</a:t>
            </a:r>
          </a:p>
          <a:p>
            <a:pPr>
              <a:buFont typeface="Arial" panose="020B0604020202020204" pitchFamily="34" charset="0"/>
              <a:buChar char="•"/>
            </a:pPr>
            <a:r>
              <a:rPr lang="en-US">
                <a:latin typeface="Arial"/>
                <a:cs typeface="Arial"/>
              </a:rPr>
              <a:t>Doctor of Nursing Practice</a:t>
            </a:r>
          </a:p>
          <a:p>
            <a:pPr lvl="1">
              <a:buFont typeface="Arial" panose="020B0604020202020204" pitchFamily="34" charset="0"/>
              <a:buChar char="•"/>
            </a:pPr>
            <a:endParaRPr lang="en-US">
              <a:latin typeface="Arial"/>
              <a:cs typeface="Arial"/>
            </a:endParaRPr>
          </a:p>
        </p:txBody>
      </p:sp>
      <p:pic>
        <p:nvPicPr>
          <p:cNvPr id="5" name="Picture 4" descr="A picture containing text, person, tree, outdoor&#10;&#10;Description automatically generated">
            <a:extLst>
              <a:ext uri="{FF2B5EF4-FFF2-40B4-BE49-F238E27FC236}">
                <a16:creationId xmlns:a16="http://schemas.microsoft.com/office/drawing/2014/main" id="{3DC85286-C0CB-8442-6FAE-4304422C0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9" y="3969133"/>
            <a:ext cx="8973802" cy="2229193"/>
          </a:xfrm>
          <a:prstGeom prst="rect">
            <a:avLst/>
          </a:prstGeom>
        </p:spPr>
      </p:pic>
    </p:spTree>
    <p:custDataLst>
      <p:tags r:id="rId1"/>
    </p:custDataLst>
    <p:extLst>
      <p:ext uri="{BB962C8B-B14F-4D97-AF65-F5344CB8AC3E}">
        <p14:creationId xmlns:p14="http://schemas.microsoft.com/office/powerpoint/2010/main" val="229741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Students Taking DL Courses</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9" name="Chart 8"/>
          <p:cNvGraphicFramePr>
            <a:graphicFrameLocks/>
          </p:cNvGraphicFramePr>
          <p:nvPr>
            <p:extLst>
              <p:ext uri="{D42A27DB-BD31-4B8C-83A1-F6EECF244321}">
                <p14:modId xmlns:p14="http://schemas.microsoft.com/office/powerpoint/2010/main" val="3244874082"/>
              </p:ext>
            </p:extLst>
          </p:nvPr>
        </p:nvGraphicFramePr>
        <p:xfrm>
          <a:off x="140598" y="2271024"/>
          <a:ext cx="8652508" cy="423332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48FAA554-4278-B0F0-ADF2-0E01BBD54A59}"/>
              </a:ext>
            </a:extLst>
          </p:cNvPr>
          <p:cNvSpPr txBox="1"/>
          <p:nvPr/>
        </p:nvSpPr>
        <p:spPr>
          <a:xfrm>
            <a:off x="457199" y="1697089"/>
            <a:ext cx="3803074" cy="3825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mn-cs"/>
              </a:rPr>
              <a:t>7,946</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61919"/>
                </a:solidFill>
                <a:effectLst/>
                <a:uLnTx/>
                <a:uFillTx/>
                <a:latin typeface="Calibri"/>
                <a:ea typeface="+mn-ea"/>
                <a:cs typeface="+mn-cs"/>
              </a:rPr>
              <a:t>students took 1+ online or hybrid courses</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sz="4800">
                <a:solidFill>
                  <a:srgbClr val="261919"/>
                </a:solidFill>
                <a:latin typeface="Calibri"/>
              </a:rPr>
              <a:t>in Fall 2021</a:t>
            </a:r>
            <a:endParaRPr kumimoji="0" lang="en-US" sz="4800" b="0" i="0" u="none" strike="noStrike" kern="1200" cap="none" spc="0" normalizeH="0" baseline="0" noProof="0">
              <a:ln>
                <a:noFill/>
              </a:ln>
              <a:solidFill>
                <a:srgbClr val="26191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3723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219"/>
            <a:ext cx="6508866" cy="639762"/>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480219"/>
            <a:ext cx="6508865" cy="639762"/>
          </a:xfrm>
        </p:spPr>
        <p:txBody>
          <a:bodyPr>
            <a:normAutofit/>
          </a:bodyPr>
          <a:lstStyle/>
          <a:p>
            <a:r>
              <a:rPr lang="en-US" sz="3200" b="1">
                <a:solidFill>
                  <a:schemeClr val="bg1"/>
                </a:solidFill>
                <a:latin typeface="Gotham Black" charset="0"/>
                <a:ea typeface="Gotham Black" charset="0"/>
                <a:cs typeface="Gotham Black" charset="0"/>
              </a:rPr>
              <a:t>Online Program Students</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10394" y="6316628"/>
            <a:ext cx="1993008" cy="461714"/>
          </a:xfrm>
        </p:spPr>
      </p:pic>
      <p:sp>
        <p:nvSpPr>
          <p:cNvPr id="6" name="Rectangle 5"/>
          <p:cNvSpPr/>
          <p:nvPr/>
        </p:nvSpPr>
        <p:spPr>
          <a:xfrm>
            <a:off x="0" y="6231664"/>
            <a:ext cx="9144000" cy="18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950519" y="1429822"/>
            <a:ext cx="3428882" cy="39580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mn-cs"/>
              </a:rPr>
              <a:t>2,242</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61919"/>
                </a:solidFill>
                <a:effectLst/>
                <a:uLnTx/>
                <a:uFillTx/>
                <a:latin typeface="Calibri"/>
                <a:ea typeface="+mn-ea"/>
                <a:cs typeface="+mn-cs"/>
              </a:rPr>
              <a:t>Students learning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61919"/>
                </a:solidFill>
                <a:effectLst/>
                <a:uLnTx/>
                <a:uFillTx/>
                <a:latin typeface="Calibri"/>
                <a:ea typeface="+mn-ea"/>
                <a:cs typeface="+mn-cs"/>
              </a:rPr>
              <a:t>entirely online </a:t>
            </a:r>
          </a:p>
        </p:txBody>
      </p:sp>
      <p:graphicFrame>
        <p:nvGraphicFramePr>
          <p:cNvPr id="10" name="Chart 9"/>
          <p:cNvGraphicFramePr/>
          <p:nvPr/>
        </p:nvGraphicFramePr>
        <p:xfrm>
          <a:off x="1056640" y="1072198"/>
          <a:ext cx="5608320" cy="520668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2265680" y="3017520"/>
            <a:ext cx="14020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7,946</a:t>
            </a:r>
            <a:r>
              <a:rPr kumimoji="0" lang="en-US" sz="2400" b="0" i="0" u="none" strike="noStrike" kern="1200" cap="none" spc="0" normalizeH="0" baseline="0" noProof="0">
                <a:ln>
                  <a:noFill/>
                </a:ln>
                <a:solidFill>
                  <a:prstClr val="black"/>
                </a:solidFill>
                <a:effectLst/>
                <a:uLnTx/>
                <a:uFillTx/>
                <a:latin typeface="Calibri"/>
                <a:ea typeface="+mn-ea"/>
                <a:cs typeface="+mn-cs"/>
              </a:rPr>
              <a:t> Total Students</a:t>
            </a:r>
          </a:p>
        </p:txBody>
      </p:sp>
      <p:sp>
        <p:nvSpPr>
          <p:cNvPr id="12" name="TextBox 11"/>
          <p:cNvSpPr txBox="1"/>
          <p:nvPr/>
        </p:nvSpPr>
        <p:spPr>
          <a:xfrm>
            <a:off x="0" y="6501527"/>
            <a:ext cx="10216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Fall 2021</a:t>
            </a:r>
          </a:p>
        </p:txBody>
      </p:sp>
    </p:spTree>
    <p:custDataLst>
      <p:tags r:id="rId1"/>
    </p:custDataLst>
    <p:extLst>
      <p:ext uri="{BB962C8B-B14F-4D97-AF65-F5344CB8AC3E}">
        <p14:creationId xmlns:p14="http://schemas.microsoft.com/office/powerpoint/2010/main" val="2396063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QpM4gW4i"/>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L Presentation Templat.pptx" id="{BC452B6F-6F60-4CFB-937E-046BABC38783}" vid="{C8151E4A-D65B-4150-8578-D11EBD4A5BE9}"/>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EF2DC791511642815ECCF21734F492" ma:contentTypeVersion="17" ma:contentTypeDescription="Create a new document." ma:contentTypeScope="" ma:versionID="c4c5a435f50a3756012b1175602e27a0">
  <xsd:schema xmlns:xsd="http://www.w3.org/2001/XMLSchema" xmlns:xs="http://www.w3.org/2001/XMLSchema" xmlns:p="http://schemas.microsoft.com/office/2006/metadata/properties" xmlns:ns2="6a0ea7f1-02be-4191-bac8-a5bdeae1f4aa" xmlns:ns3="128c8ebe-84a8-4176-80ec-e85178785cb7" targetNamespace="http://schemas.microsoft.com/office/2006/metadata/properties" ma:root="true" ma:fieldsID="71aa0b186fb4bf871a39d4dec0d7bff5" ns2:_="" ns3:_="">
    <xsd:import namespace="6a0ea7f1-02be-4191-bac8-a5bdeae1f4aa"/>
    <xsd:import namespace="128c8ebe-84a8-4176-80ec-e85178785c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ea7f1-02be-4191-bac8-a5bdeae1f4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09ac4f4-d777-4965-b69d-93f5a201f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c8ebe-84a8-4176-80ec-e85178785c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f64e7-5cd5-495c-8601-18bded2fd697}" ma:internalName="TaxCatchAll" ma:showField="CatchAllData" ma:web="128c8ebe-84a8-4176-80ec-e85178785c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28c8ebe-84a8-4176-80ec-e85178785cb7" xsi:nil="true"/>
    <lcf76f155ced4ddcb4097134ff3c332f xmlns="6a0ea7f1-02be-4191-bac8-a5bdeae1f4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13D549-321D-471C-89A0-FB18450F8904}">
  <ds:schemaRefs>
    <ds:schemaRef ds:uri="http://schemas.microsoft.com/sharepoint/v3/contenttype/forms"/>
  </ds:schemaRefs>
</ds:datastoreItem>
</file>

<file path=customXml/itemProps2.xml><?xml version="1.0" encoding="utf-8"?>
<ds:datastoreItem xmlns:ds="http://schemas.openxmlformats.org/officeDocument/2006/customXml" ds:itemID="{5841484D-776D-4563-84AE-D2CD2EEB547C}">
  <ds:schemaRefs>
    <ds:schemaRef ds:uri="128c8ebe-84a8-4176-80ec-e85178785cb7"/>
    <ds:schemaRef ds:uri="6a0ea7f1-02be-4191-bac8-a5bdeae1f4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39F49B-9BDE-4F43-8A15-C2E10CB1615A}">
  <ds:schemaRefs>
    <ds:schemaRef ds:uri="128c8ebe-84a8-4176-80ec-e85178785cb7"/>
    <ds:schemaRef ds:uri="6a0ea7f1-02be-4191-bac8-a5bdeae1f4a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1057</Words>
  <Application>Microsoft Office PowerPoint</Application>
  <PresentationFormat>On-screen Show (4:3)</PresentationFormat>
  <Paragraphs>214</Paragraphs>
  <Slides>44</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Arial,Sans-Serif</vt:lpstr>
      <vt:lpstr>Calibri</vt:lpstr>
      <vt:lpstr>Gotham Black</vt:lpstr>
      <vt:lpstr>Gotham Medium</vt:lpstr>
      <vt:lpstr>Segoe UI</vt:lpstr>
      <vt:lpstr>Wingdings</vt:lpstr>
      <vt:lpstr>1_Office Theme</vt:lpstr>
      <vt:lpstr>4_Office Theme</vt:lpstr>
      <vt:lpstr>New Faculty Orientation: Distance Learning at UL Lafayette</vt:lpstr>
      <vt:lpstr>Presenters</vt:lpstr>
      <vt:lpstr>Agenda</vt:lpstr>
      <vt:lpstr>Introduction to Distance Learning</vt:lpstr>
      <vt:lpstr>Audience Poll</vt:lpstr>
      <vt:lpstr>Three Course Modalities @ UL</vt:lpstr>
      <vt:lpstr>18 Online Programs &amp; Certificates</vt:lpstr>
      <vt:lpstr>Students Taking DL Courses</vt:lpstr>
      <vt:lpstr>Online Program Students</vt:lpstr>
      <vt:lpstr>Online &amp; Hybrid Sections</vt:lpstr>
      <vt:lpstr>Advantages of Teaching Online</vt:lpstr>
      <vt:lpstr>Distance Learning Technology</vt:lpstr>
      <vt:lpstr>Learning Management System</vt:lpstr>
      <vt:lpstr>Supported EduTools</vt:lpstr>
      <vt:lpstr>Accessing Moodle from Website</vt:lpstr>
      <vt:lpstr>Accessing Moodle from Website</vt:lpstr>
      <vt:lpstr>Accessing Moodle from ULink</vt:lpstr>
      <vt:lpstr>Accessing Moodle from ULink</vt:lpstr>
      <vt:lpstr>Accessing Moodle Directly</vt:lpstr>
      <vt:lpstr>Accessing Moodle Directly</vt:lpstr>
      <vt:lpstr>Accessing Moodle Directly</vt:lpstr>
      <vt:lpstr>Accessing Moodle Directly</vt:lpstr>
      <vt:lpstr>University Login Credentials</vt:lpstr>
      <vt:lpstr>Moodle Dashboard</vt:lpstr>
      <vt:lpstr>Moodle Dashboard</vt:lpstr>
      <vt:lpstr>Moodle Dashboard</vt:lpstr>
      <vt:lpstr>Moodle Dashboard</vt:lpstr>
      <vt:lpstr>Moodle Dashboard</vt:lpstr>
      <vt:lpstr>New Course</vt:lpstr>
      <vt:lpstr>Standard Moodle Layout</vt:lpstr>
      <vt:lpstr>Moodle Dashboard</vt:lpstr>
      <vt:lpstr>Moodle Toolbar</vt:lpstr>
      <vt:lpstr>Faculty Support Menu</vt:lpstr>
      <vt:lpstr>Distance Learning Self-Service</vt:lpstr>
      <vt:lpstr>Distance Learning Website</vt:lpstr>
      <vt:lpstr>Distance Learning Website</vt:lpstr>
      <vt:lpstr>MTLC</vt:lpstr>
      <vt:lpstr>Distance Learning Services</vt:lpstr>
      <vt:lpstr>ULearn Certifications</vt:lpstr>
      <vt:lpstr>ULearn Certified Faculty – Join Us!</vt:lpstr>
      <vt:lpstr>Professional Development</vt:lpstr>
      <vt:lpstr>Faculty Learning Communities 2022-23</vt:lpstr>
      <vt:lpstr>How to 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Williams Michael D</dc:creator>
  <cp:lastModifiedBy>Dianne L Olivier</cp:lastModifiedBy>
  <cp:revision>2</cp:revision>
  <dcterms:created xsi:type="dcterms:W3CDTF">2018-08-06T16:49:34Z</dcterms:created>
  <dcterms:modified xsi:type="dcterms:W3CDTF">2023-08-14T17:14:12Z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9763EAB2-ADA2-4EA2-839C-DE718D9293E1</vt:lpwstr>
  </property>
  <property fmtid="{D5CDD505-2E9C-101B-9397-08002B2CF9AE}" pid="3" name="ArticulatePath">
    <vt:lpwstr>New Faculty Orientation 2019-08</vt:lpwstr>
  </property>
  <property fmtid="{D5CDD505-2E9C-101B-9397-08002B2CF9AE}" pid="4" name="ContentTypeId">
    <vt:lpwstr>0x0101001CEF2DC791511642815ECCF21734F492</vt:lpwstr>
  </property>
  <property fmtid="{D5CDD505-2E9C-101B-9397-08002B2CF9AE}" pid="5" name="MediaServiceImageTags">
    <vt:lpwstr/>
  </property>
  <property fmtid="{D5CDD505-2E9C-101B-9397-08002B2CF9AE}" pid="6" name="MSIP_Label_638202f9-8d41-4950-b014-f183e397b746_Enabled">
    <vt:lpwstr>true</vt:lpwstr>
  </property>
  <property fmtid="{D5CDD505-2E9C-101B-9397-08002B2CF9AE}" pid="7" name="MSIP_Label_638202f9-8d41-4950-b014-f183e397b746_SetDate">
    <vt:lpwstr>2023-05-31T14:39:16Z</vt:lpwstr>
  </property>
  <property fmtid="{D5CDD505-2E9C-101B-9397-08002B2CF9AE}" pid="8" name="MSIP_Label_638202f9-8d41-4950-b014-f183e397b746_Method">
    <vt:lpwstr>Standard</vt:lpwstr>
  </property>
  <property fmtid="{D5CDD505-2E9C-101B-9397-08002B2CF9AE}" pid="9" name="MSIP_Label_638202f9-8d41-4950-b014-f183e397b746_Name">
    <vt:lpwstr>defa4170-0d19-0005-0004-bc88714345d2</vt:lpwstr>
  </property>
  <property fmtid="{D5CDD505-2E9C-101B-9397-08002B2CF9AE}" pid="10" name="MSIP_Label_638202f9-8d41-4950-b014-f183e397b746_SiteId">
    <vt:lpwstr>13b3b0ce-cd75-49a4-bfea-0a03b01ff1ab</vt:lpwstr>
  </property>
  <property fmtid="{D5CDD505-2E9C-101B-9397-08002B2CF9AE}" pid="11" name="MSIP_Label_638202f9-8d41-4950-b014-f183e397b746_ActionId">
    <vt:lpwstr>0944338a-ef0a-4c39-8a38-322472514372</vt:lpwstr>
  </property>
  <property fmtid="{D5CDD505-2E9C-101B-9397-08002B2CF9AE}" pid="12" name="MSIP_Label_638202f9-8d41-4950-b014-f183e397b746_ContentBits">
    <vt:lpwstr>0</vt:lpwstr>
  </property>
</Properties>
</file>