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8" r:id="rId2"/>
  </p:sldMasterIdLst>
  <p:sldIdLst>
    <p:sldId id="277" r:id="rId3"/>
    <p:sldId id="307" r:id="rId4"/>
    <p:sldId id="274" r:id="rId5"/>
    <p:sldId id="267" r:id="rId6"/>
    <p:sldId id="270" r:id="rId7"/>
    <p:sldId id="296" r:id="rId8"/>
    <p:sldId id="275" r:id="rId9"/>
    <p:sldId id="316" r:id="rId10"/>
    <p:sldId id="325" r:id="rId11"/>
    <p:sldId id="311" r:id="rId12"/>
    <p:sldId id="280" r:id="rId13"/>
    <p:sldId id="272" r:id="rId14"/>
    <p:sldId id="323" r:id="rId15"/>
    <p:sldId id="320" r:id="rId16"/>
    <p:sldId id="324" r:id="rId17"/>
    <p:sldId id="3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9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98CD5-30D2-43EC-BC83-AB829E392FA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CF44B8-9D1C-4624-8B2E-C9F3F9292006}">
      <dgm:prSet custT="1"/>
      <dgm:spPr/>
      <dgm:t>
        <a:bodyPr/>
        <a:lstStyle/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Faculty Summit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New hybrid event we have sought outside presenters </a:t>
          </a:r>
        </a:p>
      </dgm:t>
    </dgm:pt>
    <dgm:pt modelId="{FF2612BA-2856-47B9-8D4D-CB7C332B4A49}" type="parTrans" cxnId="{4E69D37C-FC0F-4E9C-9870-A26826FC6B86}">
      <dgm:prSet/>
      <dgm:spPr/>
      <dgm:t>
        <a:bodyPr/>
        <a:lstStyle/>
        <a:p>
          <a:endParaRPr lang="en-US"/>
        </a:p>
      </dgm:t>
    </dgm:pt>
    <dgm:pt modelId="{CE676B9B-0844-4BE0-BDF3-A0ADCC508C30}" type="sibTrans" cxnId="{4E69D37C-FC0F-4E9C-9870-A26826FC6B86}">
      <dgm:prSet/>
      <dgm:spPr/>
      <dgm:t>
        <a:bodyPr/>
        <a:lstStyle/>
        <a:p>
          <a:endParaRPr lang="en-US"/>
        </a:p>
      </dgm:t>
    </dgm:pt>
    <dgm:pt modelId="{3CAE64D1-ED49-4781-868B-7EB30913910D}">
      <dgm:prSet custT="1"/>
      <dgm:spPr/>
      <dgm:t>
        <a:bodyPr/>
        <a:lstStyle/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Undergraduate Research Conference </a:t>
          </a: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[ has existed for years]</a:t>
          </a:r>
        </a:p>
      </dgm:t>
    </dgm:pt>
    <dgm:pt modelId="{554BEBAC-FC5D-471E-95DE-5AE193A786CC}" type="parTrans" cxnId="{BDE33AAC-5B26-4709-8674-D37AEED68F1D}">
      <dgm:prSet/>
      <dgm:spPr/>
      <dgm:t>
        <a:bodyPr/>
        <a:lstStyle/>
        <a:p>
          <a:endParaRPr lang="en-US"/>
        </a:p>
      </dgm:t>
    </dgm:pt>
    <dgm:pt modelId="{854070BB-D07E-4E3E-BD3B-942A1C4861B9}" type="sibTrans" cxnId="{BDE33AAC-5B26-4709-8674-D37AEED68F1D}">
      <dgm:prSet/>
      <dgm:spPr/>
      <dgm:t>
        <a:bodyPr/>
        <a:lstStyle/>
        <a:p>
          <a:endParaRPr lang="en-US"/>
        </a:p>
      </dgm:t>
    </dgm:pt>
    <dgm:pt modelId="{E4C03CC1-79EB-47C7-AF06-B7B347E98817}">
      <dgm:prSet custT="1"/>
      <dgm:spPr>
        <a:solidFill>
          <a:srgbClr val="0070C0"/>
        </a:solidFill>
      </dgm:spPr>
      <dgm:t>
        <a:bodyPr/>
        <a:lstStyle/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Advance Research Showcase 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New virtual event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05FC9DC-BC81-41F7-B0E1-A8AF6B285620}" type="parTrans" cxnId="{9368D861-3FDC-4363-AA09-08ADE7AA0BFE}">
      <dgm:prSet/>
      <dgm:spPr/>
      <dgm:t>
        <a:bodyPr/>
        <a:lstStyle/>
        <a:p>
          <a:endParaRPr lang="en-US"/>
        </a:p>
      </dgm:t>
    </dgm:pt>
    <dgm:pt modelId="{4C95E35E-3382-4E25-9E9C-3EC7F3E81A83}" type="sibTrans" cxnId="{9368D861-3FDC-4363-AA09-08ADE7AA0BFE}">
      <dgm:prSet/>
      <dgm:spPr/>
      <dgm:t>
        <a:bodyPr/>
        <a:lstStyle/>
        <a:p>
          <a:endParaRPr lang="en-US"/>
        </a:p>
      </dgm:t>
    </dgm:pt>
    <dgm:pt modelId="{B225BA7E-D10E-440B-BE56-D3A0F131B2F9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Leaf Awards</a:t>
          </a:r>
        </a:p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SRE Excellence</a:t>
          </a: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Coupled with revision of honors convocation and University awards   </a:t>
          </a:r>
        </a:p>
      </dgm:t>
    </dgm:pt>
    <dgm:pt modelId="{1AF1D0A0-C585-4428-AC97-0443D6F5435E}" type="parTrans" cxnId="{C6EBE263-8F10-41EE-9BAD-CE41EC112112}">
      <dgm:prSet/>
      <dgm:spPr/>
      <dgm:t>
        <a:bodyPr/>
        <a:lstStyle/>
        <a:p>
          <a:endParaRPr lang="en-US"/>
        </a:p>
      </dgm:t>
    </dgm:pt>
    <dgm:pt modelId="{BA2C47C6-AD7D-48C7-8E90-E1754E914560}" type="sibTrans" cxnId="{C6EBE263-8F10-41EE-9BAD-CE41EC112112}">
      <dgm:prSet/>
      <dgm:spPr/>
      <dgm:t>
        <a:bodyPr/>
        <a:lstStyle/>
        <a:p>
          <a:endParaRPr lang="en-US"/>
        </a:p>
      </dgm:t>
    </dgm:pt>
    <dgm:pt modelId="{B3A176A3-CBD4-4C08-8BE8-FDB09FB6A73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Advance Workshops  </a:t>
          </a:r>
        </a:p>
        <a:p>
          <a:pPr>
            <a:spcAft>
              <a:spcPts val="0"/>
            </a:spcAft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(three per semester)</a:t>
          </a:r>
        </a:p>
        <a:p>
          <a:pPr>
            <a:spcAft>
              <a:spcPts val="0"/>
            </a:spcAft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Online, Hybrid, In- Person </a:t>
          </a:r>
        </a:p>
      </dgm:t>
    </dgm:pt>
    <dgm:pt modelId="{6A7BB3C6-581E-42CE-B78B-9087A67F2EBF}" type="parTrans" cxnId="{80539F2F-7C21-4E7A-9800-AB8C2DDDD513}">
      <dgm:prSet/>
      <dgm:spPr/>
      <dgm:t>
        <a:bodyPr/>
        <a:lstStyle/>
        <a:p>
          <a:endParaRPr lang="en-US"/>
        </a:p>
      </dgm:t>
    </dgm:pt>
    <dgm:pt modelId="{A38BDD8D-1F97-46FE-AA52-8C594C14265D}" type="sibTrans" cxnId="{80539F2F-7C21-4E7A-9800-AB8C2DDDD513}">
      <dgm:prSet/>
      <dgm:spPr/>
      <dgm:t>
        <a:bodyPr/>
        <a:lstStyle/>
        <a:p>
          <a:endParaRPr lang="en-US"/>
        </a:p>
      </dgm:t>
    </dgm:pt>
    <dgm:pt modelId="{B816CA5D-EA54-4A0F-B8CF-B0E3BB55DB49}">
      <dgm:prSet custT="1"/>
      <dgm:spPr>
        <a:solidFill>
          <a:srgbClr val="0070C0"/>
        </a:solidFill>
      </dgm:spPr>
      <dgm:t>
        <a:bodyPr/>
        <a:lstStyle/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Undergraduate access to</a:t>
          </a:r>
        </a:p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Professional Resources</a:t>
          </a:r>
        </a:p>
      </dgm:t>
    </dgm:pt>
    <dgm:pt modelId="{8684988B-7BE4-46D5-9669-C166FC0FDAB7}" type="parTrans" cxnId="{0D06772E-C08B-4B6F-9401-20B60B7B5F3E}">
      <dgm:prSet/>
      <dgm:spPr/>
      <dgm:t>
        <a:bodyPr/>
        <a:lstStyle/>
        <a:p>
          <a:endParaRPr lang="en-US"/>
        </a:p>
      </dgm:t>
    </dgm:pt>
    <dgm:pt modelId="{B9B5111B-B7D1-4136-A0F6-AD214AC743B9}" type="sibTrans" cxnId="{0D06772E-C08B-4B6F-9401-20B60B7B5F3E}">
      <dgm:prSet/>
      <dgm:spPr/>
      <dgm:t>
        <a:bodyPr/>
        <a:lstStyle/>
        <a:p>
          <a:endParaRPr lang="en-US"/>
        </a:p>
      </dgm:t>
    </dgm:pt>
    <dgm:pt modelId="{1F45146F-B258-4AC0-B966-786FE67D4F4C}">
      <dgm:prSet custT="1"/>
      <dgm:spPr/>
      <dgm:t>
        <a:bodyPr/>
        <a:lstStyle/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Advance Website </a:t>
          </a:r>
        </a:p>
        <a:p>
          <a:r>
            <a:rPr lang="en-US" sz="2400" u="none" dirty="0">
              <a:latin typeface="Arial" panose="020B0604020202020204" pitchFamily="34" charset="0"/>
              <a:cs typeface="Arial" panose="020B0604020202020204" pitchFamily="34" charset="0"/>
            </a:rPr>
            <a:t>Social Media </a:t>
          </a:r>
        </a:p>
      </dgm:t>
    </dgm:pt>
    <dgm:pt modelId="{EC64BB05-F993-44E7-8225-A865E5290DEB}" type="parTrans" cxnId="{B40EA4DB-4B5B-462D-B3CB-B43B68724700}">
      <dgm:prSet/>
      <dgm:spPr/>
      <dgm:t>
        <a:bodyPr/>
        <a:lstStyle/>
        <a:p>
          <a:endParaRPr lang="en-US"/>
        </a:p>
      </dgm:t>
    </dgm:pt>
    <dgm:pt modelId="{DD3AF0CD-F53A-4189-964B-9062A86C27EE}" type="sibTrans" cxnId="{B40EA4DB-4B5B-462D-B3CB-B43B68724700}">
      <dgm:prSet/>
      <dgm:spPr/>
      <dgm:t>
        <a:bodyPr/>
        <a:lstStyle/>
        <a:p>
          <a:endParaRPr lang="en-US"/>
        </a:p>
      </dgm:t>
    </dgm:pt>
    <dgm:pt modelId="{75B8541A-C605-4A4A-91C2-DCC0B3C27414}">
      <dgm:prSet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Mastering First Year</a:t>
          </a:r>
          <a:r>
            <a:rPr lang="en-US" sz="2000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Previous QEP, coupling the two focusing on support for </a:t>
          </a:r>
        </a:p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Critical Thinking </a:t>
          </a:r>
        </a:p>
      </dgm:t>
    </dgm:pt>
    <dgm:pt modelId="{47F1FF16-B9AD-4293-9477-F95739264E5B}" type="parTrans" cxnId="{705462FB-EF93-48C3-8BE1-B3BF81B4B68F}">
      <dgm:prSet/>
      <dgm:spPr/>
      <dgm:t>
        <a:bodyPr/>
        <a:lstStyle/>
        <a:p>
          <a:endParaRPr lang="en-US"/>
        </a:p>
      </dgm:t>
    </dgm:pt>
    <dgm:pt modelId="{ACECE264-0B87-401B-945D-4665E5427FCA}" type="sibTrans" cxnId="{705462FB-EF93-48C3-8BE1-B3BF81B4B68F}">
      <dgm:prSet/>
      <dgm:spPr/>
      <dgm:t>
        <a:bodyPr/>
        <a:lstStyle/>
        <a:p>
          <a:endParaRPr lang="en-US"/>
        </a:p>
      </dgm:t>
    </dgm:pt>
    <dgm:pt modelId="{5915DD25-8F5F-41F5-8461-78691BCBB50F}">
      <dgm:prSet custT="1"/>
      <dgm:spPr>
        <a:solidFill>
          <a:srgbClr val="0070C0"/>
        </a:solidFill>
      </dgm:spPr>
      <dgm:t>
        <a:bodyPr/>
        <a:lstStyle/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Reporting Undergraduate Research activity</a:t>
          </a:r>
        </a:p>
        <a:p>
          <a:r>
            <a:rPr lang="en-US" sz="1800" u="none" dirty="0">
              <a:latin typeface="Arial" panose="020B0604020202020204" pitchFamily="34" charset="0"/>
              <a:cs typeface="Arial" panose="020B0604020202020204" pitchFamily="34" charset="0"/>
            </a:rPr>
            <a:t>Seek assistance from the Deans</a:t>
          </a:r>
        </a:p>
      </dgm:t>
    </dgm:pt>
    <dgm:pt modelId="{E710660C-DF4D-4639-A7AD-B59D7E863775}" type="parTrans" cxnId="{AF2AABC8-0095-4B22-B98F-5EBE2E552598}">
      <dgm:prSet/>
      <dgm:spPr/>
      <dgm:t>
        <a:bodyPr/>
        <a:lstStyle/>
        <a:p>
          <a:endParaRPr lang="en-US"/>
        </a:p>
      </dgm:t>
    </dgm:pt>
    <dgm:pt modelId="{1F68BC76-47D4-44B1-A2AE-97CD271F082C}" type="sibTrans" cxnId="{AF2AABC8-0095-4B22-B98F-5EBE2E552598}">
      <dgm:prSet/>
      <dgm:spPr/>
      <dgm:t>
        <a:bodyPr/>
        <a:lstStyle/>
        <a:p>
          <a:endParaRPr lang="en-US"/>
        </a:p>
      </dgm:t>
    </dgm:pt>
    <dgm:pt modelId="{B01ADE39-17F9-4819-9123-BCC59A22B6AA}" type="pres">
      <dgm:prSet presAssocID="{EAB98CD5-30D2-43EC-BC83-AB829E392FA5}" presName="diagram" presStyleCnt="0">
        <dgm:presLayoutVars>
          <dgm:dir/>
          <dgm:resizeHandles val="exact"/>
        </dgm:presLayoutVars>
      </dgm:prSet>
      <dgm:spPr/>
    </dgm:pt>
    <dgm:pt modelId="{6DDA78C2-4C25-4627-AFE5-F626FD398CD9}" type="pres">
      <dgm:prSet presAssocID="{40CF44B8-9D1C-4624-8B2E-C9F3F9292006}" presName="node" presStyleLbl="node1" presStyleIdx="0" presStyleCnt="9" custScaleX="150453" custLinFactNeighborX="-85545" custLinFactNeighborY="-2509">
        <dgm:presLayoutVars>
          <dgm:bulletEnabled val="1"/>
        </dgm:presLayoutVars>
      </dgm:prSet>
      <dgm:spPr/>
    </dgm:pt>
    <dgm:pt modelId="{95A95051-009B-4D75-A237-1083F7ADF473}" type="pres">
      <dgm:prSet presAssocID="{CE676B9B-0844-4BE0-BDF3-A0ADCC508C30}" presName="sibTrans" presStyleCnt="0"/>
      <dgm:spPr/>
    </dgm:pt>
    <dgm:pt modelId="{FDC508C3-E850-47FE-B50D-A1A6C9293FA7}" type="pres">
      <dgm:prSet presAssocID="{B816CA5D-EA54-4A0F-B8CF-B0E3BB55DB49}" presName="node" presStyleLbl="node1" presStyleIdx="1" presStyleCnt="9" custScaleX="158380" custScaleY="94706" custLinFactX="80101" custLinFactY="5877" custLinFactNeighborX="100000" custLinFactNeighborY="100000">
        <dgm:presLayoutVars>
          <dgm:bulletEnabled val="1"/>
        </dgm:presLayoutVars>
      </dgm:prSet>
      <dgm:spPr/>
    </dgm:pt>
    <dgm:pt modelId="{C7E78EF3-53FF-4629-A013-FFADA96082C9}" type="pres">
      <dgm:prSet presAssocID="{B9B5111B-B7D1-4136-A0F6-AD214AC743B9}" presName="sibTrans" presStyleCnt="0"/>
      <dgm:spPr/>
    </dgm:pt>
    <dgm:pt modelId="{D775CF01-6567-412F-91CA-5BAD1875CE6E}" type="pres">
      <dgm:prSet presAssocID="{3CAE64D1-ED49-4781-868B-7EB30913910D}" presName="node" presStyleLbl="node1" presStyleIdx="2" presStyleCnt="9" custScaleX="172710" custScaleY="92344" custLinFactX="-69052" custLinFactY="8453" custLinFactNeighborX="-100000" custLinFactNeighborY="100000">
        <dgm:presLayoutVars>
          <dgm:bulletEnabled val="1"/>
        </dgm:presLayoutVars>
      </dgm:prSet>
      <dgm:spPr/>
    </dgm:pt>
    <dgm:pt modelId="{23B020C6-3E7B-4B6D-BAF2-773644949DA2}" type="pres">
      <dgm:prSet presAssocID="{854070BB-D07E-4E3E-BD3B-942A1C4861B9}" presName="sibTrans" presStyleCnt="0"/>
      <dgm:spPr/>
    </dgm:pt>
    <dgm:pt modelId="{25351E8E-3226-465F-A36D-2EC7DF2962F7}" type="pres">
      <dgm:prSet presAssocID="{E4C03CC1-79EB-47C7-AF06-B7B347E98817}" presName="node" presStyleLbl="node1" presStyleIdx="3" presStyleCnt="9" custScaleX="152893" custScaleY="88959" custLinFactNeighborX="-29626" custLinFactNeighborY="-10486">
        <dgm:presLayoutVars>
          <dgm:bulletEnabled val="1"/>
        </dgm:presLayoutVars>
      </dgm:prSet>
      <dgm:spPr/>
    </dgm:pt>
    <dgm:pt modelId="{CBA68CF0-B94A-43D9-B6C8-F9F97792CEC8}" type="pres">
      <dgm:prSet presAssocID="{4C95E35E-3382-4E25-9E9C-3EC7F3E81A83}" presName="sibTrans" presStyleCnt="0"/>
      <dgm:spPr/>
    </dgm:pt>
    <dgm:pt modelId="{C9AA2A6C-313A-4CA3-88CD-69886FD6B297}" type="pres">
      <dgm:prSet presAssocID="{1F45146F-B258-4AC0-B966-786FE67D4F4C}" presName="node" presStyleLbl="node1" presStyleIdx="4" presStyleCnt="9" custScaleX="153703" custScaleY="104933" custLinFactX="77489" custLinFactY="4789" custLinFactNeighborX="100000" custLinFactNeighborY="100000">
        <dgm:presLayoutVars>
          <dgm:bulletEnabled val="1"/>
        </dgm:presLayoutVars>
      </dgm:prSet>
      <dgm:spPr/>
    </dgm:pt>
    <dgm:pt modelId="{0AF8D47C-46DD-4FDB-9DF8-77AE078F3668}" type="pres">
      <dgm:prSet presAssocID="{DD3AF0CD-F53A-4189-964B-9062A86C27EE}" presName="sibTrans" presStyleCnt="0"/>
      <dgm:spPr/>
    </dgm:pt>
    <dgm:pt modelId="{B1F163FF-8E67-4465-99C1-E6CDADE28096}" type="pres">
      <dgm:prSet presAssocID="{B225BA7E-D10E-440B-BE56-D3A0F131B2F9}" presName="node" presStyleLbl="node1" presStyleIdx="5" presStyleCnt="9" custScaleX="167852" custLinFactX="-67349" custLinFactY="-20591" custLinFactNeighborX="-100000" custLinFactNeighborY="-100000">
        <dgm:presLayoutVars>
          <dgm:bulletEnabled val="1"/>
        </dgm:presLayoutVars>
      </dgm:prSet>
      <dgm:spPr/>
    </dgm:pt>
    <dgm:pt modelId="{670151AB-1939-46AB-8855-626BB80F0036}" type="pres">
      <dgm:prSet presAssocID="{BA2C47C6-AD7D-48C7-8E90-E1754E914560}" presName="sibTrans" presStyleCnt="0"/>
      <dgm:spPr/>
    </dgm:pt>
    <dgm:pt modelId="{404F2D7F-DB35-4A00-8129-6572506E8900}" type="pres">
      <dgm:prSet presAssocID="{75B8541A-C605-4A4A-91C2-DCC0B3C27414}" presName="node" presStyleLbl="node1" presStyleIdx="6" presStyleCnt="9" custScaleX="158497" custScaleY="96771" custLinFactX="139745" custLinFactY="-100000" custLinFactNeighborX="200000" custLinFactNeighborY="-144980">
        <dgm:presLayoutVars>
          <dgm:bulletEnabled val="1"/>
        </dgm:presLayoutVars>
      </dgm:prSet>
      <dgm:spPr/>
    </dgm:pt>
    <dgm:pt modelId="{2C04DD98-F1F2-44BA-B6EA-3B42EAB7039B}" type="pres">
      <dgm:prSet presAssocID="{ACECE264-0B87-401B-945D-4665E5427FCA}" presName="sibTrans" presStyleCnt="0"/>
      <dgm:spPr/>
    </dgm:pt>
    <dgm:pt modelId="{4B0F36FD-DA56-4E20-9186-E0CFF8B0B139}" type="pres">
      <dgm:prSet presAssocID="{B3A176A3-CBD4-4C08-8BE8-FDB09FB6A732}" presName="node" presStyleLbl="node1" presStyleIdx="7" presStyleCnt="9" custScaleX="152505" custScaleY="110360" custLinFactX="-100000" custLinFactNeighborX="-100554" custLinFactNeighborY="-19366">
        <dgm:presLayoutVars>
          <dgm:bulletEnabled val="1"/>
        </dgm:presLayoutVars>
      </dgm:prSet>
      <dgm:spPr/>
    </dgm:pt>
    <dgm:pt modelId="{9239E608-59B6-47C2-83E9-7A3E35AACCA4}" type="pres">
      <dgm:prSet presAssocID="{A38BDD8D-1F97-46FE-AA52-8C594C14265D}" presName="sibTrans" presStyleCnt="0"/>
      <dgm:spPr/>
    </dgm:pt>
    <dgm:pt modelId="{0AEEDF42-368B-4F86-A782-24A4C5CC0D46}" type="pres">
      <dgm:prSet presAssocID="{5915DD25-8F5F-41F5-8461-78691BCBB50F}" presName="node" presStyleLbl="node1" presStyleIdx="8" presStyleCnt="9" custScaleX="169971" custScaleY="109237" custLinFactX="-70255" custLinFactNeighborX="-100000" custLinFactNeighborY="-20934">
        <dgm:presLayoutVars>
          <dgm:bulletEnabled val="1"/>
        </dgm:presLayoutVars>
      </dgm:prSet>
      <dgm:spPr/>
    </dgm:pt>
  </dgm:ptLst>
  <dgm:cxnLst>
    <dgm:cxn modelId="{0D06772E-C08B-4B6F-9401-20B60B7B5F3E}" srcId="{EAB98CD5-30D2-43EC-BC83-AB829E392FA5}" destId="{B816CA5D-EA54-4A0F-B8CF-B0E3BB55DB49}" srcOrd="1" destOrd="0" parTransId="{8684988B-7BE4-46D5-9669-C166FC0FDAB7}" sibTransId="{B9B5111B-B7D1-4136-A0F6-AD214AC743B9}"/>
    <dgm:cxn modelId="{80539F2F-7C21-4E7A-9800-AB8C2DDDD513}" srcId="{EAB98CD5-30D2-43EC-BC83-AB829E392FA5}" destId="{B3A176A3-CBD4-4C08-8BE8-FDB09FB6A732}" srcOrd="7" destOrd="0" parTransId="{6A7BB3C6-581E-42CE-B78B-9087A67F2EBF}" sibTransId="{A38BDD8D-1F97-46FE-AA52-8C594C14265D}"/>
    <dgm:cxn modelId="{9368D861-3FDC-4363-AA09-08ADE7AA0BFE}" srcId="{EAB98CD5-30D2-43EC-BC83-AB829E392FA5}" destId="{E4C03CC1-79EB-47C7-AF06-B7B347E98817}" srcOrd="3" destOrd="0" parTransId="{805FC9DC-BC81-41F7-B0E1-A8AF6B285620}" sibTransId="{4C95E35E-3382-4E25-9E9C-3EC7F3E81A83}"/>
    <dgm:cxn modelId="{22FD1242-1BE3-4AC7-BD61-6F635CAFFB96}" type="presOf" srcId="{40CF44B8-9D1C-4624-8B2E-C9F3F9292006}" destId="{6DDA78C2-4C25-4627-AFE5-F626FD398CD9}" srcOrd="0" destOrd="0" presId="urn:microsoft.com/office/officeart/2005/8/layout/default"/>
    <dgm:cxn modelId="{C6EBE263-8F10-41EE-9BAD-CE41EC112112}" srcId="{EAB98CD5-30D2-43EC-BC83-AB829E392FA5}" destId="{B225BA7E-D10E-440B-BE56-D3A0F131B2F9}" srcOrd="5" destOrd="0" parTransId="{1AF1D0A0-C585-4428-AC97-0443D6F5435E}" sibTransId="{BA2C47C6-AD7D-48C7-8E90-E1754E914560}"/>
    <dgm:cxn modelId="{39EC834B-E2B9-4565-8460-E177C958C0A9}" type="presOf" srcId="{1F45146F-B258-4AC0-B966-786FE67D4F4C}" destId="{C9AA2A6C-313A-4CA3-88CD-69886FD6B297}" srcOrd="0" destOrd="0" presId="urn:microsoft.com/office/officeart/2005/8/layout/default"/>
    <dgm:cxn modelId="{3DCE5152-76D0-4ABE-9407-7362F76A4B26}" type="presOf" srcId="{3CAE64D1-ED49-4781-868B-7EB30913910D}" destId="{D775CF01-6567-412F-91CA-5BAD1875CE6E}" srcOrd="0" destOrd="0" presId="urn:microsoft.com/office/officeart/2005/8/layout/default"/>
    <dgm:cxn modelId="{F50DF573-40EE-4051-967A-1CFE7B50498E}" type="presOf" srcId="{B816CA5D-EA54-4A0F-B8CF-B0E3BB55DB49}" destId="{FDC508C3-E850-47FE-B50D-A1A6C9293FA7}" srcOrd="0" destOrd="0" presId="urn:microsoft.com/office/officeart/2005/8/layout/default"/>
    <dgm:cxn modelId="{4E69D37C-FC0F-4E9C-9870-A26826FC6B86}" srcId="{EAB98CD5-30D2-43EC-BC83-AB829E392FA5}" destId="{40CF44B8-9D1C-4624-8B2E-C9F3F9292006}" srcOrd="0" destOrd="0" parTransId="{FF2612BA-2856-47B9-8D4D-CB7C332B4A49}" sibTransId="{CE676B9B-0844-4BE0-BDF3-A0ADCC508C30}"/>
    <dgm:cxn modelId="{C0EB07A2-5FBB-4D85-8CB9-7B5D5D0CF1FE}" type="presOf" srcId="{5915DD25-8F5F-41F5-8461-78691BCBB50F}" destId="{0AEEDF42-368B-4F86-A782-24A4C5CC0D46}" srcOrd="0" destOrd="0" presId="urn:microsoft.com/office/officeart/2005/8/layout/default"/>
    <dgm:cxn modelId="{50A2C0A3-6F7E-4869-9D1D-6A44800882E1}" type="presOf" srcId="{B225BA7E-D10E-440B-BE56-D3A0F131B2F9}" destId="{B1F163FF-8E67-4465-99C1-E6CDADE28096}" srcOrd="0" destOrd="0" presId="urn:microsoft.com/office/officeart/2005/8/layout/default"/>
    <dgm:cxn modelId="{BDE33AAC-5B26-4709-8674-D37AEED68F1D}" srcId="{EAB98CD5-30D2-43EC-BC83-AB829E392FA5}" destId="{3CAE64D1-ED49-4781-868B-7EB30913910D}" srcOrd="2" destOrd="0" parTransId="{554BEBAC-FC5D-471E-95DE-5AE193A786CC}" sibTransId="{854070BB-D07E-4E3E-BD3B-942A1C4861B9}"/>
    <dgm:cxn modelId="{95C832B4-81A7-4D8C-BC79-0E98513AD7FE}" type="presOf" srcId="{B3A176A3-CBD4-4C08-8BE8-FDB09FB6A732}" destId="{4B0F36FD-DA56-4E20-9186-E0CFF8B0B139}" srcOrd="0" destOrd="0" presId="urn:microsoft.com/office/officeart/2005/8/layout/default"/>
    <dgm:cxn modelId="{C362CFB4-1557-4627-8A56-2DE3BF6C8092}" type="presOf" srcId="{E4C03CC1-79EB-47C7-AF06-B7B347E98817}" destId="{25351E8E-3226-465F-A36D-2EC7DF2962F7}" srcOrd="0" destOrd="0" presId="urn:microsoft.com/office/officeart/2005/8/layout/default"/>
    <dgm:cxn modelId="{397D44BB-FD20-477C-BC50-329B8D9016E3}" type="presOf" srcId="{EAB98CD5-30D2-43EC-BC83-AB829E392FA5}" destId="{B01ADE39-17F9-4819-9123-BCC59A22B6AA}" srcOrd="0" destOrd="0" presId="urn:microsoft.com/office/officeart/2005/8/layout/default"/>
    <dgm:cxn modelId="{AF2AABC8-0095-4B22-B98F-5EBE2E552598}" srcId="{EAB98CD5-30D2-43EC-BC83-AB829E392FA5}" destId="{5915DD25-8F5F-41F5-8461-78691BCBB50F}" srcOrd="8" destOrd="0" parTransId="{E710660C-DF4D-4639-A7AD-B59D7E863775}" sibTransId="{1F68BC76-47D4-44B1-A2AE-97CD271F082C}"/>
    <dgm:cxn modelId="{B40EA4DB-4B5B-462D-B3CB-B43B68724700}" srcId="{EAB98CD5-30D2-43EC-BC83-AB829E392FA5}" destId="{1F45146F-B258-4AC0-B966-786FE67D4F4C}" srcOrd="4" destOrd="0" parTransId="{EC64BB05-F993-44E7-8225-A865E5290DEB}" sibTransId="{DD3AF0CD-F53A-4189-964B-9062A86C27EE}"/>
    <dgm:cxn modelId="{5A480BF6-53B2-4DC1-9185-1DEC49B1B927}" type="presOf" srcId="{75B8541A-C605-4A4A-91C2-DCC0B3C27414}" destId="{404F2D7F-DB35-4A00-8129-6572506E8900}" srcOrd="0" destOrd="0" presId="urn:microsoft.com/office/officeart/2005/8/layout/default"/>
    <dgm:cxn modelId="{705462FB-EF93-48C3-8BE1-B3BF81B4B68F}" srcId="{EAB98CD5-30D2-43EC-BC83-AB829E392FA5}" destId="{75B8541A-C605-4A4A-91C2-DCC0B3C27414}" srcOrd="6" destOrd="0" parTransId="{47F1FF16-B9AD-4293-9477-F95739264E5B}" sibTransId="{ACECE264-0B87-401B-945D-4665E5427FCA}"/>
    <dgm:cxn modelId="{A6AB2AA7-A6E3-45F1-80A9-DB239BAAB6AD}" type="presParOf" srcId="{B01ADE39-17F9-4819-9123-BCC59A22B6AA}" destId="{6DDA78C2-4C25-4627-AFE5-F626FD398CD9}" srcOrd="0" destOrd="0" presId="urn:microsoft.com/office/officeart/2005/8/layout/default"/>
    <dgm:cxn modelId="{F8F18396-E306-4264-8CB2-70B8526D60E4}" type="presParOf" srcId="{B01ADE39-17F9-4819-9123-BCC59A22B6AA}" destId="{95A95051-009B-4D75-A237-1083F7ADF473}" srcOrd="1" destOrd="0" presId="urn:microsoft.com/office/officeart/2005/8/layout/default"/>
    <dgm:cxn modelId="{94423ED5-E327-4E8F-BAA1-20F7F0749DA3}" type="presParOf" srcId="{B01ADE39-17F9-4819-9123-BCC59A22B6AA}" destId="{FDC508C3-E850-47FE-B50D-A1A6C9293FA7}" srcOrd="2" destOrd="0" presId="urn:microsoft.com/office/officeart/2005/8/layout/default"/>
    <dgm:cxn modelId="{99C21DB5-19FF-438C-8E57-FA7A61113F58}" type="presParOf" srcId="{B01ADE39-17F9-4819-9123-BCC59A22B6AA}" destId="{C7E78EF3-53FF-4629-A013-FFADA96082C9}" srcOrd="3" destOrd="0" presId="urn:microsoft.com/office/officeart/2005/8/layout/default"/>
    <dgm:cxn modelId="{7F2896B4-6E08-4198-AC87-829D1955C481}" type="presParOf" srcId="{B01ADE39-17F9-4819-9123-BCC59A22B6AA}" destId="{D775CF01-6567-412F-91CA-5BAD1875CE6E}" srcOrd="4" destOrd="0" presId="urn:microsoft.com/office/officeart/2005/8/layout/default"/>
    <dgm:cxn modelId="{BE3F351D-B384-41DC-9506-3A2C90E87D70}" type="presParOf" srcId="{B01ADE39-17F9-4819-9123-BCC59A22B6AA}" destId="{23B020C6-3E7B-4B6D-BAF2-773644949DA2}" srcOrd="5" destOrd="0" presId="urn:microsoft.com/office/officeart/2005/8/layout/default"/>
    <dgm:cxn modelId="{DB4AE8F5-E484-468A-8DBA-CA6E8BC66A24}" type="presParOf" srcId="{B01ADE39-17F9-4819-9123-BCC59A22B6AA}" destId="{25351E8E-3226-465F-A36D-2EC7DF2962F7}" srcOrd="6" destOrd="0" presId="urn:microsoft.com/office/officeart/2005/8/layout/default"/>
    <dgm:cxn modelId="{E82F6E1E-713C-46C1-9734-D0774FF71DE8}" type="presParOf" srcId="{B01ADE39-17F9-4819-9123-BCC59A22B6AA}" destId="{CBA68CF0-B94A-43D9-B6C8-F9F97792CEC8}" srcOrd="7" destOrd="0" presId="urn:microsoft.com/office/officeart/2005/8/layout/default"/>
    <dgm:cxn modelId="{68A05BCE-9273-4E5B-B8D9-C2E1CA8025A5}" type="presParOf" srcId="{B01ADE39-17F9-4819-9123-BCC59A22B6AA}" destId="{C9AA2A6C-313A-4CA3-88CD-69886FD6B297}" srcOrd="8" destOrd="0" presId="urn:microsoft.com/office/officeart/2005/8/layout/default"/>
    <dgm:cxn modelId="{F1111619-8A86-4DFD-B795-A7DDEBC51928}" type="presParOf" srcId="{B01ADE39-17F9-4819-9123-BCC59A22B6AA}" destId="{0AF8D47C-46DD-4FDB-9DF8-77AE078F3668}" srcOrd="9" destOrd="0" presId="urn:microsoft.com/office/officeart/2005/8/layout/default"/>
    <dgm:cxn modelId="{B992925E-BC82-4977-AB83-055FBB141941}" type="presParOf" srcId="{B01ADE39-17F9-4819-9123-BCC59A22B6AA}" destId="{B1F163FF-8E67-4465-99C1-E6CDADE28096}" srcOrd="10" destOrd="0" presId="urn:microsoft.com/office/officeart/2005/8/layout/default"/>
    <dgm:cxn modelId="{01E65CF8-4F26-42B1-95EC-140E3EB09712}" type="presParOf" srcId="{B01ADE39-17F9-4819-9123-BCC59A22B6AA}" destId="{670151AB-1939-46AB-8855-626BB80F0036}" srcOrd="11" destOrd="0" presId="urn:microsoft.com/office/officeart/2005/8/layout/default"/>
    <dgm:cxn modelId="{E9C02D09-FA3A-4EFA-88DF-869F650A2D22}" type="presParOf" srcId="{B01ADE39-17F9-4819-9123-BCC59A22B6AA}" destId="{404F2D7F-DB35-4A00-8129-6572506E8900}" srcOrd="12" destOrd="0" presId="urn:microsoft.com/office/officeart/2005/8/layout/default"/>
    <dgm:cxn modelId="{6ACD31E0-A6E0-4A56-A453-A17C3293555D}" type="presParOf" srcId="{B01ADE39-17F9-4819-9123-BCC59A22B6AA}" destId="{2C04DD98-F1F2-44BA-B6EA-3B42EAB7039B}" srcOrd="13" destOrd="0" presId="urn:microsoft.com/office/officeart/2005/8/layout/default"/>
    <dgm:cxn modelId="{88A3327D-2240-4F7B-94B1-F40F5A312F6A}" type="presParOf" srcId="{B01ADE39-17F9-4819-9123-BCC59A22B6AA}" destId="{4B0F36FD-DA56-4E20-9186-E0CFF8B0B139}" srcOrd="14" destOrd="0" presId="urn:microsoft.com/office/officeart/2005/8/layout/default"/>
    <dgm:cxn modelId="{2E96E871-D042-4EF9-ADE4-62D036DD0C3B}" type="presParOf" srcId="{B01ADE39-17F9-4819-9123-BCC59A22B6AA}" destId="{9239E608-59B6-47C2-83E9-7A3E35AACCA4}" srcOrd="15" destOrd="0" presId="urn:microsoft.com/office/officeart/2005/8/layout/default"/>
    <dgm:cxn modelId="{604796FD-3780-4564-BF55-AF9463005400}" type="presParOf" srcId="{B01ADE39-17F9-4819-9123-BCC59A22B6AA}" destId="{0AEEDF42-368B-4F86-A782-24A4C5CC0D46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A78C2-4C25-4627-AFE5-F626FD398CD9}">
      <dsp:nvSpPr>
        <dsp:cNvPr id="0" name=""/>
        <dsp:cNvSpPr/>
      </dsp:nvSpPr>
      <dsp:spPr>
        <a:xfrm>
          <a:off x="0" y="4087"/>
          <a:ext cx="3538595" cy="1411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Faculty Summit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New hybrid event we have sought outside presenters </a:t>
          </a:r>
        </a:p>
      </dsp:txBody>
      <dsp:txXfrm>
        <a:off x="0" y="4087"/>
        <a:ext cx="3538595" cy="1411176"/>
      </dsp:txXfrm>
    </dsp:sp>
    <dsp:sp modelId="{FDC508C3-E850-47FE-B50D-A1A6C9293FA7}">
      <dsp:nvSpPr>
        <dsp:cNvPr id="0" name=""/>
        <dsp:cNvSpPr/>
      </dsp:nvSpPr>
      <dsp:spPr>
        <a:xfrm>
          <a:off x="8014608" y="1570958"/>
          <a:ext cx="3725034" cy="133646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Undergraduate access 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Professional Resources</a:t>
          </a:r>
        </a:p>
      </dsp:txBody>
      <dsp:txXfrm>
        <a:off x="8014608" y="1570958"/>
        <a:ext cx="3725034" cy="1336468"/>
      </dsp:txXfrm>
    </dsp:sp>
    <dsp:sp modelId="{D775CF01-6567-412F-91CA-5BAD1875CE6E}">
      <dsp:nvSpPr>
        <dsp:cNvPr id="0" name=""/>
        <dsp:cNvSpPr/>
      </dsp:nvSpPr>
      <dsp:spPr>
        <a:xfrm>
          <a:off x="3762898" y="1623976"/>
          <a:ext cx="4062070" cy="13031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Undergraduate Research Conference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[ has existed for years]</a:t>
          </a:r>
        </a:p>
      </dsp:txBody>
      <dsp:txXfrm>
        <a:off x="3762898" y="1623976"/>
        <a:ext cx="4062070" cy="1303136"/>
      </dsp:txXfrm>
    </dsp:sp>
    <dsp:sp modelId="{25351E8E-3226-465F-A36D-2EC7DF2962F7}">
      <dsp:nvSpPr>
        <dsp:cNvPr id="0" name=""/>
        <dsp:cNvSpPr/>
      </dsp:nvSpPr>
      <dsp:spPr>
        <a:xfrm>
          <a:off x="0" y="1650600"/>
          <a:ext cx="3595982" cy="125536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Advance Research Showcase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New virtual event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1650600"/>
        <a:ext cx="3595982" cy="1255368"/>
      </dsp:txXfrm>
    </dsp:sp>
    <dsp:sp modelId="{C9AA2A6C-313A-4CA3-88CD-69886FD6B297}">
      <dsp:nvSpPr>
        <dsp:cNvPr id="0" name=""/>
        <dsp:cNvSpPr/>
      </dsp:nvSpPr>
      <dsp:spPr>
        <a:xfrm>
          <a:off x="8093998" y="3164623"/>
          <a:ext cx="3615033" cy="14807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Advance Website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latin typeface="Arial" panose="020B0604020202020204" pitchFamily="34" charset="0"/>
              <a:cs typeface="Arial" panose="020B0604020202020204" pitchFamily="34" charset="0"/>
            </a:rPr>
            <a:t>Social Media </a:t>
          </a:r>
        </a:p>
      </dsp:txBody>
      <dsp:txXfrm>
        <a:off x="8093998" y="3164623"/>
        <a:ext cx="3615033" cy="1480789"/>
      </dsp:txXfrm>
    </dsp:sp>
    <dsp:sp modelId="{B1F163FF-8E67-4465-99C1-E6CDADE28096}">
      <dsp:nvSpPr>
        <dsp:cNvPr id="0" name=""/>
        <dsp:cNvSpPr/>
      </dsp:nvSpPr>
      <dsp:spPr>
        <a:xfrm>
          <a:off x="3833775" y="18920"/>
          <a:ext cx="3947812" cy="14111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Leaf Awards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SRE Excellence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Coupled with revision of honors convocation and University awards   </a:t>
          </a:r>
        </a:p>
      </dsp:txBody>
      <dsp:txXfrm>
        <a:off x="3833775" y="18920"/>
        <a:ext cx="3947812" cy="1411176"/>
      </dsp:txXfrm>
    </dsp:sp>
    <dsp:sp modelId="{404F2D7F-DB35-4A00-8129-6572506E8900}">
      <dsp:nvSpPr>
        <dsp:cNvPr id="0" name=""/>
        <dsp:cNvSpPr/>
      </dsp:nvSpPr>
      <dsp:spPr>
        <a:xfrm>
          <a:off x="8002284" y="40634"/>
          <a:ext cx="3727786" cy="136560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Mastering First Year</a:t>
          </a:r>
          <a:r>
            <a:rPr lang="en-US" sz="20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Previous QEP, coupling the two focusing on support for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Critical Thinking </a:t>
          </a:r>
        </a:p>
      </dsp:txBody>
      <dsp:txXfrm>
        <a:off x="8002284" y="40634"/>
        <a:ext cx="3727786" cy="1365609"/>
      </dsp:txXfrm>
    </dsp:sp>
    <dsp:sp modelId="{4B0F36FD-DA56-4E20-9186-E0CFF8B0B139}">
      <dsp:nvSpPr>
        <dsp:cNvPr id="0" name=""/>
        <dsp:cNvSpPr/>
      </dsp:nvSpPr>
      <dsp:spPr>
        <a:xfrm>
          <a:off x="0" y="3128563"/>
          <a:ext cx="3586857" cy="1557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Advance Workshops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(three per semester)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Online, Hybrid, In- Person </a:t>
          </a:r>
        </a:p>
      </dsp:txBody>
      <dsp:txXfrm>
        <a:off x="0" y="3128563"/>
        <a:ext cx="3586857" cy="1557374"/>
      </dsp:txXfrm>
    </dsp:sp>
    <dsp:sp modelId="{0AEEDF42-368B-4F86-A782-24A4C5CC0D46}">
      <dsp:nvSpPr>
        <dsp:cNvPr id="0" name=""/>
        <dsp:cNvSpPr/>
      </dsp:nvSpPr>
      <dsp:spPr>
        <a:xfrm>
          <a:off x="3792321" y="3114359"/>
          <a:ext cx="3997650" cy="154152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Reporting Undergraduate Research activity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 dirty="0">
              <a:latin typeface="Arial" panose="020B0604020202020204" pitchFamily="34" charset="0"/>
              <a:cs typeface="Arial" panose="020B0604020202020204" pitchFamily="34" charset="0"/>
            </a:rPr>
            <a:t>Seek assistance from the Deans</a:t>
          </a:r>
        </a:p>
      </dsp:txBody>
      <dsp:txXfrm>
        <a:off x="3792321" y="3114359"/>
        <a:ext cx="3997650" cy="1541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D169-C9B4-4BE4-F57E-F83DEAB2B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5C953-3CA2-D76E-2106-B4E04D323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C3D6-5EAF-9091-8C43-AA78FAF3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33E8-BE89-10D4-E449-8E6B007D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99AAF-DFC9-D1B2-9C50-0ADA0233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1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7354-92A7-6702-0F7D-5415382A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38882-C232-2368-9CEA-5186511A0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0E7-2141-413C-C04D-A6D8A648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C8B32-01A5-E960-9D25-9AE73C73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65D4-A528-A709-2E46-D6FC6D67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BBDC7-CBE9-D6D4-530C-5BE426AB3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DAE8B-797F-1B15-73E4-115EA9E7B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55546-7FDA-35C5-8A7A-7C27F2E5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0E8D-2109-BF7B-A743-155F2173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21158-018D-3112-21BC-AD025C32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6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886C-C503-5F63-C926-CBABBACD4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49BAC-29FE-5137-73A9-C0D82A754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1019-1B4C-EF67-9D02-80A9848F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2898F-C2F5-3920-323B-5A941C49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F4322-8C35-8D21-B115-3E56BBF3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5958-CB46-D123-7611-213EFDC2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F4B8-E679-A758-BE14-767908E8D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C359D-A474-B3FE-FE81-EC613EF9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7972B-6D7B-A0D7-5142-456A890C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B3BEE-9020-E916-C939-46B51212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FC4E-D8E1-74E2-AF0B-D1D44793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FDC6C-F287-0A1E-271D-7E3782C97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1233-82E9-F56B-E8DF-7A205B51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387A8-0FC5-0BE6-A247-5B3A7BDE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F9341-CBBB-C51F-434D-4DFBAD03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5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88B3-BFDE-FBAB-3561-ACD1374C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85EA-2DAE-E80F-9E50-AE988C293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F9B49-82F4-3EDC-9C3A-31A5A4BB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8E9D6-3A59-FDF2-2C87-3665FC42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75AAD-3579-A973-2618-C321A03A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BB2DC-1A6B-4891-FE66-FB2B6141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0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7DF9-E729-7E18-E053-D243DA93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1D38-93FF-EBBB-8818-078B75A88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7E7D8-2FD1-1341-A593-05BFA8EC0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6F78B-145F-6F6A-A742-B12B5DA94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B819D-84F9-1ABE-3C2C-15970CD30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E427E-D9A3-F36F-7803-529AFE71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7CC0E-7822-12FF-2973-66D6BA75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D7507-EC93-6D36-706B-0108AD9D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5B1B-2E97-4D19-4B52-198719DB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BA6DC-6FDB-D6CE-6417-5D8D989F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9FE8C-CE38-1BC0-20ED-7F770091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D22B7-5968-0538-32CB-60E7D96C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6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F7ECF-7126-8E57-7957-3CC37C27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8B258-AC78-3BCD-9063-98F25C6E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82FFA-D9BC-101E-EB2E-B97A0F5F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4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470A-505A-FBC6-940F-E7B8A6E3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AAAA4-7ABA-91EF-EA57-AE19DE492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0D6C4-1519-D835-DB9A-691730143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41235-6125-2CEC-AC34-B27F6898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7C527-5EDD-9123-C6BE-F563063D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33DD7-BA41-2167-56C1-13A219CB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4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8D5A-F174-D8BC-4F27-5E198DD2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4E5F6-499D-A1FD-D7EF-459121111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A3B44-9B99-A43C-7DD7-CDF56D02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9444C-FCF0-CB27-84AB-CCCFF06E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3E29B-A83E-7968-33E6-18F373A1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51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9FDB-D359-E409-87B1-93815C37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27193-E1AC-612A-2540-5C7F4A754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E46DF-38F4-6C68-28A8-32D1ADBCA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43433-FCF1-59FA-94D4-C122EED5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C588E-4AE5-54EF-DD20-35685C95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B2D63-8690-FEA9-3122-81DF5330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4012-45FE-C78B-B0C8-EAE158E6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252C5-00DC-B1F1-D362-E935B55ED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91AEE-6905-674A-9F99-7EBCBC5D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CC78D-CFA5-A004-240D-70AF08BD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49FC5-31A1-B15B-E8C2-B7B7D25A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DA599-442E-7C23-6433-BAB24297A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20E07-3B02-A3C5-F2E6-4551C7E1E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C8841-E6CE-53F3-82EF-45321B30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5166F-CEFD-D03F-0F3D-A11FF836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D238D-8385-8E64-EFA1-388C356A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0E15-F3A0-19C0-BAB6-94D61DDC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84F79-72CC-8F70-A690-C4FB7A5F4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E48D4-0CDB-1668-627F-02E3395C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4AF50-B805-EAFE-DB70-60D8B830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5E2B-8F34-0A15-7136-56F05B0E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7EDD-12C8-E890-46AC-987EE86F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A3CC-1A4F-B9B4-0D3E-B27F1685E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14F3B-8C89-BF0E-2D17-38401FD10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E751C-E295-CCD5-DCC2-B6AEB9F6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8ACA8-155F-AFD3-8A54-FFDF1034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DD9F2-64D4-57AF-CB0A-658FBAD9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2236-9F1A-E8AF-0FBC-96CB948B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536AF-A54E-D69B-F76E-1F7000AD2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DC5D1-9E83-CCD7-4E12-671079FEF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3CFD-1C99-EBA9-45B3-42E4BFBDE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D5C19-2F26-1129-1120-144499B99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880BB-CDE5-44F3-4504-7310DA70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9104F-6145-A600-0D17-341B18BB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C3C1D-E387-7F90-426E-B035B147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314B-4F55-369A-CCE5-702A7FA3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796BD-6B13-9FB3-3F5D-CD579317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53A0E-0931-8612-D5B3-6FEEB6C4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43A29-A299-F109-BD49-69F49E3D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F9EF1-1FB6-1F0A-F284-4D621F28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9CC5F-8D84-35E2-28CE-74C0991A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CB9CD-1990-8E75-D118-D2788DE4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8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F1F8-6F11-92E1-1EEF-6AD9FD9A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124F-819A-1168-236D-2F86CE09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7A7EC-B728-A4C0-3A33-FDC9FB7F4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127C7-6A04-A6BE-BB89-BD1CA3FC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4F1E2-70E2-EAC6-CE49-070FB6B5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48C83-CEF3-2BA3-BBC3-B76D45E0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2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9AD6-7E19-FEE1-D22D-B312AB97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E47C4-74DA-74F9-B24A-559BC199B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8E9A9-31F3-01EC-AB3E-7CE2E9C65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0BA41-E303-895B-7EC4-79EB6F7B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C1A30-0AB0-E1A7-5E85-6201F67B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B3EEF-6D76-BE47-E28F-9ED06A8F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A2EAA-9EB3-45F7-F7C5-03CAD47B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1EFD9-BDBB-CE45-6635-D1E05C312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F2170-86E2-F945-6410-B3E23C552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FD0AE-584A-4775-CB30-EB276782C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CF9F1-9BC6-CE55-D57A-61956CD26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4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98EAD9-F45B-A3E4-E9D6-F4DE316D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2876-570A-AD51-C0DE-E5A58D08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FB32-6F64-0454-4DD1-A84E27901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DEAD-11FE-4814-90F1-85BE198D117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1064F-A400-FB38-7422-D5D1D607D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E6C49-D9CC-91BC-1EA9-E9FD3BDE2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A175-B3C1-41A4-B20D-457B6E0F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8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DCB0FAFC-A0BF-CA46-8021-AF9E7DB2E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99" y="168460"/>
            <a:ext cx="12040399" cy="6585551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2C2B72-AFC9-F4FB-1F83-19C4D020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50" y="2266949"/>
            <a:ext cx="2286815" cy="26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917">
        <p15:prstTrans prst="prestige"/>
      </p:transition>
    </mc:Choice>
    <mc:Fallback xmlns="">
      <p:transition spd="slow" advTm="291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CBB4-A03C-8E0A-0B2A-CCF79C5D5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871" y="572805"/>
            <a:ext cx="11360258" cy="5371427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Course Embedded SRE Criteria: UL Lafayette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▪ The SRE is embedded into the course curriculum </a:t>
            </a:r>
            <a:br>
              <a:rPr lang="en-US" sz="3600" dirty="0"/>
            </a:br>
            <a:r>
              <a:rPr lang="en-US" sz="3600" dirty="0"/>
              <a:t>▪ All students in the class engage in the SRE in some fashion </a:t>
            </a:r>
            <a:br>
              <a:rPr lang="en-US" sz="3600" dirty="0"/>
            </a:br>
            <a:r>
              <a:rPr lang="en-US" sz="3600" dirty="0"/>
              <a:t>▪ Outcomes of the SRE are unknown beforehand</a:t>
            </a:r>
            <a:br>
              <a:rPr lang="en-US" sz="3600" dirty="0"/>
            </a:br>
            <a:r>
              <a:rPr lang="en-US" sz="3600" dirty="0"/>
              <a:t>▪ Students work collaboratively as much as possible </a:t>
            </a:r>
            <a:br>
              <a:rPr lang="en-US" sz="3600" dirty="0"/>
            </a:br>
            <a:r>
              <a:rPr lang="en-US" sz="3600" dirty="0"/>
              <a:t>▪ SRE projects introduce students to the professional 	research methodologies of the discipline </a:t>
            </a:r>
            <a:br>
              <a:rPr lang="en-US" sz="3600" dirty="0"/>
            </a:br>
            <a:r>
              <a:rPr lang="en-US" sz="3600" dirty="0"/>
              <a:t>▪ Outcomes of the SRE are communicated to a stakeholder that is not the course instructor of record</a:t>
            </a:r>
          </a:p>
        </p:txBody>
      </p:sp>
    </p:spTree>
    <p:extLst>
      <p:ext uri="{BB962C8B-B14F-4D97-AF65-F5344CB8AC3E}">
        <p14:creationId xmlns:p14="http://schemas.microsoft.com/office/powerpoint/2010/main" val="314389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0561-D5D7-4B91-80F8-46498A43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25" y="4989443"/>
            <a:ext cx="10559512" cy="1619198"/>
          </a:xfr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See Faculty Resources on our webpage. 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Advance.louisiana.edu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DA091A-D112-4471-AB7E-369C231581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 b="8966"/>
          <a:stretch/>
        </p:blipFill>
        <p:spPr>
          <a:xfrm>
            <a:off x="10980" y="0"/>
            <a:ext cx="12191980" cy="360607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6AAA7C-F2A2-9043-2BF5-72B893D65441}"/>
              </a:ext>
            </a:extLst>
          </p:cNvPr>
          <p:cNvSpPr/>
          <p:nvPr/>
        </p:nvSpPr>
        <p:spPr>
          <a:xfrm>
            <a:off x="2139325" y="3233361"/>
            <a:ext cx="8254312" cy="9233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rgbClr val="C00000"/>
              </a:gs>
              <a:gs pos="88000">
                <a:schemeClr val="bg2"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Advance Resources: for you!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83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DF1C3-18EE-158E-60F7-1889EF2E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675861"/>
            <a:ext cx="11728171" cy="746538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SCRCS Annual Events &amp; New Initiatives 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D41CB41-DB19-99FF-58AB-0C40FBD58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223405"/>
              </p:ext>
            </p:extLst>
          </p:nvPr>
        </p:nvGraphicFramePr>
        <p:xfrm>
          <a:off x="116840" y="1640840"/>
          <a:ext cx="11805919" cy="499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49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29C14-2E6A-A3A5-620B-5060B468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78" y="251399"/>
            <a:ext cx="8070097" cy="63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E2FE5-C9C5-BA6A-1B3A-95A56990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85" y="0"/>
            <a:ext cx="8229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3D0DD-214B-E8F1-A49E-E89649104972}"/>
              </a:ext>
            </a:extLst>
          </p:cNvPr>
          <p:cNvSpPr txBox="1"/>
          <p:nvPr/>
        </p:nvSpPr>
        <p:spPr>
          <a:xfrm rot="20441244">
            <a:off x="8839200" y="2810325"/>
            <a:ext cx="4240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Baguet Script" panose="00000500000000000000" pitchFamily="2" charset="0"/>
              </a:rPr>
              <a:t>Fall, 2023</a:t>
            </a:r>
          </a:p>
        </p:txBody>
      </p:sp>
    </p:spTree>
    <p:extLst>
      <p:ext uri="{BB962C8B-B14F-4D97-AF65-F5344CB8AC3E}">
        <p14:creationId xmlns:p14="http://schemas.microsoft.com/office/powerpoint/2010/main" val="197853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1B240-859B-0887-5EB2-0039D0CE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36" y="163088"/>
            <a:ext cx="7276841" cy="6530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CB1B1-EF15-0AEA-493E-B91D46AB2CCF}"/>
              </a:ext>
            </a:extLst>
          </p:cNvPr>
          <p:cNvSpPr txBox="1"/>
          <p:nvPr/>
        </p:nvSpPr>
        <p:spPr>
          <a:xfrm>
            <a:off x="3647845" y="3618885"/>
            <a:ext cx="2979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November 3</a:t>
            </a:r>
            <a:r>
              <a:rPr lang="en-US" sz="2000" b="1" baseline="30000" dirty="0">
                <a:solidFill>
                  <a:srgbClr val="C00000"/>
                </a:solidFill>
              </a:rPr>
              <a:t>rd</a:t>
            </a:r>
            <a:r>
              <a:rPr lang="en-US" sz="2000" b="1" dirty="0">
                <a:solidFill>
                  <a:srgbClr val="C00000"/>
                </a:solidFill>
              </a:rPr>
              <a:t> &amp; 4</a:t>
            </a:r>
            <a:r>
              <a:rPr lang="en-US" sz="2000" b="1" baseline="30000" dirty="0">
                <a:solidFill>
                  <a:srgbClr val="C00000"/>
                </a:solidFill>
              </a:rPr>
              <a:t>th</a:t>
            </a:r>
            <a:r>
              <a:rPr lang="en-US" sz="2000" b="1" dirty="0">
                <a:solidFill>
                  <a:srgbClr val="C00000"/>
                </a:solidFill>
              </a:rPr>
              <a:t> 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3AC3C-A020-3FD0-C585-BBD37216655D}"/>
              </a:ext>
            </a:extLst>
          </p:cNvPr>
          <p:cNvSpPr txBox="1"/>
          <p:nvPr/>
        </p:nvSpPr>
        <p:spPr>
          <a:xfrm rot="20720719">
            <a:off x="8937707" y="2511933"/>
            <a:ext cx="3151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Baguet Script" panose="00000500000000000000" pitchFamily="2" charset="0"/>
              </a:rPr>
              <a:t>Fall, 2023</a:t>
            </a:r>
          </a:p>
        </p:txBody>
      </p:sp>
    </p:spTree>
    <p:extLst>
      <p:ext uri="{BB962C8B-B14F-4D97-AF65-F5344CB8AC3E}">
        <p14:creationId xmlns:p14="http://schemas.microsoft.com/office/powerpoint/2010/main" val="1496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BBF77-D29A-2381-E0E1-7C8B506D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54" y="349112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!</a:t>
            </a:r>
          </a:p>
        </p:txBody>
      </p:sp>
      <p:pic>
        <p:nvPicPr>
          <p:cNvPr id="2050" name="Picture 2" descr="The importance of women in academe asking bold questions">
            <a:extLst>
              <a:ext uri="{FF2B5EF4-FFF2-40B4-BE49-F238E27FC236}">
                <a16:creationId xmlns:a16="http://schemas.microsoft.com/office/drawing/2014/main" id="{B5EB1F74-8FE5-EF0C-F29A-12735C36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3" y="1925067"/>
            <a:ext cx="8069660" cy="47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F64CA-19AC-E401-A457-646144C81114}"/>
              </a:ext>
            </a:extLst>
          </p:cNvPr>
          <p:cNvSpPr txBox="1"/>
          <p:nvPr/>
        </p:nvSpPr>
        <p:spPr>
          <a:xfrm>
            <a:off x="8875870" y="5733484"/>
            <a:ext cx="3136243" cy="654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36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174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6B400E6-8ECA-1815-2770-5FEE7434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19050"/>
            <a:ext cx="121062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4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D19D-B097-D6E2-6DA6-73F3C42F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7" y="4736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goals of Advance will lead to </a:t>
            </a:r>
            <a:br>
              <a:rPr lang="en-US" dirty="0"/>
            </a:br>
            <a:r>
              <a:rPr lang="en-US" dirty="0"/>
              <a:t>Student Learning Outcomes (SLO)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27296-6A12-80B7-34AF-73EF78CE2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35" y="1871501"/>
            <a:ext cx="8996329" cy="46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57F303-139D-4A3A-A14D-FD1B25A0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93" y="1700393"/>
            <a:ext cx="9082307" cy="5110312"/>
          </a:xfrm>
          <a:prstGeom prst="rect">
            <a:avLst/>
          </a:prstGeom>
          <a:effectLst>
            <a:softEdge rad="9906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DFBEF-41A9-2DF4-A5EB-E55CB5BC5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69575"/>
            <a:ext cx="6887362" cy="1441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A96F37-F3D0-C392-20EA-FD7AAC137067}"/>
              </a:ext>
            </a:extLst>
          </p:cNvPr>
          <p:cNvSpPr txBox="1"/>
          <p:nvPr/>
        </p:nvSpPr>
        <p:spPr>
          <a:xfrm>
            <a:off x="9907399" y="6441373"/>
            <a:ext cx="20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Sherry Krayesky-Self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6F9449-D4B2-5495-8CFF-0C9927497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205" y="741671"/>
            <a:ext cx="3631522" cy="19174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AFBE7-44C7-FE85-9434-3300C73C64B0}"/>
              </a:ext>
            </a:extLst>
          </p:cNvPr>
          <p:cNvSpPr txBox="1"/>
          <p:nvPr/>
        </p:nvSpPr>
        <p:spPr>
          <a:xfrm>
            <a:off x="304800" y="659604"/>
            <a:ext cx="6191356" cy="4339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Advance Student Research Experience (ASRE) Pathways expands research, skills and hands-on experiences for undergraduate students.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Advance Pathways (Distinction, &amp; Excellence) will increase the quality of students' knowledge and marketable skills in research, creativity, and scholarship.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can complete designated courses and co-curricular activities to earn the Advance attribute on their transcript. The completion of Advance Pathways enhances the influence of UL Lafayette's R1 status.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4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7EB47F-08DF-48B9-9B93-6D7522AA13A2}"/>
              </a:ext>
            </a:extLst>
          </p:cNvPr>
          <p:cNvGraphicFramePr>
            <a:graphicFrameLocks noGrp="1"/>
          </p:cNvGraphicFramePr>
          <p:nvPr/>
        </p:nvGraphicFramePr>
        <p:xfrm>
          <a:off x="107576" y="349436"/>
          <a:ext cx="11976845" cy="4750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373">
                  <a:extLst>
                    <a:ext uri="{9D8B030D-6E8A-4147-A177-3AD203B41FA5}">
                      <a16:colId xmlns:a16="http://schemas.microsoft.com/office/drawing/2014/main" val="1899226063"/>
                    </a:ext>
                  </a:extLst>
                </a:gridCol>
                <a:gridCol w="3011824">
                  <a:extLst>
                    <a:ext uri="{9D8B030D-6E8A-4147-A177-3AD203B41FA5}">
                      <a16:colId xmlns:a16="http://schemas.microsoft.com/office/drawing/2014/main" val="3658224737"/>
                    </a:ext>
                  </a:extLst>
                </a:gridCol>
                <a:gridCol w="3011824">
                  <a:extLst>
                    <a:ext uri="{9D8B030D-6E8A-4147-A177-3AD203B41FA5}">
                      <a16:colId xmlns:a16="http://schemas.microsoft.com/office/drawing/2014/main" val="1331674080"/>
                    </a:ext>
                  </a:extLst>
                </a:gridCol>
                <a:gridCol w="3011824">
                  <a:extLst>
                    <a:ext uri="{9D8B030D-6E8A-4147-A177-3AD203B41FA5}">
                      <a16:colId xmlns:a16="http://schemas.microsoft.com/office/drawing/2014/main" val="1091176638"/>
                    </a:ext>
                  </a:extLst>
                </a:gridCol>
              </a:tblGrid>
              <a:tr h="965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Advance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Pathways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17" marR="3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Advance Pathway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Basic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17" marR="389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Advance Pathway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Distinction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17" marR="389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Advance Pathway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Excellence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17" marR="38917" marT="0" marB="0" anchor="b"/>
                </a:tc>
                <a:extLst>
                  <a:ext uri="{0D108BD9-81ED-4DB2-BD59-A6C34878D82A}">
                    <a16:rowId xmlns:a16="http://schemas.microsoft.com/office/drawing/2014/main" val="3018765536"/>
                  </a:ext>
                </a:extLst>
              </a:tr>
              <a:tr h="3287058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Guidelines for Department pathway designs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17" marR="3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12 – 36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credit hours required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(4-9 courses)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No Co-curricular events allowed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17" marR="3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12-40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credit hours required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(4-10 courses)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2-3 Co-curricular events required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17" marR="3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18-40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credit hours required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(6-10 courses)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4-5 Co-curricular events required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17" marR="38917" marT="0" marB="0" anchor="ctr"/>
                </a:tc>
                <a:extLst>
                  <a:ext uri="{0D108BD9-81ED-4DB2-BD59-A6C34878D82A}">
                    <a16:rowId xmlns:a16="http://schemas.microsoft.com/office/drawing/2014/main" val="31928984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5D3D2E-9F84-4725-BF94-BA291729C15D}"/>
              </a:ext>
            </a:extLst>
          </p:cNvPr>
          <p:cNvSpPr txBox="1"/>
          <p:nvPr/>
        </p:nvSpPr>
        <p:spPr>
          <a:xfrm>
            <a:off x="1156770" y="5221562"/>
            <a:ext cx="10405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was a trend discovered during the pilot program. UL Lafayette has adopted these guidelines for the Advance SRE Pathways </a:t>
            </a:r>
          </a:p>
        </p:txBody>
      </p:sp>
    </p:spTree>
    <p:extLst>
      <p:ext uri="{BB962C8B-B14F-4D97-AF65-F5344CB8AC3E}">
        <p14:creationId xmlns:p14="http://schemas.microsoft.com/office/powerpoint/2010/main" val="159853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D91BC9-5DA0-A315-9DD6-2B056A307D63}"/>
              </a:ext>
            </a:extLst>
          </p:cNvPr>
          <p:cNvSpPr txBox="1"/>
          <p:nvPr/>
        </p:nvSpPr>
        <p:spPr>
          <a:xfrm>
            <a:off x="818981" y="1792614"/>
            <a:ext cx="10554037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Biology							Science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History							COLA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Psychology						COLA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Architecture &amp; Design			Arts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Chemical Engineering			Engineering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5E56D8-D531-711C-DD62-5462FE3A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1" y="5277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Departments and Colleges in Pilot Group 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1FE336-20DE-E4FD-4F9F-9FCE82FCEF13}"/>
              </a:ext>
            </a:extLst>
          </p:cNvPr>
          <p:cNvSpPr txBox="1"/>
          <p:nvPr/>
        </p:nvSpPr>
        <p:spPr>
          <a:xfrm>
            <a:off x="818981" y="5253002"/>
            <a:ext cx="1112694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Open House Advance SRE Pathways; </a:t>
            </a:r>
          </a:p>
          <a:p>
            <a:r>
              <a:rPr lang="en-US" sz="3200" dirty="0"/>
              <a:t>Wednesday 2:00 to 4:00 pm now through the end of fall semester</a:t>
            </a:r>
          </a:p>
        </p:txBody>
      </p:sp>
    </p:spTree>
    <p:extLst>
      <p:ext uri="{BB962C8B-B14F-4D97-AF65-F5344CB8AC3E}">
        <p14:creationId xmlns:p14="http://schemas.microsoft.com/office/powerpoint/2010/main" val="27323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B383-71FF-AAFC-F184-78005F4B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383725"/>
            <a:ext cx="6563428" cy="15121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dirty="0"/>
              <a:t>What is </a:t>
            </a:r>
            <a:br>
              <a:rPr lang="en-US" sz="4800" b="1" dirty="0"/>
            </a:br>
            <a:r>
              <a:rPr lang="en-US" sz="4800" b="1" dirty="0"/>
              <a:t>Undergraduate Research?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B91DF-EE77-612B-FF70-06B385A34180}"/>
              </a:ext>
            </a:extLst>
          </p:cNvPr>
          <p:cNvSpPr txBox="1"/>
          <p:nvPr/>
        </p:nvSpPr>
        <p:spPr>
          <a:xfrm>
            <a:off x="4965431" y="2438400"/>
            <a:ext cx="6586489" cy="4035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MURE: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CURE: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PURE: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SURE:</a:t>
            </a:r>
          </a:p>
        </p:txBody>
      </p:sp>
      <p:pic>
        <p:nvPicPr>
          <p:cNvPr id="1026" name="Picture 2" descr="What is a good question? | Dragonfly Training">
            <a:extLst>
              <a:ext uri="{FF2B5EF4-FFF2-40B4-BE49-F238E27FC236}">
                <a16:creationId xmlns:a16="http://schemas.microsoft.com/office/drawing/2014/main" id="{286A5A5D-A4FC-9303-68FE-DF812F1CC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r="13589"/>
          <a:stretch/>
        </p:blipFill>
        <p:spPr bwMode="auto">
          <a:xfrm>
            <a:off x="445476" y="383725"/>
            <a:ext cx="4116827" cy="60905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FF4E6-9DD1-6999-3364-E4076D67943A}"/>
              </a:ext>
            </a:extLst>
          </p:cNvPr>
          <p:cNvSpPr txBox="1"/>
          <p:nvPr/>
        </p:nvSpPr>
        <p:spPr>
          <a:xfrm>
            <a:off x="6597748" y="2527495"/>
            <a:ext cx="51487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Mentored Undergraduate Research Experience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Course Undergraduate Research Experience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Program Undergraduate Research Experience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Summer Undergraduate Research Experience </a:t>
            </a:r>
          </a:p>
        </p:txBody>
      </p:sp>
    </p:spTree>
    <p:extLst>
      <p:ext uri="{BB962C8B-B14F-4D97-AF65-F5344CB8AC3E}">
        <p14:creationId xmlns:p14="http://schemas.microsoft.com/office/powerpoint/2010/main" val="21674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2" y="131078"/>
            <a:ext cx="8794458" cy="65958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A2774-C456-5C8B-D370-D965586359F0}"/>
              </a:ext>
            </a:extLst>
          </p:cNvPr>
          <p:cNvSpPr txBox="1"/>
          <p:nvPr/>
        </p:nvSpPr>
        <p:spPr>
          <a:xfrm>
            <a:off x="4261606" y="1228397"/>
            <a:ext cx="5704514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UL Lafayette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defines an SRE as a sustained effort by a student to apply subject knowledge, skills, and abilities to a project that is valued by the discipline.</a:t>
            </a:r>
          </a:p>
        </p:txBody>
      </p:sp>
    </p:spTree>
    <p:extLst>
      <p:ext uri="{BB962C8B-B14F-4D97-AF65-F5344CB8AC3E}">
        <p14:creationId xmlns:p14="http://schemas.microsoft.com/office/powerpoint/2010/main" val="318148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98BD4-84B5-D403-CDAD-C9B640ACDB77}"/>
              </a:ext>
            </a:extLst>
          </p:cNvPr>
          <p:cNvSpPr txBox="1"/>
          <p:nvPr/>
        </p:nvSpPr>
        <p:spPr>
          <a:xfrm>
            <a:off x="-1525" y="266159"/>
            <a:ext cx="5311702" cy="64601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Explore their career directions and choices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</a:t>
            </a:r>
            <a:r>
              <a:rPr lang="en-US" sz="2400" b="1" i="0" dirty="0">
                <a:effectLst/>
              </a:rPr>
              <a:t>mprove your communication skills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Build marketable skills and enhance resumes</a:t>
            </a:r>
            <a:endParaRPr lang="en-US" sz="2400" b="1" i="0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F</a:t>
            </a:r>
            <a:r>
              <a:rPr lang="en-US" sz="2400" b="1" i="0" dirty="0">
                <a:effectLst/>
              </a:rPr>
              <a:t>ind opportunities to present and publish your ideas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Learn to publicly advocate for and defend their work</a:t>
            </a:r>
            <a:endParaRPr lang="en-US" sz="2400" b="1" i="0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b="1" i="0" dirty="0">
                <a:effectLst/>
              </a:rPr>
              <a:t>est their determination and perseverance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</a:t>
            </a:r>
            <a:r>
              <a:rPr lang="en-US" sz="2400" b="1" i="0" dirty="0">
                <a:effectLst/>
              </a:rPr>
              <a:t>evelop creativity, problem-solving, and intellectual independence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Contribute knowledge to and impact the world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</a:rPr>
              <a:t>Get a head start or leg up on graduate or professional school</a:t>
            </a:r>
          </a:p>
        </p:txBody>
      </p:sp>
      <p:pic>
        <p:nvPicPr>
          <p:cNvPr id="1026" name="Picture 2" descr="Study finds educated people more likely to help a stranger">
            <a:extLst>
              <a:ext uri="{FF2B5EF4-FFF2-40B4-BE49-F238E27FC236}">
                <a16:creationId xmlns:a16="http://schemas.microsoft.com/office/drawing/2014/main" id="{6F942AE7-885A-1954-5FB2-39F1A605C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22DCA-5F0B-0E28-1D49-B6B3FAD2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421" y="730288"/>
            <a:ext cx="3812259" cy="13929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i="0" dirty="0">
                <a:effectLst/>
              </a:rPr>
              <a:t>How can undergraduate research can help </a:t>
            </a:r>
            <a:r>
              <a:rPr lang="en-US" sz="3200" b="1" dirty="0"/>
              <a:t>students?</a:t>
            </a:r>
          </a:p>
        </p:txBody>
      </p:sp>
    </p:spTree>
    <p:extLst>
      <p:ext uri="{BB962C8B-B14F-4D97-AF65-F5344CB8AC3E}">
        <p14:creationId xmlns:p14="http://schemas.microsoft.com/office/powerpoint/2010/main" val="368423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586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Baguet Script</vt:lpstr>
      <vt:lpstr>Bell MT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The goals of Advance will lead to  Student Learning Outcomes (SLO)</vt:lpstr>
      <vt:lpstr>PowerPoint Presentation</vt:lpstr>
      <vt:lpstr>PowerPoint Presentation</vt:lpstr>
      <vt:lpstr>Departments and Colleges in Pilot Group I</vt:lpstr>
      <vt:lpstr>What is  Undergraduate Research?</vt:lpstr>
      <vt:lpstr>PowerPoint Presentation</vt:lpstr>
      <vt:lpstr>How can undergraduate research can help students?</vt:lpstr>
      <vt:lpstr>Course Embedded SRE Criteria: UL Lafayette   ▪ The SRE is embedded into the course curriculum  ▪ All students in the class engage in the SRE in some fashion  ▪ Outcomes of the SRE are unknown beforehand ▪ Students work collaboratively as much as possible  ▪ SRE projects introduce students to the professional  research methodologies of the discipline  ▪ Outcomes of the SRE are communicated to a stakeholder that is not the course instructor of record</vt:lpstr>
      <vt:lpstr>See Faculty Resources on our webpage.   Advance.louisiana.edu </vt:lpstr>
      <vt:lpstr>SCRCS Annual Events &amp; New Initiatives  </vt:lpstr>
      <vt:lpstr>PowerPoint Presentation</vt:lpstr>
      <vt:lpstr>PowerPoint Presentation</vt:lpstr>
      <vt:lpstr>PowerPoint Presentation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L Krayesky</dc:creator>
  <cp:lastModifiedBy>Sherry L Krayesky</cp:lastModifiedBy>
  <cp:revision>416</cp:revision>
  <dcterms:created xsi:type="dcterms:W3CDTF">2023-02-10T00:49:39Z</dcterms:created>
  <dcterms:modified xsi:type="dcterms:W3CDTF">2023-08-10T17:51:28Z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2023-02-13T21:24:28Z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f20b0864-b6a4-4b68-894a-2612a379beec</vt:lpwstr>
  </property>
  <property fmtid="{D5CDD505-2E9C-101B-9397-08002B2CF9AE}" pid="8" name="MSIP_Label_638202f9-8d41-4950-b014-f183e397b746_ContentBits">
    <vt:lpwstr>0</vt:lpwstr>
  </property>
</Properties>
</file>