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C0000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C0000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0365" y="1051178"/>
            <a:ext cx="5150485" cy="3832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1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643494" y="1166844"/>
            <a:ext cx="3454400" cy="4516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1">
                <a:solidFill>
                  <a:srgbClr val="FF000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C0000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552950"/>
            <a:ext cx="12192000" cy="2305050"/>
          </a:xfrm>
          <a:custGeom>
            <a:avLst/>
            <a:gdLst/>
            <a:ahLst/>
            <a:cxnLst/>
            <a:rect l="l" t="t" r="r" b="b"/>
            <a:pathLst>
              <a:path w="12192000" h="2305050">
                <a:moveTo>
                  <a:pt x="0" y="2305050"/>
                </a:moveTo>
                <a:lnTo>
                  <a:pt x="12192000" y="2305050"/>
                </a:lnTo>
                <a:lnTo>
                  <a:pt x="12192000" y="0"/>
                </a:lnTo>
                <a:lnTo>
                  <a:pt x="0" y="0"/>
                </a:lnTo>
                <a:lnTo>
                  <a:pt x="0" y="230505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5994" y="93344"/>
            <a:ext cx="6700011" cy="55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C00000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712" y="2900616"/>
            <a:ext cx="5808345" cy="277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5.jp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1.png"/><Relationship Id="rId8" Type="http://schemas.openxmlformats.org/officeDocument/2006/relationships/image" Target="../media/image4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png"/><Relationship Id="rId6" Type="http://schemas.openxmlformats.org/officeDocument/2006/relationships/image" Target="../media/image1.png"/><Relationship Id="rId7" Type="http://schemas.openxmlformats.org/officeDocument/2006/relationships/image" Target="../media/image5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png"/><Relationship Id="rId6" Type="http://schemas.openxmlformats.org/officeDocument/2006/relationships/image" Target="../media/image1.png"/><Relationship Id="rId7" Type="http://schemas.openxmlformats.org/officeDocument/2006/relationships/image" Target="../media/image56.jpg"/><Relationship Id="rId8" Type="http://schemas.openxmlformats.org/officeDocument/2006/relationships/image" Target="../media/image5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jpg"/><Relationship Id="rId6" Type="http://schemas.openxmlformats.org/officeDocument/2006/relationships/image" Target="../media/image61.png"/><Relationship Id="rId7" Type="http://schemas.openxmlformats.org/officeDocument/2006/relationships/image" Target="../media/image62.jpg"/><Relationship Id="rId8" Type="http://schemas.openxmlformats.org/officeDocument/2006/relationships/image" Target="../media/image63.jpg"/><Relationship Id="rId9" Type="http://schemas.openxmlformats.org/officeDocument/2006/relationships/image" Target="../media/image64.png"/><Relationship Id="rId10" Type="http://schemas.openxmlformats.org/officeDocument/2006/relationships/image" Target="../media/image6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Relationship Id="rId4" Type="http://schemas.openxmlformats.org/officeDocument/2006/relationships/image" Target="../media/image68.jpg"/><Relationship Id="rId5" Type="http://schemas.openxmlformats.org/officeDocument/2006/relationships/image" Target="../media/image69.jpg"/><Relationship Id="rId6" Type="http://schemas.openxmlformats.org/officeDocument/2006/relationships/image" Target="../media/image70.jpg"/><Relationship Id="rId7" Type="http://schemas.openxmlformats.org/officeDocument/2006/relationships/image" Target="../media/image1.png"/><Relationship Id="rId8" Type="http://schemas.openxmlformats.org/officeDocument/2006/relationships/image" Target="../media/image7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jpg"/><Relationship Id="rId5" Type="http://schemas.openxmlformats.org/officeDocument/2006/relationships/image" Target="../media/image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1.png"/><Relationship Id="rId4" Type="http://schemas.openxmlformats.org/officeDocument/2006/relationships/image" Target="../media/image80.png"/><Relationship Id="rId5" Type="http://schemas.openxmlformats.org/officeDocument/2006/relationships/image" Target="../media/image81.jpg"/><Relationship Id="rId6" Type="http://schemas.openxmlformats.org/officeDocument/2006/relationships/image" Target="../media/image8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png"/><Relationship Id="rId4" Type="http://schemas.openxmlformats.org/officeDocument/2006/relationships/image" Target="../media/image89.jpg"/><Relationship Id="rId5" Type="http://schemas.openxmlformats.org/officeDocument/2006/relationships/image" Target="../media/image1.png"/><Relationship Id="rId6" Type="http://schemas.openxmlformats.org/officeDocument/2006/relationships/image" Target="../media/image9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jpg"/><Relationship Id="rId7" Type="http://schemas.openxmlformats.org/officeDocument/2006/relationships/image" Target="../media/image95.png"/><Relationship Id="rId8" Type="http://schemas.openxmlformats.org/officeDocument/2006/relationships/image" Target="../media/image96.jp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jpg"/><Relationship Id="rId12" Type="http://schemas.openxmlformats.org/officeDocument/2006/relationships/image" Target="../media/image100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1.pn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1.jpg"/><Relationship Id="rId4" Type="http://schemas.openxmlformats.org/officeDocument/2006/relationships/image" Target="../media/image102.jpg"/><Relationship Id="rId5" Type="http://schemas.openxmlformats.org/officeDocument/2006/relationships/image" Target="../media/image103.jpg"/><Relationship Id="rId6" Type="http://schemas.openxmlformats.org/officeDocument/2006/relationships/image" Target="../media/image10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105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hyperlink" Target="mailto:Ramesh.Kolluru@louisiana.edu" TargetMode="External"/><Relationship Id="rId5" Type="http://schemas.openxmlformats.org/officeDocument/2006/relationships/hyperlink" Target="mailto:Kumer.Das@louisiana.edu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Relationship Id="rId4" Type="http://schemas.openxmlformats.org/officeDocument/2006/relationships/image" Target="../media/image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35341" y="445452"/>
            <a:ext cx="3508375" cy="2778760"/>
          </a:xfrm>
          <a:prstGeom prst="rect"/>
        </p:spPr>
        <p:txBody>
          <a:bodyPr wrap="square" lIns="0" tIns="69850" rIns="0" bIns="0" rtlCol="0" vert="horz">
            <a:spAutoFit/>
          </a:bodyPr>
          <a:lstStyle/>
          <a:p>
            <a:pPr marL="12700" marR="5080">
              <a:lnSpc>
                <a:spcPct val="91200"/>
              </a:lnSpc>
              <a:spcBef>
                <a:spcPts val="550"/>
              </a:spcBef>
              <a:tabLst>
                <a:tab pos="1995170" algn="l"/>
                <a:tab pos="2185670" algn="l"/>
              </a:tabLst>
            </a:pPr>
            <a:r>
              <a:rPr dirty="0" sz="3950" spc="-60" i="1">
                <a:solidFill>
                  <a:srgbClr val="F9C677"/>
                </a:solidFill>
                <a:latin typeface="Franklin Gothic Book"/>
                <a:cs typeface="Franklin Gothic Book"/>
              </a:rPr>
              <a:t>R</a:t>
            </a:r>
            <a:r>
              <a:rPr dirty="0" sz="2850" spc="-60" i="1">
                <a:solidFill>
                  <a:srgbClr val="FFFFFF"/>
                </a:solidFill>
                <a:latin typeface="Franklin Gothic Book"/>
                <a:cs typeface="Franklin Gothic Book"/>
              </a:rPr>
              <a:t>ESEARCH</a:t>
            </a:r>
            <a:r>
              <a:rPr dirty="0" sz="3600" spc="-60" i="1">
                <a:solidFill>
                  <a:srgbClr val="FFFFFF"/>
                </a:solidFill>
                <a:latin typeface="Franklin Gothic Book"/>
                <a:cs typeface="Franklin Gothic Book"/>
              </a:rPr>
              <a:t>,  </a:t>
            </a:r>
            <a:r>
              <a:rPr dirty="0" sz="3600" spc="-95" i="1">
                <a:solidFill>
                  <a:srgbClr val="F9C677"/>
                </a:solidFill>
                <a:latin typeface="Franklin Gothic Book"/>
                <a:cs typeface="Franklin Gothic Book"/>
              </a:rPr>
              <a:t>I</a:t>
            </a:r>
            <a:r>
              <a:rPr dirty="0" sz="2850" spc="-95" i="1">
                <a:solidFill>
                  <a:srgbClr val="FFFFFF"/>
                </a:solidFill>
                <a:latin typeface="Franklin Gothic Book"/>
                <a:cs typeface="Franklin Gothic Book"/>
              </a:rPr>
              <a:t>NNOVATION	</a:t>
            </a:r>
            <a:r>
              <a:rPr dirty="0" sz="3600" i="1">
                <a:solidFill>
                  <a:srgbClr val="FFFFFF"/>
                </a:solidFill>
                <a:latin typeface="Franklin Gothic Book"/>
                <a:cs typeface="Franklin Gothic Book"/>
              </a:rPr>
              <a:t>&amp;  </a:t>
            </a:r>
            <a:r>
              <a:rPr dirty="0" sz="3950" spc="-80" i="1">
                <a:solidFill>
                  <a:srgbClr val="F9C677"/>
                </a:solidFill>
                <a:latin typeface="Franklin Gothic Book"/>
                <a:cs typeface="Franklin Gothic Book"/>
              </a:rPr>
              <a:t>S</a:t>
            </a:r>
            <a:r>
              <a:rPr dirty="0" sz="2850" spc="-80" i="1">
                <a:solidFill>
                  <a:srgbClr val="FFFFFF"/>
                </a:solidFill>
                <a:latin typeface="Franklin Gothic Book"/>
                <a:cs typeface="Franklin Gothic Book"/>
              </a:rPr>
              <a:t>CHOLARLY  </a:t>
            </a:r>
            <a:r>
              <a:rPr dirty="0" sz="3950" spc="40" i="1">
                <a:solidFill>
                  <a:srgbClr val="F9C677"/>
                </a:solidFill>
                <a:latin typeface="Franklin Gothic Book"/>
                <a:cs typeface="Franklin Gothic Book"/>
              </a:rPr>
              <a:t>E</a:t>
            </a:r>
            <a:r>
              <a:rPr dirty="0" sz="2850" spc="-185" i="1">
                <a:solidFill>
                  <a:srgbClr val="FFFFFF"/>
                </a:solidFill>
                <a:latin typeface="Franklin Gothic Book"/>
                <a:cs typeface="Franklin Gothic Book"/>
              </a:rPr>
              <a:t>X</a:t>
            </a:r>
            <a:r>
              <a:rPr dirty="0" sz="2850" spc="-65" i="1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dirty="0" sz="2850" spc="-95" i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850" spc="-100" i="1">
                <a:solidFill>
                  <a:srgbClr val="FFFFFF"/>
                </a:solidFill>
                <a:latin typeface="Franklin Gothic Book"/>
                <a:cs typeface="Franklin Gothic Book"/>
              </a:rPr>
              <a:t>LL</a:t>
            </a:r>
            <a:r>
              <a:rPr dirty="0" sz="2850" spc="-95" i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850" i="1">
                <a:solidFill>
                  <a:srgbClr val="FFFFFF"/>
                </a:solidFill>
                <a:latin typeface="Franklin Gothic Book"/>
                <a:cs typeface="Franklin Gothic Book"/>
              </a:rPr>
              <a:t>N</a:t>
            </a:r>
            <a:r>
              <a:rPr dirty="0" sz="2850" spc="10" i="1">
                <a:solidFill>
                  <a:srgbClr val="FFFFFF"/>
                </a:solidFill>
                <a:latin typeface="Franklin Gothic Book"/>
                <a:cs typeface="Franklin Gothic Book"/>
              </a:rPr>
              <a:t>C</a:t>
            </a:r>
            <a:r>
              <a:rPr dirty="0" sz="2850" i="1">
                <a:solidFill>
                  <a:srgbClr val="FFFFFF"/>
                </a:solidFill>
                <a:latin typeface="Franklin Gothic Book"/>
                <a:cs typeface="Franklin Gothic Book"/>
              </a:rPr>
              <a:t>E</a:t>
            </a:r>
            <a:r>
              <a:rPr dirty="0" sz="2850" i="1">
                <a:solidFill>
                  <a:srgbClr val="FFFFFF"/>
                </a:solidFill>
                <a:latin typeface="Franklin Gothic Book"/>
                <a:cs typeface="Franklin Gothic Book"/>
              </a:rPr>
              <a:t>	</a:t>
            </a:r>
            <a:r>
              <a:rPr dirty="0" sz="3950" spc="35" i="1">
                <a:solidFill>
                  <a:srgbClr val="F9C677"/>
                </a:solidFill>
                <a:latin typeface="Franklin Gothic Book"/>
                <a:cs typeface="Franklin Gothic Book"/>
              </a:rPr>
              <a:t>(</a:t>
            </a:r>
            <a:r>
              <a:rPr dirty="0" sz="3950" spc="40" i="1">
                <a:solidFill>
                  <a:srgbClr val="F9C677"/>
                </a:solidFill>
                <a:latin typeface="Franklin Gothic Book"/>
                <a:cs typeface="Franklin Gothic Book"/>
              </a:rPr>
              <a:t>R</a:t>
            </a:r>
            <a:r>
              <a:rPr dirty="0" sz="3950" spc="-10" i="1">
                <a:solidFill>
                  <a:srgbClr val="F9C677"/>
                </a:solidFill>
                <a:latin typeface="Franklin Gothic Book"/>
                <a:cs typeface="Franklin Gothic Book"/>
              </a:rPr>
              <a:t>I</a:t>
            </a:r>
            <a:r>
              <a:rPr dirty="0" sz="3950" spc="-15" i="1">
                <a:solidFill>
                  <a:srgbClr val="F9C677"/>
                </a:solidFill>
                <a:latin typeface="Franklin Gothic Book"/>
                <a:cs typeface="Franklin Gothic Book"/>
              </a:rPr>
              <a:t>S</a:t>
            </a:r>
            <a:r>
              <a:rPr dirty="0" sz="3950" spc="-40" i="1">
                <a:solidFill>
                  <a:srgbClr val="F9C677"/>
                </a:solidFill>
                <a:latin typeface="Franklin Gothic Book"/>
                <a:cs typeface="Franklin Gothic Book"/>
              </a:rPr>
              <a:t>E</a:t>
            </a:r>
            <a:r>
              <a:rPr dirty="0" sz="3950" spc="5" i="1">
                <a:solidFill>
                  <a:srgbClr val="F9C677"/>
                </a:solidFill>
                <a:latin typeface="Franklin Gothic Book"/>
                <a:cs typeface="Franklin Gothic Book"/>
              </a:rPr>
              <a:t>)  </a:t>
            </a:r>
            <a:r>
              <a:rPr dirty="0" sz="3950" spc="20" i="1">
                <a:solidFill>
                  <a:srgbClr val="D1C9BB"/>
                </a:solidFill>
                <a:latin typeface="Franklin Gothic Book"/>
                <a:cs typeface="Franklin Gothic Book"/>
              </a:rPr>
              <a:t>UL: </a:t>
            </a:r>
            <a:r>
              <a:rPr dirty="0" sz="3950" spc="15" i="1">
                <a:solidFill>
                  <a:srgbClr val="D1C9BB"/>
                </a:solidFill>
                <a:latin typeface="Franklin Gothic Book"/>
                <a:cs typeface="Franklin Gothic Book"/>
              </a:rPr>
              <a:t>V</a:t>
            </a:r>
            <a:r>
              <a:rPr dirty="0" sz="3200" spc="15" i="1">
                <a:solidFill>
                  <a:srgbClr val="D1C9BB"/>
                </a:solidFill>
                <a:latin typeface="Franklin Gothic Book"/>
                <a:cs typeface="Franklin Gothic Book"/>
              </a:rPr>
              <a:t>ISION</a:t>
            </a:r>
            <a:r>
              <a:rPr dirty="0" sz="3200" spc="-370" i="1">
                <a:solidFill>
                  <a:srgbClr val="D1C9BB"/>
                </a:solidFill>
                <a:latin typeface="Franklin Gothic Book"/>
                <a:cs typeface="Franklin Gothic Book"/>
              </a:rPr>
              <a:t> </a:t>
            </a:r>
            <a:r>
              <a:rPr dirty="0" sz="3950" spc="5" i="1">
                <a:solidFill>
                  <a:srgbClr val="D1C9BB"/>
                </a:solidFill>
                <a:latin typeface="Franklin Gothic Book"/>
                <a:cs typeface="Franklin Gothic Book"/>
              </a:rPr>
              <a:t>2030</a:t>
            </a:r>
            <a:endParaRPr sz="39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1975" y="3429000"/>
            <a:ext cx="3383279" cy="0"/>
          </a:xfrm>
          <a:custGeom>
            <a:avLst/>
            <a:gdLst/>
            <a:ahLst/>
            <a:cxnLst/>
            <a:rect l="l" t="t" r="r" b="b"/>
            <a:pathLst>
              <a:path w="3383279" h="0">
                <a:moveTo>
                  <a:pt x="0" y="0"/>
                </a:moveTo>
                <a:lnTo>
                  <a:pt x="3383279" y="0"/>
                </a:lnTo>
              </a:path>
            </a:pathLst>
          </a:custGeom>
          <a:ln w="19050">
            <a:solidFill>
              <a:srgbClr val="F6A1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525" y="3495673"/>
            <a:ext cx="7553324" cy="336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575" y="47625"/>
            <a:ext cx="7509636" cy="346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24775" y="5267325"/>
            <a:ext cx="862012" cy="70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81975" y="5343525"/>
            <a:ext cx="1309624" cy="585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29725" y="5267325"/>
            <a:ext cx="814387" cy="709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24775" y="5629275"/>
            <a:ext cx="585787" cy="709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905750" y="5705475"/>
            <a:ext cx="671512" cy="5857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181975" y="5629275"/>
            <a:ext cx="500062" cy="709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248650" y="5629275"/>
            <a:ext cx="585787" cy="7096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29625" y="5705475"/>
            <a:ext cx="709612" cy="5857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4775" y="6000750"/>
            <a:ext cx="633412" cy="7096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953375" y="6076950"/>
            <a:ext cx="1366774" cy="5857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972550" y="6000750"/>
            <a:ext cx="623887" cy="7096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91625" y="6076950"/>
            <a:ext cx="1471549" cy="58578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935341" y="3463861"/>
            <a:ext cx="3108960" cy="3034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1400"/>
              </a:lnSpc>
              <a:spcBef>
                <a:spcPts val="95"/>
              </a:spcBef>
            </a:pPr>
            <a:r>
              <a:rPr dirty="0" sz="2000" spc="15">
                <a:solidFill>
                  <a:srgbClr val="FFFFFF"/>
                </a:solidFill>
                <a:latin typeface="Franklin Gothic Book"/>
                <a:cs typeface="Franklin Gothic Book"/>
              </a:rPr>
              <a:t>R </a:t>
            </a:r>
            <a:r>
              <a:rPr dirty="0" sz="2000" spc="185">
                <a:solidFill>
                  <a:srgbClr val="FFFFFF"/>
                </a:solidFill>
                <a:latin typeface="Franklin Gothic Book"/>
                <a:cs typeface="Franklin Gothic Book"/>
              </a:rPr>
              <a:t>AMESH </a:t>
            </a:r>
            <a:r>
              <a:rPr dirty="0" sz="2000" spc="180">
                <a:solidFill>
                  <a:srgbClr val="FFFFFF"/>
                </a:solidFill>
                <a:latin typeface="Franklin Gothic Book"/>
                <a:cs typeface="Franklin Gothic Book"/>
              </a:rPr>
              <a:t>KOLLURU,</a:t>
            </a:r>
            <a:r>
              <a:rPr dirty="0" sz="2000" spc="-155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0">
                <a:solidFill>
                  <a:srgbClr val="FFFFFF"/>
                </a:solidFill>
                <a:latin typeface="Franklin Gothic Book"/>
                <a:cs typeface="Franklin Gothic Book"/>
              </a:rPr>
              <a:t>PHD  </a:t>
            </a:r>
            <a:r>
              <a:rPr dirty="0" sz="2000" spc="190">
                <a:solidFill>
                  <a:srgbClr val="FFFFFF"/>
                </a:solidFill>
                <a:latin typeface="Franklin Gothic Book"/>
                <a:cs typeface="Franklin Gothic Book"/>
              </a:rPr>
              <a:t>KUMER </a:t>
            </a:r>
            <a:r>
              <a:rPr dirty="0" sz="2000" spc="5">
                <a:solidFill>
                  <a:srgbClr val="FFFFFF"/>
                </a:solidFill>
                <a:latin typeface="Franklin Gothic Book"/>
                <a:cs typeface="Franklin Gothic Book"/>
              </a:rPr>
              <a:t>P. </a:t>
            </a:r>
            <a:r>
              <a:rPr dirty="0" sz="2000" spc="135">
                <a:solidFill>
                  <a:srgbClr val="FFFFFF"/>
                </a:solidFill>
                <a:latin typeface="Franklin Gothic Book"/>
                <a:cs typeface="Franklin Gothic Book"/>
              </a:rPr>
              <a:t>DAS,</a:t>
            </a:r>
            <a:r>
              <a:rPr dirty="0" sz="2000" spc="3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0">
                <a:solidFill>
                  <a:srgbClr val="FFFFFF"/>
                </a:solidFill>
                <a:latin typeface="Franklin Gothic Book"/>
                <a:cs typeface="Franklin Gothic Book"/>
              </a:rPr>
              <a:t>PHD</a:t>
            </a:r>
            <a:endParaRPr sz="2000">
              <a:latin typeface="Franklin Gothic Book"/>
              <a:cs typeface="Franklin Gothic Book"/>
            </a:endParaRPr>
          </a:p>
          <a:p>
            <a:pPr marL="12700" marR="262890">
              <a:lnSpc>
                <a:spcPct val="128200"/>
              </a:lnSpc>
              <a:spcBef>
                <a:spcPts val="80"/>
              </a:spcBef>
            </a:pPr>
            <a:r>
              <a:rPr dirty="0" sz="2000" spc="190">
                <a:solidFill>
                  <a:srgbClr val="FFFFFF"/>
                </a:solidFill>
                <a:latin typeface="Franklin Gothic Book"/>
                <a:cs typeface="Franklin Gothic Book"/>
              </a:rPr>
              <a:t>GEOFF </a:t>
            </a:r>
            <a:r>
              <a:rPr dirty="0" sz="2000" spc="165">
                <a:solidFill>
                  <a:srgbClr val="FFFFFF"/>
                </a:solidFill>
                <a:latin typeface="Franklin Gothic Book"/>
                <a:cs typeface="Franklin Gothic Book"/>
              </a:rPr>
              <a:t>STEWAR </a:t>
            </a:r>
            <a:r>
              <a:rPr dirty="0" sz="2000" spc="40">
                <a:solidFill>
                  <a:srgbClr val="FFFFFF"/>
                </a:solidFill>
                <a:latin typeface="Franklin Gothic Book"/>
                <a:cs typeface="Franklin Gothic Book"/>
              </a:rPr>
              <a:t>T,</a:t>
            </a:r>
            <a:r>
              <a:rPr dirty="0" sz="2000" spc="-21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0">
                <a:solidFill>
                  <a:srgbClr val="FFFFFF"/>
                </a:solidFill>
                <a:latin typeface="Franklin Gothic Book"/>
                <a:cs typeface="Franklin Gothic Book"/>
              </a:rPr>
              <a:t>PHD  AUGUST </a:t>
            </a:r>
            <a:r>
              <a:rPr dirty="0" sz="2000" spc="130">
                <a:solidFill>
                  <a:srgbClr val="FFFFFF"/>
                </a:solidFill>
                <a:latin typeface="Franklin Gothic Book"/>
                <a:cs typeface="Franklin Gothic Book"/>
              </a:rPr>
              <a:t>15 </a:t>
            </a:r>
            <a:r>
              <a:rPr dirty="0" sz="2000" spc="5">
                <a:solidFill>
                  <a:srgbClr val="FFFFFF"/>
                </a:solidFill>
                <a:latin typeface="Franklin Gothic Book"/>
                <a:cs typeface="Franklin Gothic Book"/>
              </a:rPr>
              <a:t>,</a:t>
            </a:r>
            <a:r>
              <a:rPr dirty="0" sz="2000" spc="8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90">
                <a:solidFill>
                  <a:srgbClr val="FFFFFF"/>
                </a:solidFill>
                <a:latin typeface="Franklin Gothic Book"/>
                <a:cs typeface="Franklin Gothic Book"/>
              </a:rPr>
              <a:t>2023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Franklin Gothic Book"/>
              <a:cs typeface="Franklin Gothic Book"/>
            </a:endParaRPr>
          </a:p>
          <a:p>
            <a:pPr marL="12700">
              <a:lnSpc>
                <a:spcPts val="2870"/>
              </a:lnSpc>
              <a:tabLst>
                <a:tab pos="1518285" algn="l"/>
              </a:tabLst>
            </a:pPr>
            <a:r>
              <a:rPr dirty="0" sz="2400">
                <a:solidFill>
                  <a:srgbClr val="F6A11D"/>
                </a:solidFill>
                <a:latin typeface="Franklin Gothic Book"/>
                <a:cs typeface="Franklin Gothic Book"/>
              </a:rPr>
              <a:t>A</a:t>
            </a:r>
            <a:r>
              <a:rPr dirty="0" sz="2400" spc="-5">
                <a:solidFill>
                  <a:srgbClr val="F6A11D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15">
                <a:solidFill>
                  <a:srgbClr val="F6A11D"/>
                </a:solidFill>
                <a:latin typeface="Franklin Gothic Book"/>
                <a:cs typeface="Franklin Gothic Book"/>
              </a:rPr>
              <a:t>C</a:t>
            </a:r>
            <a:r>
              <a:rPr dirty="0" sz="1950" spc="15">
                <a:solidFill>
                  <a:srgbClr val="F6A11D"/>
                </a:solidFill>
                <a:latin typeface="Franklin Gothic Book"/>
                <a:cs typeface="Franklin Gothic Book"/>
              </a:rPr>
              <a:t>ARNEGIE	</a:t>
            </a:r>
            <a:r>
              <a:rPr dirty="0" sz="2400" spc="100">
                <a:solidFill>
                  <a:srgbClr val="C00000"/>
                </a:solidFill>
                <a:latin typeface="Franklin Gothic Book"/>
                <a:cs typeface="Franklin Gothic Book"/>
              </a:rPr>
              <a:t>R1</a:t>
            </a:r>
            <a:endParaRPr sz="2400">
              <a:latin typeface="Franklin Gothic Book"/>
              <a:cs typeface="Franklin Gothic Book"/>
            </a:endParaRPr>
          </a:p>
          <a:p>
            <a:pPr marL="12700">
              <a:lnSpc>
                <a:spcPts val="2870"/>
              </a:lnSpc>
            </a:pPr>
            <a:r>
              <a:rPr dirty="0" sz="2400">
                <a:solidFill>
                  <a:srgbClr val="F6A11D"/>
                </a:solidFill>
                <a:latin typeface="Franklin Gothic Book"/>
                <a:cs typeface="Franklin Gothic Book"/>
              </a:rPr>
              <a:t>T</a:t>
            </a:r>
            <a:r>
              <a:rPr dirty="0" sz="1950">
                <a:solidFill>
                  <a:srgbClr val="F6A11D"/>
                </a:solidFill>
                <a:latin typeface="Franklin Gothic Book"/>
                <a:cs typeface="Franklin Gothic Book"/>
              </a:rPr>
              <a:t>OP</a:t>
            </a:r>
            <a:r>
              <a:rPr dirty="0" sz="2400">
                <a:solidFill>
                  <a:srgbClr val="F6A11D"/>
                </a:solidFill>
                <a:latin typeface="Franklin Gothic Book"/>
                <a:cs typeface="Franklin Gothic Book"/>
              </a:rPr>
              <a:t>-T</a:t>
            </a:r>
            <a:r>
              <a:rPr dirty="0" sz="1950">
                <a:solidFill>
                  <a:srgbClr val="F6A11D"/>
                </a:solidFill>
                <a:latin typeface="Franklin Gothic Book"/>
                <a:cs typeface="Franklin Gothic Book"/>
              </a:rPr>
              <a:t>IER</a:t>
            </a:r>
            <a:endParaRPr sz="19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2400" spc="5">
                <a:solidFill>
                  <a:srgbClr val="F6A11D"/>
                </a:solidFill>
                <a:latin typeface="Franklin Gothic Book"/>
                <a:cs typeface="Franklin Gothic Book"/>
              </a:rPr>
              <a:t>R</a:t>
            </a:r>
            <a:r>
              <a:rPr dirty="0" sz="1950" spc="5">
                <a:solidFill>
                  <a:srgbClr val="F6A11D"/>
                </a:solidFill>
                <a:latin typeface="Franklin Gothic Book"/>
                <a:cs typeface="Franklin Gothic Book"/>
              </a:rPr>
              <a:t>ESEARCH</a:t>
            </a:r>
            <a:r>
              <a:rPr dirty="0" sz="1950" spc="-95">
                <a:solidFill>
                  <a:srgbClr val="F6A11D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10">
                <a:solidFill>
                  <a:srgbClr val="F6A11D"/>
                </a:solidFill>
                <a:latin typeface="Franklin Gothic Book"/>
                <a:cs typeface="Franklin Gothic Book"/>
              </a:rPr>
              <a:t>U</a:t>
            </a:r>
            <a:r>
              <a:rPr dirty="0" sz="1950" spc="10">
                <a:solidFill>
                  <a:srgbClr val="F6A11D"/>
                </a:solidFill>
                <a:latin typeface="Franklin Gothic Book"/>
                <a:cs typeface="Franklin Gothic Book"/>
              </a:rPr>
              <a:t>NIVERSITY</a:t>
            </a:r>
            <a:endParaRPr sz="19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777" y="4980876"/>
            <a:ext cx="7139940" cy="129286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 marR="5080" indent="1706245">
              <a:lnSpc>
                <a:spcPts val="4660"/>
              </a:lnSpc>
              <a:spcBef>
                <a:spcPts val="805"/>
              </a:spcBef>
            </a:pPr>
            <a:r>
              <a:rPr dirty="0" sz="4400" spc="-55" b="1" i="1">
                <a:solidFill>
                  <a:srgbClr val="FFFFFF"/>
                </a:solidFill>
                <a:latin typeface="Bookman Old Style"/>
                <a:cs typeface="Bookman Old Style"/>
              </a:rPr>
              <a:t>Carnegie</a:t>
            </a:r>
            <a:r>
              <a:rPr dirty="0" sz="4400" spc="-120" b="1" i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4400" spc="-45" b="1" i="1">
                <a:solidFill>
                  <a:srgbClr val="FFFFFF"/>
                </a:solidFill>
                <a:latin typeface="Bookman Old Style"/>
                <a:cs typeface="Bookman Old Style"/>
              </a:rPr>
              <a:t>Research  </a:t>
            </a:r>
            <a:r>
              <a:rPr dirty="0" sz="4400" spc="-55" b="1" i="1">
                <a:solidFill>
                  <a:srgbClr val="FFFFFF"/>
                </a:solidFill>
                <a:latin typeface="Bookman Old Style"/>
                <a:cs typeface="Bookman Old Style"/>
              </a:rPr>
              <a:t>University</a:t>
            </a:r>
            <a:r>
              <a:rPr dirty="0" sz="4400" spc="-85" b="1" i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4400" spc="-70" b="1" i="1">
                <a:solidFill>
                  <a:srgbClr val="FFFFFF"/>
                </a:solidFill>
                <a:latin typeface="Bookman Old Style"/>
                <a:cs typeface="Bookman Old Style"/>
              </a:rPr>
              <a:t>Classification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4825" y="5086350"/>
            <a:ext cx="0" cy="1188720"/>
          </a:xfrm>
          <a:custGeom>
            <a:avLst/>
            <a:gdLst/>
            <a:ahLst/>
            <a:cxnLst/>
            <a:rect l="l" t="t" r="r" b="b"/>
            <a:pathLst>
              <a:path w="0" h="1188720">
                <a:moveTo>
                  <a:pt x="0" y="1188720"/>
                </a:moveTo>
                <a:lnTo>
                  <a:pt x="0" y="0"/>
                </a:lnTo>
              </a:path>
            </a:pathLst>
          </a:custGeom>
          <a:ln w="1905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27646" y="760222"/>
          <a:ext cx="10963275" cy="3385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9500"/>
                <a:gridCol w="1180464"/>
                <a:gridCol w="1163319"/>
                <a:gridCol w="1331595"/>
                <a:gridCol w="1163320"/>
                <a:gridCol w="1217929"/>
              </a:tblGrid>
              <a:tr h="576072">
                <a:tc gridSpan="6">
                  <a:txBody>
                    <a:bodyPr/>
                    <a:lstStyle/>
                    <a:p>
                      <a:pPr algn="ctr" marL="16637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Distribution 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Institutions 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Enrollments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5240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71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93420" marR="3175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15">
                          <a:latin typeface="Franklin Gothic Book"/>
                          <a:cs typeface="Franklin Gothic Book"/>
                        </a:rPr>
                        <a:t>Institutions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49860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dirty="0" sz="1800" spc="15">
                          <a:latin typeface="Franklin Gothic Book"/>
                          <a:cs typeface="Franklin Gothic Book"/>
                        </a:rPr>
                        <a:t>Enrollment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65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63372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25">
                          <a:latin typeface="Franklin Gothic Book"/>
                          <a:cs typeface="Franklin Gothic Book"/>
                        </a:rPr>
                        <a:t>Category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25">
                          <a:latin typeface="Franklin Gothic Book"/>
                          <a:cs typeface="Franklin Gothic Book"/>
                        </a:rPr>
                        <a:t>Number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317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25">
                          <a:latin typeface="Franklin Gothic Book"/>
                          <a:cs typeface="Franklin Gothic Book"/>
                        </a:rPr>
                        <a:t>Percent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9466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10">
                          <a:latin typeface="Franklin Gothic Book"/>
                          <a:cs typeface="Franklin Gothic Book"/>
                        </a:rPr>
                        <a:t>Total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6225" marR="3175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25">
                          <a:latin typeface="Franklin Gothic Book"/>
                          <a:cs typeface="Franklin Gothic Book"/>
                        </a:rPr>
                        <a:t>Percent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  <a:spcBef>
                          <a:spcPts val="1360"/>
                        </a:spcBef>
                      </a:pPr>
                      <a:r>
                        <a:rPr dirty="0" sz="1800" spc="20">
                          <a:latin typeface="Franklin Gothic Book"/>
                          <a:cs typeface="Franklin Gothic Book"/>
                        </a:rPr>
                        <a:t>Average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27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841121">
                <a:tc>
                  <a:txBody>
                    <a:bodyPr/>
                    <a:lstStyle/>
                    <a:p>
                      <a:pPr marL="154940" marR="42545">
                        <a:lnSpc>
                          <a:spcPts val="2100"/>
                        </a:lnSpc>
                        <a:spcBef>
                          <a:spcPts val="1515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Doctoral</a:t>
                      </a:r>
                      <a:r>
                        <a:rPr dirty="0" sz="1800" spc="3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5">
                          <a:latin typeface="Franklin Gothic Book"/>
                          <a:cs typeface="Franklin Gothic Book"/>
                        </a:rPr>
                        <a:t>Universities:</a:t>
                      </a:r>
                      <a:r>
                        <a:rPr dirty="0" sz="1800" spc="-15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10">
                          <a:latin typeface="Franklin Gothic Book"/>
                          <a:cs typeface="Franklin Gothic Book"/>
                        </a:rPr>
                        <a:t>Very</a:t>
                      </a:r>
                      <a:r>
                        <a:rPr dirty="0" sz="1800" spc="-7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High</a:t>
                      </a:r>
                      <a:r>
                        <a:rPr dirty="0" sz="1800" spc="-7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10">
                          <a:latin typeface="Franklin Gothic Book"/>
                          <a:cs typeface="Franklin Gothic Book"/>
                        </a:rPr>
                        <a:t>Research</a:t>
                      </a:r>
                      <a:r>
                        <a:rPr dirty="0" sz="1800" spc="-15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Activity  (R1)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924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6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7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%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809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60">
                          <a:latin typeface="Franklin Gothic Book"/>
                          <a:cs typeface="Franklin Gothic Book"/>
                        </a:rPr>
                        <a:t>41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7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9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.0%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29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08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4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Doctoral</a:t>
                      </a:r>
                      <a:r>
                        <a:rPr dirty="0" sz="1800" spc="3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5">
                          <a:latin typeface="Franklin Gothic Book"/>
                          <a:cs typeface="Franklin Gothic Book"/>
                        </a:rPr>
                        <a:t>Universities:</a:t>
                      </a:r>
                      <a:r>
                        <a:rPr dirty="0" sz="1800" spc="-15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High</a:t>
                      </a:r>
                      <a:r>
                        <a:rPr dirty="0" sz="1800" spc="-7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10">
                          <a:latin typeface="Franklin Gothic Book"/>
                          <a:cs typeface="Franklin Gothic Book"/>
                        </a:rPr>
                        <a:t>Research</a:t>
                      </a:r>
                      <a:r>
                        <a:rPr dirty="0" sz="1800" spc="-14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Activity</a:t>
                      </a:r>
                      <a:r>
                        <a:rPr dirty="0" sz="1800" spc="-7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(R2)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134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%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948</a:t>
                      </a:r>
                      <a:r>
                        <a:rPr dirty="0" sz="1800" spc="-8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6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7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2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9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.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7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%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1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9777" y="4980876"/>
            <a:ext cx="7139940" cy="129286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 marR="5080" indent="1706245">
              <a:lnSpc>
                <a:spcPts val="4660"/>
              </a:lnSpc>
              <a:spcBef>
                <a:spcPts val="805"/>
              </a:spcBef>
            </a:pPr>
            <a:r>
              <a:rPr dirty="0" sz="4400" spc="-55" b="1" i="1">
                <a:solidFill>
                  <a:srgbClr val="FFFFFF"/>
                </a:solidFill>
                <a:latin typeface="Bookman Old Style"/>
                <a:cs typeface="Bookman Old Style"/>
              </a:rPr>
              <a:t>Carnegie</a:t>
            </a:r>
            <a:r>
              <a:rPr dirty="0" sz="4400" spc="-120" b="1" i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4400" spc="-45" b="1" i="1">
                <a:solidFill>
                  <a:srgbClr val="FFFFFF"/>
                </a:solidFill>
                <a:latin typeface="Bookman Old Style"/>
                <a:cs typeface="Bookman Old Style"/>
              </a:rPr>
              <a:t>Research  </a:t>
            </a:r>
            <a:r>
              <a:rPr dirty="0" sz="4400" spc="-55" b="1" i="1">
                <a:solidFill>
                  <a:srgbClr val="FFFFFF"/>
                </a:solidFill>
                <a:latin typeface="Bookman Old Style"/>
                <a:cs typeface="Bookman Old Style"/>
              </a:rPr>
              <a:t>University</a:t>
            </a:r>
            <a:r>
              <a:rPr dirty="0" sz="4400" spc="-85" b="1" i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4400" spc="-70" b="1" i="1">
                <a:solidFill>
                  <a:srgbClr val="FFFFFF"/>
                </a:solidFill>
                <a:latin typeface="Bookman Old Style"/>
                <a:cs typeface="Bookman Old Style"/>
              </a:rPr>
              <a:t>Classification</a:t>
            </a:r>
            <a:endParaRPr sz="44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24825" y="5086350"/>
            <a:ext cx="0" cy="1188720"/>
          </a:xfrm>
          <a:custGeom>
            <a:avLst/>
            <a:gdLst/>
            <a:ahLst/>
            <a:cxnLst/>
            <a:rect l="l" t="t" r="r" b="b"/>
            <a:pathLst>
              <a:path w="0" h="1188720">
                <a:moveTo>
                  <a:pt x="0" y="1188720"/>
                </a:moveTo>
                <a:lnTo>
                  <a:pt x="0" y="0"/>
                </a:lnTo>
              </a:path>
            </a:pathLst>
          </a:custGeom>
          <a:ln w="1905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27163" y="195071"/>
          <a:ext cx="10565765" cy="382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314"/>
                <a:gridCol w="1548130"/>
                <a:gridCol w="1578610"/>
                <a:gridCol w="858519"/>
                <a:gridCol w="1033779"/>
                <a:gridCol w="1287779"/>
                <a:gridCol w="1220470"/>
                <a:gridCol w="1134745"/>
              </a:tblGrid>
              <a:tr h="1381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800" spc="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2021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92075" marR="471805">
                        <a:lnSpc>
                          <a:spcPts val="2180"/>
                        </a:lnSpc>
                        <a:spcBef>
                          <a:spcPts val="75"/>
                        </a:spcBef>
                      </a:pPr>
                      <a:r>
                        <a:rPr dirty="0" sz="1800" spc="7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800" spc="10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</a:t>
                      </a:r>
                      <a:r>
                        <a:rPr dirty="0" sz="1800" spc="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ss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800" spc="-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f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800" spc="-5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io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  </a:t>
                      </a:r>
                      <a:r>
                        <a:rPr dirty="0" sz="1800" spc="4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Data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93345" marR="91440">
                        <a:lnSpc>
                          <a:spcPct val="100800"/>
                        </a:lnSpc>
                        <a:spcBef>
                          <a:spcPts val="5"/>
                        </a:spcBef>
                      </a:pPr>
                      <a:r>
                        <a:rPr dirty="0" sz="1800" spc="5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S&amp;E </a:t>
                      </a:r>
                      <a:r>
                        <a:rPr dirty="0" sz="1800" spc="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R&amp;D  </a:t>
                      </a:r>
                      <a:r>
                        <a:rPr dirty="0" sz="1800" spc="7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dirty="0" sz="1800" spc="6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dirty="0" sz="1800" spc="1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800" spc="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4615">
                        <a:lnSpc>
                          <a:spcPct val="100000"/>
                        </a:lnSpc>
                      </a:pPr>
                      <a:r>
                        <a:rPr dirty="0" sz="1800" spc="5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Non-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94615" marR="123825">
                        <a:lnSpc>
                          <a:spcPts val="2180"/>
                        </a:lnSpc>
                        <a:spcBef>
                          <a:spcPts val="75"/>
                        </a:spcBef>
                      </a:pPr>
                      <a:r>
                        <a:rPr dirty="0" sz="1800" spc="5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S&amp;E </a:t>
                      </a:r>
                      <a:r>
                        <a:rPr dirty="0" sz="1800" spc="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R&amp;D  </a:t>
                      </a:r>
                      <a:r>
                        <a:rPr dirty="0" sz="1800" spc="6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($</a:t>
                      </a:r>
                      <a:r>
                        <a:rPr dirty="0" sz="1800" spc="9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800" spc="-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800" spc="-4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dirty="0" sz="1800" spc="-1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800" spc="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nd</a:t>
                      </a:r>
                      <a:r>
                        <a:rPr dirty="0" sz="1800" spc="-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)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1800" spc="4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NFR/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95885" marR="248920">
                        <a:lnSpc>
                          <a:spcPts val="2180"/>
                        </a:lnSpc>
                        <a:spcBef>
                          <a:spcPts val="75"/>
                        </a:spcBef>
                      </a:pPr>
                      <a:r>
                        <a:rPr dirty="0" sz="1800" spc="4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 spc="6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r>
                        <a:rPr dirty="0" sz="1800" spc="4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-  </a:t>
                      </a:r>
                      <a:r>
                        <a:rPr dirty="0" sz="1800" spc="4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Doc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95885">
                        <a:lnSpc>
                          <a:spcPct val="100800"/>
                        </a:lnSpc>
                        <a:spcBef>
                          <a:spcPts val="1030"/>
                        </a:spcBef>
                      </a:pPr>
                      <a:r>
                        <a:rPr dirty="0" sz="1800" spc="2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Social  Science  </a:t>
                      </a:r>
                      <a:r>
                        <a:rPr dirty="0" sz="1800" spc="10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 spc="5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800" spc="-5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  </a:t>
                      </a:r>
                      <a:r>
                        <a:rPr dirty="0" sz="1800" spc="10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800" spc="1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30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155" marR="85725">
                        <a:lnSpc>
                          <a:spcPct val="100899"/>
                        </a:lnSpc>
                      </a:pPr>
                      <a:r>
                        <a:rPr dirty="0" sz="1800" spc="-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H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u</a:t>
                      </a:r>
                      <a:r>
                        <a:rPr dirty="0" sz="1800" spc="2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m</a:t>
                      </a:r>
                      <a:r>
                        <a:rPr dirty="0" sz="1800" spc="2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dirty="0" sz="1800" spc="-4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</a:t>
                      </a:r>
                      <a:r>
                        <a:rPr dirty="0" sz="1800" spc="-4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  </a:t>
                      </a:r>
                      <a:r>
                        <a:rPr dirty="0" sz="1800" spc="1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Doctoral  </a:t>
                      </a:r>
                      <a:r>
                        <a:rPr dirty="0" sz="1800" spc="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Degrees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z="1800" spc="4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STEM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98425" marR="280035">
                        <a:lnSpc>
                          <a:spcPts val="2180"/>
                        </a:lnSpc>
                        <a:spcBef>
                          <a:spcPts val="75"/>
                        </a:spcBef>
                      </a:pPr>
                      <a:r>
                        <a:rPr dirty="0" sz="1800" spc="1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 spc="5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800" spc="-5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  </a:t>
                      </a:r>
                      <a:r>
                        <a:rPr dirty="0" sz="1800" spc="1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De</a:t>
                      </a:r>
                      <a:r>
                        <a:rPr dirty="0" sz="1800" spc="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800" spc="-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9060" marR="192405">
                        <a:lnSpc>
                          <a:spcPct val="100899"/>
                        </a:lnSpc>
                      </a:pPr>
                      <a:r>
                        <a:rPr dirty="0" sz="1800" spc="4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Other  </a:t>
                      </a:r>
                      <a:r>
                        <a:rPr dirty="0" sz="1800" spc="1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 spc="6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t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800" spc="-4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l  </a:t>
                      </a:r>
                      <a:r>
                        <a:rPr dirty="0" sz="1800" spc="11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De</a:t>
                      </a:r>
                      <a:r>
                        <a:rPr dirty="0" sz="1800" spc="1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g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dirty="0" sz="1800" spc="-3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800" spc="35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dirty="0" sz="180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50901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800" spc="30">
                          <a:latin typeface="Franklin Gothic Book"/>
                          <a:cs typeface="Franklin Gothic Book"/>
                        </a:rPr>
                        <a:t>UL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970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$138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22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5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9539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5,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8</a:t>
                      </a: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45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83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6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3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01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13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24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66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19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2075" marR="443230">
                        <a:lnSpc>
                          <a:spcPct val="100800"/>
                        </a:lnSpc>
                        <a:spcBef>
                          <a:spcPts val="290"/>
                        </a:spcBef>
                      </a:pP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Average </a:t>
                      </a:r>
                      <a:r>
                        <a:rPr dirty="0" sz="1800" spc="-2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dirty="0" sz="1800" spc="-13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5">
                          <a:latin typeface="Franklin Gothic Book"/>
                          <a:cs typeface="Franklin Gothic Book"/>
                        </a:rPr>
                        <a:t>R1  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Institutions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779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9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,4</a:t>
                      </a: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1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9539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8,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5</a:t>
                      </a: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36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83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5</a:t>
                      </a: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6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1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32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39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93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194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92710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dirty="0" sz="1800" spc="-160">
                          <a:latin typeface="Franklin Gothic Book"/>
                          <a:cs typeface="Franklin Gothic Book"/>
                        </a:rPr>
                        <a:t>76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65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92075" marR="273050">
                        <a:lnSpc>
                          <a:spcPct val="100800"/>
                        </a:lnSpc>
                        <a:spcBef>
                          <a:spcPts val="300"/>
                        </a:spcBef>
                      </a:pP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Average </a:t>
                      </a:r>
                      <a:r>
                        <a:rPr dirty="0" sz="1800" spc="-2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dirty="0" sz="1800" spc="-14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10">
                          <a:latin typeface="Franklin Gothic Book"/>
                          <a:cs typeface="Franklin Gothic Book"/>
                        </a:rPr>
                        <a:t>Peer  </a:t>
                      </a:r>
                      <a:r>
                        <a:rPr dirty="0" sz="1800" spc="5">
                          <a:latin typeface="Franklin Gothic Book"/>
                          <a:cs typeface="Franklin Gothic Book"/>
                        </a:rPr>
                        <a:t>R1</a:t>
                      </a:r>
                      <a:r>
                        <a:rPr dirty="0" sz="1800" spc="-2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Institutions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843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4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,4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8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9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29539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5,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6</a:t>
                      </a: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90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135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15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572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16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445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77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660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45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7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4CC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2075" marR="443230">
                        <a:lnSpc>
                          <a:spcPct val="100800"/>
                        </a:lnSpc>
                        <a:spcBef>
                          <a:spcPts val="305"/>
                        </a:spcBef>
                      </a:pP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Average </a:t>
                      </a:r>
                      <a:r>
                        <a:rPr dirty="0" sz="1800" spc="-2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dirty="0" sz="1800" spc="-135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dirty="0" sz="1800" spc="5">
                          <a:latin typeface="Franklin Gothic Book"/>
                          <a:cs typeface="Franklin Gothic Book"/>
                        </a:rPr>
                        <a:t>R2  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Institutions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970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$42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3</a:t>
                      </a:r>
                      <a:r>
                        <a:rPr dirty="0" sz="1800" spc="-85">
                          <a:latin typeface="Franklin Gothic Book"/>
                          <a:cs typeface="Franklin Gothic Book"/>
                        </a:rPr>
                        <a:t>8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7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081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$4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,</a:t>
                      </a: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35</a:t>
                      </a: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8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83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800" spc="-5">
                          <a:latin typeface="Franklin Gothic Book"/>
                          <a:cs typeface="Franklin Gothic Book"/>
                        </a:rPr>
                        <a:t>30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001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5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556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800">
                          <a:latin typeface="Franklin Gothic Book"/>
                          <a:cs typeface="Franklin Gothic Book"/>
                        </a:rPr>
                        <a:t>4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93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23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66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1800" spc="-10">
                          <a:latin typeface="Franklin Gothic Book"/>
                          <a:cs typeface="Franklin Gothic Book"/>
                        </a:rPr>
                        <a:t>36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B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6703" y="93344"/>
            <a:ext cx="2959735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5"/>
              <a:t>T</a:t>
            </a:r>
            <a:r>
              <a:rPr dirty="0" spc="5"/>
              <a:t>HE </a:t>
            </a:r>
            <a:r>
              <a:rPr dirty="0" sz="3450" spc="-20"/>
              <a:t>I</a:t>
            </a:r>
            <a:r>
              <a:rPr dirty="0" spc="-20"/>
              <a:t>MPACT </a:t>
            </a:r>
            <a:r>
              <a:rPr dirty="0"/>
              <a:t>OF</a:t>
            </a:r>
            <a:r>
              <a:rPr dirty="0" spc="-185"/>
              <a:t> </a:t>
            </a:r>
            <a:r>
              <a:rPr dirty="0" sz="3450" spc="-15"/>
              <a:t>R1</a:t>
            </a:r>
            <a:endParaRPr sz="3450"/>
          </a:p>
        </p:txBody>
      </p:sp>
      <p:sp>
        <p:nvSpPr>
          <p:cNvPr id="3" name="object 3"/>
          <p:cNvSpPr txBox="1"/>
          <p:nvPr/>
        </p:nvSpPr>
        <p:spPr>
          <a:xfrm>
            <a:off x="571500" y="1271035"/>
            <a:ext cx="3667125" cy="2106930"/>
          </a:xfrm>
          <a:prstGeom prst="rect">
            <a:avLst/>
          </a:prstGeom>
        </p:spPr>
        <p:txBody>
          <a:bodyPr wrap="square" lIns="0" tIns="191135" rIns="0" bIns="0" rtlCol="0" vert="horz">
            <a:spAutoFit/>
          </a:bodyPr>
          <a:lstStyle/>
          <a:p>
            <a:pPr marL="593090">
              <a:lnSpc>
                <a:spcPct val="100000"/>
              </a:lnSpc>
              <a:spcBef>
                <a:spcPts val="1505"/>
              </a:spcBef>
            </a:pPr>
            <a:r>
              <a:rPr dirty="0" sz="27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dirty="0" sz="215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CONOMIC</a:t>
            </a:r>
            <a:r>
              <a:rPr dirty="0" sz="2150" spc="-13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sz="215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MPACT</a:t>
            </a:r>
            <a:endParaRPr sz="2150">
              <a:latin typeface="Franklin Gothic Book"/>
              <a:cs typeface="Franklin Gothic Book"/>
            </a:endParaRPr>
          </a:p>
          <a:p>
            <a:pPr marL="12700" marR="176530">
              <a:lnSpc>
                <a:spcPct val="100899"/>
              </a:lnSpc>
              <a:spcBef>
                <a:spcPts val="925"/>
              </a:spcBef>
            </a:pPr>
            <a:r>
              <a:rPr dirty="0" sz="1800" spc="-10">
                <a:solidFill>
                  <a:srgbClr val="111111"/>
                </a:solidFill>
                <a:latin typeface="Franklin Gothic Book"/>
                <a:cs typeface="Franklin Gothic Book"/>
              </a:rPr>
              <a:t>Economists </a:t>
            </a:r>
            <a:r>
              <a:rPr dirty="0" sz="1800" spc="5">
                <a:solidFill>
                  <a:srgbClr val="111111"/>
                </a:solidFill>
                <a:latin typeface="Franklin Gothic Book"/>
                <a:cs typeface="Franklin Gothic Book"/>
              </a:rPr>
              <a:t>estimate </a:t>
            </a:r>
            <a:r>
              <a:rPr dirty="0" sz="1800" spc="-5">
                <a:solidFill>
                  <a:srgbClr val="111111"/>
                </a:solidFill>
                <a:latin typeface="Franklin Gothic Book"/>
                <a:cs typeface="Franklin Gothic Book"/>
              </a:rPr>
              <a:t>that </a:t>
            </a:r>
            <a:r>
              <a:rPr dirty="0" sz="1800" spc="30">
                <a:solidFill>
                  <a:srgbClr val="111111"/>
                </a:solidFill>
                <a:latin typeface="Franklin Gothic Book"/>
                <a:cs typeface="Franklin Gothic Book"/>
              </a:rPr>
              <a:t>every</a:t>
            </a:r>
            <a:r>
              <a:rPr dirty="0" sz="1800" spc="-229">
                <a:solidFill>
                  <a:srgbClr val="111111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35">
                <a:solidFill>
                  <a:srgbClr val="111111"/>
                </a:solidFill>
                <a:latin typeface="Franklin Gothic Book"/>
                <a:cs typeface="Franklin Gothic Book"/>
              </a:rPr>
              <a:t>$10  </a:t>
            </a:r>
            <a:r>
              <a:rPr dirty="0" sz="1800" spc="15">
                <a:solidFill>
                  <a:srgbClr val="111111"/>
                </a:solidFill>
                <a:latin typeface="Franklin Gothic Book"/>
                <a:cs typeface="Franklin Gothic Book"/>
              </a:rPr>
              <a:t>million in</a:t>
            </a:r>
            <a:r>
              <a:rPr dirty="0" sz="1800" spc="-240">
                <a:solidFill>
                  <a:srgbClr val="111111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111111"/>
                </a:solidFill>
                <a:latin typeface="Franklin Gothic Book"/>
                <a:cs typeface="Franklin Gothic Book"/>
              </a:rPr>
              <a:t>research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99100"/>
              </a:lnSpc>
              <a:spcBef>
                <a:spcPts val="35"/>
              </a:spcBef>
            </a:pPr>
            <a:r>
              <a:rPr dirty="0" sz="1800" spc="5">
                <a:solidFill>
                  <a:srgbClr val="111111"/>
                </a:solidFill>
                <a:latin typeface="Franklin Gothic Book"/>
                <a:cs typeface="Franklin Gothic Book"/>
              </a:rPr>
              <a:t>expenditures </a:t>
            </a:r>
            <a:r>
              <a:rPr dirty="0" sz="1800" spc="10">
                <a:solidFill>
                  <a:srgbClr val="111111"/>
                </a:solidFill>
                <a:latin typeface="Franklin Gothic Book"/>
                <a:cs typeface="Franklin Gothic Book"/>
              </a:rPr>
              <a:t>generates </a:t>
            </a:r>
            <a:r>
              <a:rPr dirty="0" sz="1800" spc="-5">
                <a:solidFill>
                  <a:srgbClr val="111111"/>
                </a:solidFill>
                <a:latin typeface="Franklin Gothic Book"/>
                <a:cs typeface="Franklin Gothic Book"/>
              </a:rPr>
              <a:t>more than  </a:t>
            </a:r>
            <a:r>
              <a:rPr dirty="0" sz="1800" spc="-10">
                <a:solidFill>
                  <a:srgbClr val="111111"/>
                </a:solidFill>
                <a:latin typeface="Franklin Gothic Book"/>
                <a:cs typeface="Franklin Gothic Book"/>
              </a:rPr>
              <a:t>300 </a:t>
            </a:r>
            <a:r>
              <a:rPr dirty="0" sz="1800" spc="10">
                <a:solidFill>
                  <a:srgbClr val="111111"/>
                </a:solidFill>
                <a:latin typeface="Franklin Gothic Book"/>
                <a:cs typeface="Franklin Gothic Book"/>
              </a:rPr>
              <a:t>new </a:t>
            </a:r>
            <a:r>
              <a:rPr dirty="0" sz="1800">
                <a:solidFill>
                  <a:srgbClr val="111111"/>
                </a:solidFill>
                <a:latin typeface="Franklin Gothic Book"/>
                <a:cs typeface="Franklin Gothic Book"/>
              </a:rPr>
              <a:t>jobs </a:t>
            </a:r>
            <a:r>
              <a:rPr dirty="0" sz="1800" spc="5">
                <a:solidFill>
                  <a:srgbClr val="111111"/>
                </a:solidFill>
                <a:latin typeface="Franklin Gothic Book"/>
                <a:cs typeface="Franklin Gothic Book"/>
              </a:rPr>
              <a:t>and adds </a:t>
            </a:r>
            <a:r>
              <a:rPr dirty="0" sz="1800" spc="-5">
                <a:solidFill>
                  <a:srgbClr val="111111"/>
                </a:solidFill>
                <a:latin typeface="Franklin Gothic Book"/>
                <a:cs typeface="Franklin Gothic Book"/>
              </a:rPr>
              <a:t>more than</a:t>
            </a:r>
            <a:r>
              <a:rPr dirty="0" sz="1800" spc="-145">
                <a:solidFill>
                  <a:srgbClr val="111111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111111"/>
                </a:solidFill>
                <a:latin typeface="Franklin Gothic Book"/>
                <a:cs typeface="Franklin Gothic Book"/>
              </a:rPr>
              <a:t>$8  </a:t>
            </a:r>
            <a:r>
              <a:rPr dirty="0" sz="1800" spc="15">
                <a:solidFill>
                  <a:srgbClr val="111111"/>
                </a:solidFill>
                <a:latin typeface="Franklin Gothic Book"/>
                <a:cs typeface="Franklin Gothic Book"/>
              </a:rPr>
              <a:t>million </a:t>
            </a:r>
            <a:r>
              <a:rPr dirty="0" sz="1800" spc="-15">
                <a:solidFill>
                  <a:srgbClr val="111111"/>
                </a:solidFill>
                <a:latin typeface="Franklin Gothic Book"/>
                <a:cs typeface="Franklin Gothic Book"/>
              </a:rPr>
              <a:t>to the </a:t>
            </a:r>
            <a:r>
              <a:rPr dirty="0" sz="1800" spc="5">
                <a:solidFill>
                  <a:srgbClr val="111111"/>
                </a:solidFill>
                <a:latin typeface="Franklin Gothic Book"/>
                <a:cs typeface="Franklin Gothic Book"/>
              </a:rPr>
              <a:t>regional</a:t>
            </a:r>
            <a:r>
              <a:rPr dirty="0" sz="1800" spc="-175">
                <a:solidFill>
                  <a:srgbClr val="111111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>
                <a:solidFill>
                  <a:srgbClr val="111111"/>
                </a:solidFill>
                <a:latin typeface="Franklin Gothic Book"/>
                <a:cs typeface="Franklin Gothic Book"/>
              </a:rPr>
              <a:t>economy.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1508" y="2771775"/>
            <a:ext cx="2415116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651115" y="1343057"/>
            <a:ext cx="3562350" cy="3408679"/>
          </a:xfrm>
          <a:prstGeom prst="rect">
            <a:avLst/>
          </a:prstGeom>
        </p:spPr>
        <p:txBody>
          <a:bodyPr wrap="square" lIns="0" tIns="148590" rIns="0" bIns="0" rtlCol="0" vert="horz">
            <a:spAutoFit/>
          </a:bodyPr>
          <a:lstStyle/>
          <a:p>
            <a:pPr marL="913130">
              <a:lnSpc>
                <a:spcPct val="100000"/>
              </a:lnSpc>
              <a:spcBef>
                <a:spcPts val="1170"/>
              </a:spcBef>
            </a:pPr>
            <a:r>
              <a:rPr dirty="0" sz="270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G</a:t>
            </a:r>
            <a:r>
              <a:rPr dirty="0" sz="215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IFT</a:t>
            </a:r>
            <a:r>
              <a:rPr dirty="0" sz="2150" spc="-10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I</a:t>
            </a:r>
            <a:r>
              <a:rPr dirty="0" sz="215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MPACT</a:t>
            </a:r>
            <a:endParaRPr sz="2150">
              <a:latin typeface="Franklin Gothic Book"/>
              <a:cs typeface="Franklin Gothic Book"/>
            </a:endParaRPr>
          </a:p>
          <a:p>
            <a:pPr marL="12700" marR="5080">
              <a:lnSpc>
                <a:spcPct val="100800"/>
              </a:lnSpc>
              <a:spcBef>
                <a:spcPts val="695"/>
              </a:spcBef>
            </a:pPr>
            <a:r>
              <a:rPr dirty="0" sz="1800">
                <a:latin typeface="Franklin Gothic Book"/>
                <a:cs typeface="Franklin Gothic Book"/>
              </a:rPr>
              <a:t>In </a:t>
            </a:r>
            <a:r>
              <a:rPr dirty="0" sz="1800" spc="-25">
                <a:latin typeface="Franklin Gothic Book"/>
                <a:cs typeface="Franklin Gothic Book"/>
              </a:rPr>
              <a:t>FY2018 </a:t>
            </a:r>
            <a:r>
              <a:rPr dirty="0" sz="1800" spc="-15">
                <a:latin typeface="Franklin Gothic Book"/>
                <a:cs typeface="Franklin Gothic Book"/>
              </a:rPr>
              <a:t>the </a:t>
            </a:r>
            <a:r>
              <a:rPr dirty="0" sz="1800" spc="-25">
                <a:latin typeface="Franklin Gothic Book"/>
                <a:cs typeface="Franklin Gothic Book"/>
              </a:rPr>
              <a:t>top </a:t>
            </a:r>
            <a:r>
              <a:rPr dirty="0" sz="1800" spc="-35">
                <a:latin typeface="Franklin Gothic Book"/>
                <a:cs typeface="Franklin Gothic Book"/>
              </a:rPr>
              <a:t>10%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5">
                <a:latin typeface="Franklin Gothic Book"/>
                <a:cs typeface="Franklin Gothic Book"/>
              </a:rPr>
              <a:t>R1 </a:t>
            </a:r>
            <a:r>
              <a:rPr dirty="0" sz="1800" spc="10">
                <a:latin typeface="Franklin Gothic Book"/>
                <a:cs typeface="Franklin Gothic Book"/>
              </a:rPr>
              <a:t>publics  </a:t>
            </a:r>
            <a:r>
              <a:rPr dirty="0" sz="1800" spc="-5">
                <a:latin typeface="Franklin Gothic Book"/>
                <a:cs typeface="Franklin Gothic Book"/>
              </a:rPr>
              <a:t>attracted </a:t>
            </a:r>
            <a:r>
              <a:rPr dirty="0" sz="1800">
                <a:latin typeface="Franklin Gothic Book"/>
                <a:cs typeface="Franklin Gothic Book"/>
              </a:rPr>
              <a:t>over </a:t>
            </a:r>
            <a:r>
              <a:rPr dirty="0" sz="1800" spc="-5">
                <a:latin typeface="Franklin Gothic Book"/>
                <a:cs typeface="Franklin Gothic Book"/>
              </a:rPr>
              <a:t>$380M </a:t>
            </a:r>
            <a:r>
              <a:rPr dirty="0" sz="1800" spc="15">
                <a:latin typeface="Franklin Gothic Book"/>
                <a:cs typeface="Franklin Gothic Book"/>
              </a:rPr>
              <a:t>in </a:t>
            </a:r>
            <a:r>
              <a:rPr dirty="0" sz="1800" spc="10">
                <a:latin typeface="Franklin Gothic Book"/>
                <a:cs typeface="Franklin Gothic Book"/>
              </a:rPr>
              <a:t>new gifts,  </a:t>
            </a:r>
            <a:r>
              <a:rPr dirty="0" sz="1800" spc="10">
                <a:solidFill>
                  <a:srgbClr val="111111"/>
                </a:solidFill>
                <a:latin typeface="Franklin Gothic Book"/>
                <a:cs typeface="Franklin Gothic Book"/>
              </a:rPr>
              <a:t>while </a:t>
            </a:r>
            <a:r>
              <a:rPr dirty="0" sz="1800" spc="-15">
                <a:latin typeface="Franklin Gothic Book"/>
                <a:cs typeface="Franklin Gothic Book"/>
              </a:rPr>
              <a:t>the </a:t>
            </a:r>
            <a:r>
              <a:rPr dirty="0" sz="1800" spc="-25">
                <a:latin typeface="Franklin Gothic Book"/>
                <a:cs typeface="Franklin Gothic Book"/>
              </a:rPr>
              <a:t>bottom </a:t>
            </a:r>
            <a:r>
              <a:rPr dirty="0" sz="1800" spc="-30">
                <a:latin typeface="Franklin Gothic Book"/>
                <a:cs typeface="Franklin Gothic Book"/>
              </a:rPr>
              <a:t>10%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10">
                <a:latin typeface="Franklin Gothic Book"/>
                <a:cs typeface="Franklin Gothic Book"/>
              </a:rPr>
              <a:t>R1 publics  </a:t>
            </a:r>
            <a:r>
              <a:rPr dirty="0" sz="1800" spc="-5">
                <a:latin typeface="Franklin Gothic Book"/>
                <a:cs typeface="Franklin Gothic Book"/>
              </a:rPr>
              <a:t>attracted about </a:t>
            </a:r>
            <a:r>
              <a:rPr dirty="0" sz="1800" spc="-25">
                <a:latin typeface="Franklin Gothic Book"/>
                <a:cs typeface="Franklin Gothic Book"/>
              </a:rPr>
              <a:t>$10M </a:t>
            </a:r>
            <a:r>
              <a:rPr dirty="0" sz="1800" spc="15">
                <a:latin typeface="Franklin Gothic Book"/>
                <a:cs typeface="Franklin Gothic Book"/>
              </a:rPr>
              <a:t>in </a:t>
            </a:r>
            <a:r>
              <a:rPr dirty="0" sz="1800" spc="5">
                <a:latin typeface="Franklin Gothic Book"/>
                <a:cs typeface="Franklin Gothic Book"/>
              </a:rPr>
              <a:t>new</a:t>
            </a:r>
            <a:r>
              <a:rPr dirty="0" sz="1800" spc="-114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gifts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ts val="2100"/>
              </a:lnSpc>
            </a:pPr>
            <a:r>
              <a:rPr dirty="0" sz="1800" spc="15">
                <a:latin typeface="Franklin Gothic Book"/>
                <a:cs typeface="Franklin Gothic Book"/>
              </a:rPr>
              <a:t>in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FY2018.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Franklin Gothic Book"/>
              <a:cs typeface="Franklin Gothic Book"/>
            </a:endParaRPr>
          </a:p>
          <a:p>
            <a:pPr marL="12700" marR="12065">
              <a:lnSpc>
                <a:spcPct val="99700"/>
              </a:lnSpc>
              <a:spcBef>
                <a:spcPts val="5"/>
              </a:spcBef>
            </a:pPr>
            <a:r>
              <a:rPr dirty="0" sz="1800" spc="-25">
                <a:latin typeface="Franklin Gothic Book"/>
                <a:cs typeface="Franklin Gothic Book"/>
              </a:rPr>
              <a:t>FY2018 </a:t>
            </a:r>
            <a:r>
              <a:rPr dirty="0" sz="1800" spc="10">
                <a:latin typeface="Franklin Gothic Book"/>
                <a:cs typeface="Franklin Gothic Book"/>
              </a:rPr>
              <a:t>gifts </a:t>
            </a:r>
            <a:r>
              <a:rPr dirty="0" sz="1800" spc="15">
                <a:latin typeface="Franklin Gothic Book"/>
                <a:cs typeface="Franklin Gothic Book"/>
              </a:rPr>
              <a:t>per </a:t>
            </a:r>
            <a:r>
              <a:rPr dirty="0" sz="1800" spc="10">
                <a:latin typeface="Franklin Gothic Book"/>
                <a:cs typeface="Franklin Gothic Book"/>
              </a:rPr>
              <a:t>full-time</a:t>
            </a:r>
            <a:r>
              <a:rPr dirty="0" sz="1800" spc="-225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equivalent  </a:t>
            </a:r>
            <a:r>
              <a:rPr dirty="0" sz="1800" spc="-5">
                <a:latin typeface="Franklin Gothic Book"/>
                <a:cs typeface="Franklin Gothic Book"/>
              </a:rPr>
              <a:t>student </a:t>
            </a:r>
            <a:r>
              <a:rPr dirty="0" sz="1800" spc="5">
                <a:latin typeface="Franklin Gothic Book"/>
                <a:cs typeface="Franklin Gothic Book"/>
              </a:rPr>
              <a:t>averaged </a:t>
            </a:r>
            <a:r>
              <a:rPr dirty="0" sz="1800" spc="-5">
                <a:latin typeface="Franklin Gothic Book"/>
                <a:cs typeface="Franklin Gothic Book"/>
              </a:rPr>
              <a:t>about </a:t>
            </a:r>
            <a:r>
              <a:rPr dirty="0" sz="1800" spc="-25">
                <a:latin typeface="Franklin Gothic Book"/>
                <a:cs typeface="Franklin Gothic Book"/>
              </a:rPr>
              <a:t>$10K </a:t>
            </a:r>
            <a:r>
              <a:rPr dirty="0" sz="1800" spc="-45">
                <a:latin typeface="Franklin Gothic Book"/>
                <a:cs typeface="Franklin Gothic Book"/>
              </a:rPr>
              <a:t>for </a:t>
            </a:r>
            <a:r>
              <a:rPr dirty="0" sz="1800" spc="10">
                <a:latin typeface="Franklin Gothic Book"/>
                <a:cs typeface="Franklin Gothic Book"/>
              </a:rPr>
              <a:t>an  </a:t>
            </a:r>
            <a:r>
              <a:rPr dirty="0" sz="1800" spc="5">
                <a:latin typeface="Franklin Gothic Book"/>
                <a:cs typeface="Franklin Gothic Book"/>
              </a:rPr>
              <a:t>R1 </a:t>
            </a:r>
            <a:r>
              <a:rPr dirty="0" sz="1800" spc="-5">
                <a:latin typeface="Franklin Gothic Book"/>
                <a:cs typeface="Franklin Gothic Book"/>
              </a:rPr>
              <a:t>institution </a:t>
            </a:r>
            <a:r>
              <a:rPr dirty="0" sz="1800" spc="5">
                <a:latin typeface="Franklin Gothic Book"/>
                <a:cs typeface="Franklin Gothic Book"/>
              </a:rPr>
              <a:t>and </a:t>
            </a:r>
            <a:r>
              <a:rPr dirty="0" sz="1800" spc="15">
                <a:latin typeface="Franklin Gothic Book"/>
                <a:cs typeface="Franklin Gothic Book"/>
              </a:rPr>
              <a:t>it </a:t>
            </a:r>
            <a:r>
              <a:rPr dirty="0" sz="1800" spc="5">
                <a:latin typeface="Franklin Gothic Book"/>
                <a:cs typeface="Franklin Gothic Book"/>
              </a:rPr>
              <a:t>was </a:t>
            </a:r>
            <a:r>
              <a:rPr dirty="0" sz="1800" spc="-5">
                <a:latin typeface="Franklin Gothic Book"/>
                <a:cs typeface="Franklin Gothic Book"/>
              </a:rPr>
              <a:t>about </a:t>
            </a:r>
            <a:r>
              <a:rPr dirty="0" sz="1800" spc="-10">
                <a:latin typeface="Franklin Gothic Book"/>
                <a:cs typeface="Franklin Gothic Book"/>
              </a:rPr>
              <a:t>$5K  </a:t>
            </a:r>
            <a:r>
              <a:rPr dirty="0" sz="1800" spc="-45">
                <a:latin typeface="Franklin Gothic Book"/>
                <a:cs typeface="Franklin Gothic Book"/>
              </a:rPr>
              <a:t>for </a:t>
            </a:r>
            <a:r>
              <a:rPr dirty="0" sz="1800" spc="10">
                <a:latin typeface="Franklin Gothic Book"/>
                <a:cs typeface="Franklin Gothic Book"/>
              </a:rPr>
              <a:t>an </a:t>
            </a:r>
            <a:r>
              <a:rPr dirty="0" sz="1800" spc="5">
                <a:latin typeface="Franklin Gothic Book"/>
                <a:cs typeface="Franklin Gothic Book"/>
              </a:rPr>
              <a:t>R2</a:t>
            </a:r>
            <a:r>
              <a:rPr dirty="0" sz="1800" spc="3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institution.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3950" y="3876675"/>
            <a:ext cx="2209800" cy="2066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354" y="86994"/>
            <a:ext cx="6207125" cy="908685"/>
          </a:xfrm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marL="12700" marR="5080" indent="1391285">
              <a:lnSpc>
                <a:spcPts val="3080"/>
              </a:lnSpc>
              <a:spcBef>
                <a:spcPts val="865"/>
              </a:spcBef>
              <a:tabLst>
                <a:tab pos="4721225" algn="l"/>
              </a:tabLst>
            </a:pPr>
            <a:r>
              <a:rPr dirty="0" sz="3200" spc="-10" i="1">
                <a:latin typeface="Franklin Gothic Book"/>
                <a:cs typeface="Franklin Gothic Book"/>
              </a:rPr>
              <a:t>R</a:t>
            </a:r>
            <a:r>
              <a:rPr dirty="0" sz="2550" spc="-10" i="1">
                <a:latin typeface="Franklin Gothic Book"/>
                <a:cs typeface="Franklin Gothic Book"/>
              </a:rPr>
              <a:t>ESEARCH </a:t>
            </a:r>
            <a:r>
              <a:rPr dirty="0" sz="3200" spc="-15" i="1">
                <a:latin typeface="Franklin Gothic Book"/>
                <a:cs typeface="Franklin Gothic Book"/>
              </a:rPr>
              <a:t>O</a:t>
            </a:r>
            <a:r>
              <a:rPr dirty="0" sz="2550" spc="-15" i="1">
                <a:latin typeface="Franklin Gothic Book"/>
                <a:cs typeface="Franklin Gothic Book"/>
              </a:rPr>
              <a:t>UTCOMES</a:t>
            </a:r>
            <a:r>
              <a:rPr dirty="0" sz="3200" spc="-15" i="1">
                <a:latin typeface="Franklin Gothic Book"/>
                <a:cs typeface="Franklin Gothic Book"/>
              </a:rPr>
              <a:t>:  </a:t>
            </a:r>
            <a:r>
              <a:rPr dirty="0" sz="3200" spc="-75" i="1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2550" spc="-245" i="1">
                <a:solidFill>
                  <a:srgbClr val="404040"/>
                </a:solidFill>
                <a:latin typeface="Franklin Gothic Book"/>
                <a:cs typeface="Franklin Gothic Book"/>
              </a:rPr>
              <a:t>A</a:t>
            </a:r>
            <a:r>
              <a:rPr dirty="0" sz="2550" spc="-50" i="1">
                <a:solidFill>
                  <a:srgbClr val="404040"/>
                </a:solidFill>
                <a:latin typeface="Franklin Gothic Book"/>
                <a:cs typeface="Franklin Gothic Book"/>
              </a:rPr>
              <a:t>T</a:t>
            </a:r>
            <a:r>
              <a:rPr dirty="0" sz="2550" spc="-110" i="1">
                <a:solidFill>
                  <a:srgbClr val="404040"/>
                </a:solidFill>
                <a:latin typeface="Franklin Gothic Book"/>
                <a:cs typeface="Franklin Gothic Book"/>
              </a:rPr>
              <a:t>I</a:t>
            </a:r>
            <a:r>
              <a:rPr dirty="0" sz="2550" spc="-70" i="1">
                <a:solidFill>
                  <a:srgbClr val="404040"/>
                </a:solidFill>
                <a:latin typeface="Franklin Gothic Book"/>
                <a:cs typeface="Franklin Gothic Book"/>
              </a:rPr>
              <a:t>O</a:t>
            </a:r>
            <a:r>
              <a:rPr dirty="0" sz="2550" spc="-100" i="1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2550" spc="-95" i="1">
                <a:solidFill>
                  <a:srgbClr val="404040"/>
                </a:solidFill>
                <a:latin typeface="Franklin Gothic Book"/>
                <a:cs typeface="Franklin Gothic Book"/>
              </a:rPr>
              <a:t>A</a:t>
            </a:r>
            <a:r>
              <a:rPr dirty="0" sz="2550" i="1">
                <a:solidFill>
                  <a:srgbClr val="404040"/>
                </a:solidFill>
                <a:latin typeface="Franklin Gothic Book"/>
                <a:cs typeface="Franklin Gothic Book"/>
              </a:rPr>
              <a:t>L</a:t>
            </a:r>
            <a:r>
              <a:rPr dirty="0" sz="2550" i="1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dirty="0" sz="2550" spc="-315" i="1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dirty="0" sz="3200" spc="-35" i="1">
                <a:solidFill>
                  <a:srgbClr val="404040"/>
                </a:solidFill>
                <a:latin typeface="Franklin Gothic Book"/>
                <a:cs typeface="Franklin Gothic Book"/>
              </a:rPr>
              <a:t>S</a:t>
            </a:r>
            <a:r>
              <a:rPr dirty="0" sz="2550" spc="-45" i="1">
                <a:solidFill>
                  <a:srgbClr val="404040"/>
                </a:solidFill>
                <a:latin typeface="Franklin Gothic Book"/>
                <a:cs typeface="Franklin Gothic Book"/>
              </a:rPr>
              <a:t>C</a:t>
            </a:r>
            <a:r>
              <a:rPr dirty="0" sz="2550" spc="-110" i="1">
                <a:solidFill>
                  <a:srgbClr val="404040"/>
                </a:solidFill>
                <a:latin typeface="Franklin Gothic Book"/>
                <a:cs typeface="Franklin Gothic Book"/>
              </a:rPr>
              <a:t>I</a:t>
            </a:r>
            <a:r>
              <a:rPr dirty="0" sz="2550" spc="-80" i="1">
                <a:solidFill>
                  <a:srgbClr val="404040"/>
                </a:solidFill>
                <a:latin typeface="Franklin Gothic Book"/>
                <a:cs typeface="Franklin Gothic Book"/>
              </a:rPr>
              <a:t>E</a:t>
            </a:r>
            <a:r>
              <a:rPr dirty="0" sz="2550" spc="-100" i="1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2550" spc="-45" i="1">
                <a:solidFill>
                  <a:srgbClr val="404040"/>
                </a:solidFill>
                <a:latin typeface="Franklin Gothic Book"/>
                <a:cs typeface="Franklin Gothic Book"/>
              </a:rPr>
              <a:t>C</a:t>
            </a:r>
            <a:r>
              <a:rPr dirty="0" sz="2550" i="1">
                <a:solidFill>
                  <a:srgbClr val="404040"/>
                </a:solidFill>
                <a:latin typeface="Franklin Gothic Book"/>
                <a:cs typeface="Franklin Gothic Book"/>
              </a:rPr>
              <a:t>E</a:t>
            </a:r>
            <a:r>
              <a:rPr dirty="0" sz="2550" spc="254" i="1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dirty="0" sz="3200" spc="-50" i="1">
                <a:solidFill>
                  <a:srgbClr val="404040"/>
                </a:solidFill>
                <a:latin typeface="Franklin Gothic Book"/>
                <a:cs typeface="Franklin Gothic Book"/>
              </a:rPr>
              <a:t>F</a:t>
            </a:r>
            <a:r>
              <a:rPr dirty="0" sz="2550" spc="-65" i="1">
                <a:solidFill>
                  <a:srgbClr val="404040"/>
                </a:solidFill>
                <a:latin typeface="Franklin Gothic Book"/>
                <a:cs typeface="Franklin Gothic Book"/>
              </a:rPr>
              <a:t>O</a:t>
            </a:r>
            <a:r>
              <a:rPr dirty="0" sz="2550" spc="-70" i="1">
                <a:solidFill>
                  <a:srgbClr val="404040"/>
                </a:solidFill>
                <a:latin typeface="Franklin Gothic Book"/>
                <a:cs typeface="Franklin Gothic Book"/>
              </a:rPr>
              <a:t>U</a:t>
            </a:r>
            <a:r>
              <a:rPr dirty="0" sz="2550" spc="-100" i="1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2550" spc="-155" i="1">
                <a:solidFill>
                  <a:srgbClr val="404040"/>
                </a:solidFill>
                <a:latin typeface="Franklin Gothic Book"/>
                <a:cs typeface="Franklin Gothic Book"/>
              </a:rPr>
              <a:t>D</a:t>
            </a:r>
            <a:r>
              <a:rPr dirty="0" sz="2550" spc="-240" i="1">
                <a:solidFill>
                  <a:srgbClr val="404040"/>
                </a:solidFill>
                <a:latin typeface="Franklin Gothic Book"/>
                <a:cs typeface="Franklin Gothic Book"/>
              </a:rPr>
              <a:t>A</a:t>
            </a:r>
            <a:r>
              <a:rPr dirty="0" sz="2550" spc="-45" i="1">
                <a:solidFill>
                  <a:srgbClr val="404040"/>
                </a:solidFill>
                <a:latin typeface="Franklin Gothic Book"/>
                <a:cs typeface="Franklin Gothic Book"/>
              </a:rPr>
              <a:t>T</a:t>
            </a:r>
            <a:r>
              <a:rPr dirty="0" sz="2550" spc="-110" i="1">
                <a:solidFill>
                  <a:srgbClr val="404040"/>
                </a:solidFill>
                <a:latin typeface="Franklin Gothic Book"/>
                <a:cs typeface="Franklin Gothic Book"/>
              </a:rPr>
              <a:t>I</a:t>
            </a:r>
            <a:r>
              <a:rPr dirty="0" sz="2550" spc="-65" i="1">
                <a:solidFill>
                  <a:srgbClr val="404040"/>
                </a:solidFill>
                <a:latin typeface="Franklin Gothic Book"/>
                <a:cs typeface="Franklin Gothic Book"/>
              </a:rPr>
              <a:t>O</a:t>
            </a:r>
            <a:r>
              <a:rPr dirty="0" sz="2550" i="1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2550" i="1">
                <a:solidFill>
                  <a:srgbClr val="404040"/>
                </a:solidFill>
                <a:latin typeface="Franklin Gothic Book"/>
                <a:cs typeface="Franklin Gothic Book"/>
              </a:rPr>
              <a:t>	</a:t>
            </a:r>
            <a:r>
              <a:rPr dirty="0" sz="3200" spc="-85" i="1">
                <a:solidFill>
                  <a:srgbClr val="404040"/>
                </a:solidFill>
                <a:latin typeface="Franklin Gothic Book"/>
                <a:cs typeface="Franklin Gothic Book"/>
              </a:rPr>
              <a:t>R</a:t>
            </a:r>
            <a:r>
              <a:rPr dirty="0" sz="2550" spc="-90" i="1">
                <a:solidFill>
                  <a:srgbClr val="404040"/>
                </a:solidFill>
                <a:latin typeface="Franklin Gothic Book"/>
                <a:cs typeface="Franklin Gothic Book"/>
              </a:rPr>
              <a:t>A</a:t>
            </a:r>
            <a:r>
              <a:rPr dirty="0" sz="2550" spc="-100" i="1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2550" spc="-90" i="1">
                <a:solidFill>
                  <a:srgbClr val="404040"/>
                </a:solidFill>
                <a:latin typeface="Franklin Gothic Book"/>
                <a:cs typeface="Franklin Gothic Book"/>
              </a:rPr>
              <a:t>K</a:t>
            </a:r>
            <a:r>
              <a:rPr dirty="0" sz="2550" spc="-110" i="1">
                <a:solidFill>
                  <a:srgbClr val="404040"/>
                </a:solidFill>
                <a:latin typeface="Franklin Gothic Book"/>
                <a:cs typeface="Franklin Gothic Book"/>
              </a:rPr>
              <a:t>I</a:t>
            </a:r>
            <a:r>
              <a:rPr dirty="0" sz="2550" spc="-100" i="1">
                <a:solidFill>
                  <a:srgbClr val="404040"/>
                </a:solidFill>
                <a:latin typeface="Franklin Gothic Book"/>
                <a:cs typeface="Franklin Gothic Book"/>
              </a:rPr>
              <a:t>N</a:t>
            </a:r>
            <a:r>
              <a:rPr dirty="0" sz="2550" spc="-10" i="1">
                <a:solidFill>
                  <a:srgbClr val="404040"/>
                </a:solidFill>
                <a:latin typeface="Franklin Gothic Book"/>
                <a:cs typeface="Franklin Gothic Book"/>
              </a:rPr>
              <a:t>G</a:t>
            </a:r>
            <a:r>
              <a:rPr dirty="0" sz="2550" i="1">
                <a:solidFill>
                  <a:srgbClr val="404040"/>
                </a:solidFill>
                <a:latin typeface="Franklin Gothic Book"/>
                <a:cs typeface="Franklin Gothic Book"/>
              </a:rPr>
              <a:t>S</a:t>
            </a:r>
            <a:endParaRPr sz="255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05250" y="5724525"/>
            <a:ext cx="2019300" cy="781050"/>
          </a:xfrm>
          <a:custGeom>
            <a:avLst/>
            <a:gdLst/>
            <a:ahLst/>
            <a:cxnLst/>
            <a:rect l="l" t="t" r="r" b="b"/>
            <a:pathLst>
              <a:path w="2019300" h="781050">
                <a:moveTo>
                  <a:pt x="1706879" y="0"/>
                </a:moveTo>
                <a:lnTo>
                  <a:pt x="0" y="0"/>
                </a:lnTo>
                <a:lnTo>
                  <a:pt x="312420" y="390525"/>
                </a:lnTo>
                <a:lnTo>
                  <a:pt x="0" y="781050"/>
                </a:lnTo>
                <a:lnTo>
                  <a:pt x="1706879" y="781050"/>
                </a:lnTo>
                <a:lnTo>
                  <a:pt x="2019300" y="390525"/>
                </a:lnTo>
                <a:lnTo>
                  <a:pt x="1706879" y="0"/>
                </a:lnTo>
                <a:close/>
              </a:path>
            </a:pathLst>
          </a:custGeom>
          <a:solidFill>
            <a:srgbClr val="EB6F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05250" y="5724525"/>
            <a:ext cx="2019300" cy="781050"/>
          </a:xfrm>
          <a:custGeom>
            <a:avLst/>
            <a:gdLst/>
            <a:ahLst/>
            <a:cxnLst/>
            <a:rect l="l" t="t" r="r" b="b"/>
            <a:pathLst>
              <a:path w="2019300" h="781050">
                <a:moveTo>
                  <a:pt x="0" y="0"/>
                </a:moveTo>
                <a:lnTo>
                  <a:pt x="1706879" y="0"/>
                </a:lnTo>
                <a:lnTo>
                  <a:pt x="2019300" y="390525"/>
                </a:lnTo>
                <a:lnTo>
                  <a:pt x="1706879" y="781050"/>
                </a:lnTo>
                <a:lnTo>
                  <a:pt x="0" y="781050"/>
                </a:lnTo>
                <a:lnTo>
                  <a:pt x="312420" y="390525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48175" y="5924550"/>
            <a:ext cx="1704975" cy="781050"/>
          </a:xfrm>
          <a:custGeom>
            <a:avLst/>
            <a:gdLst/>
            <a:ahLst/>
            <a:cxnLst/>
            <a:rect l="l" t="t" r="r" b="b"/>
            <a:pathLst>
              <a:path w="1704975" h="781050">
                <a:moveTo>
                  <a:pt x="1626997" y="0"/>
                </a:moveTo>
                <a:lnTo>
                  <a:pt x="77977" y="0"/>
                </a:lnTo>
                <a:lnTo>
                  <a:pt x="47630" y="6138"/>
                </a:lnTo>
                <a:lnTo>
                  <a:pt x="22844" y="22879"/>
                </a:lnTo>
                <a:lnTo>
                  <a:pt x="6129" y="47705"/>
                </a:lnTo>
                <a:lnTo>
                  <a:pt x="0" y="78105"/>
                </a:lnTo>
                <a:lnTo>
                  <a:pt x="0" y="702945"/>
                </a:lnTo>
                <a:lnTo>
                  <a:pt x="6129" y="733349"/>
                </a:lnTo>
                <a:lnTo>
                  <a:pt x="22844" y="758175"/>
                </a:lnTo>
                <a:lnTo>
                  <a:pt x="47630" y="774912"/>
                </a:lnTo>
                <a:lnTo>
                  <a:pt x="77977" y="781050"/>
                </a:lnTo>
                <a:lnTo>
                  <a:pt x="1626997" y="781050"/>
                </a:lnTo>
                <a:lnTo>
                  <a:pt x="1657344" y="774912"/>
                </a:lnTo>
                <a:lnTo>
                  <a:pt x="1682130" y="758175"/>
                </a:lnTo>
                <a:lnTo>
                  <a:pt x="1698845" y="733349"/>
                </a:lnTo>
                <a:lnTo>
                  <a:pt x="1704975" y="702945"/>
                </a:lnTo>
                <a:lnTo>
                  <a:pt x="1704975" y="78105"/>
                </a:lnTo>
                <a:lnTo>
                  <a:pt x="1698845" y="47705"/>
                </a:lnTo>
                <a:lnTo>
                  <a:pt x="1682130" y="22879"/>
                </a:lnTo>
                <a:lnTo>
                  <a:pt x="1657344" y="6138"/>
                </a:lnTo>
                <a:lnTo>
                  <a:pt x="162699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483105" y="5834221"/>
            <a:ext cx="1635125" cy="8978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R="1905">
              <a:lnSpc>
                <a:spcPct val="100000"/>
              </a:lnSpc>
              <a:spcBef>
                <a:spcPts val="340"/>
              </a:spcBef>
            </a:pPr>
            <a:r>
              <a:rPr dirty="0" sz="2000" spc="20">
                <a:latin typeface="Franklin Gothic Book"/>
                <a:cs typeface="Franklin Gothic Book"/>
              </a:rPr>
              <a:t>FY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2013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  <a:tabLst>
                <a:tab pos="452120" algn="l"/>
                <a:tab pos="1609090" algn="l"/>
              </a:tabLst>
            </a:pPr>
            <a:r>
              <a:rPr dirty="0" u="heavy" sz="3200" spc="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dirty="0" u="heavy" sz="3200" spc="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dirty="0" u="heavy" sz="3200" spc="-50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177	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10300" y="5724525"/>
            <a:ext cx="2028825" cy="781050"/>
          </a:xfrm>
          <a:custGeom>
            <a:avLst/>
            <a:gdLst/>
            <a:ahLst/>
            <a:cxnLst/>
            <a:rect l="l" t="t" r="r" b="b"/>
            <a:pathLst>
              <a:path w="2028825" h="781050">
                <a:moveTo>
                  <a:pt x="1716404" y="0"/>
                </a:moveTo>
                <a:lnTo>
                  <a:pt x="0" y="0"/>
                </a:lnTo>
                <a:lnTo>
                  <a:pt x="312420" y="390525"/>
                </a:lnTo>
                <a:lnTo>
                  <a:pt x="0" y="781050"/>
                </a:lnTo>
                <a:lnTo>
                  <a:pt x="1716404" y="781050"/>
                </a:lnTo>
                <a:lnTo>
                  <a:pt x="2028825" y="390525"/>
                </a:lnTo>
                <a:lnTo>
                  <a:pt x="1716404" y="0"/>
                </a:lnTo>
                <a:close/>
              </a:path>
            </a:pathLst>
          </a:custGeom>
          <a:solidFill>
            <a:srgbClr val="EB6F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10300" y="5724525"/>
            <a:ext cx="2028825" cy="781050"/>
          </a:xfrm>
          <a:custGeom>
            <a:avLst/>
            <a:gdLst/>
            <a:ahLst/>
            <a:cxnLst/>
            <a:rect l="l" t="t" r="r" b="b"/>
            <a:pathLst>
              <a:path w="2028825" h="781050">
                <a:moveTo>
                  <a:pt x="0" y="0"/>
                </a:moveTo>
                <a:lnTo>
                  <a:pt x="1716404" y="0"/>
                </a:lnTo>
                <a:lnTo>
                  <a:pt x="2028825" y="390525"/>
                </a:lnTo>
                <a:lnTo>
                  <a:pt x="1716404" y="781050"/>
                </a:lnTo>
                <a:lnTo>
                  <a:pt x="0" y="781050"/>
                </a:lnTo>
                <a:lnTo>
                  <a:pt x="312420" y="390525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53225" y="5934075"/>
            <a:ext cx="1704975" cy="781050"/>
          </a:xfrm>
          <a:custGeom>
            <a:avLst/>
            <a:gdLst/>
            <a:ahLst/>
            <a:cxnLst/>
            <a:rect l="l" t="t" r="r" b="b"/>
            <a:pathLst>
              <a:path w="1704975" h="781050">
                <a:moveTo>
                  <a:pt x="1626997" y="0"/>
                </a:moveTo>
                <a:lnTo>
                  <a:pt x="77977" y="0"/>
                </a:lnTo>
                <a:lnTo>
                  <a:pt x="47630" y="6138"/>
                </a:lnTo>
                <a:lnTo>
                  <a:pt x="22844" y="22879"/>
                </a:lnTo>
                <a:lnTo>
                  <a:pt x="6129" y="47705"/>
                </a:lnTo>
                <a:lnTo>
                  <a:pt x="0" y="78105"/>
                </a:lnTo>
                <a:lnTo>
                  <a:pt x="0" y="702945"/>
                </a:lnTo>
                <a:lnTo>
                  <a:pt x="6129" y="733349"/>
                </a:lnTo>
                <a:lnTo>
                  <a:pt x="22844" y="758175"/>
                </a:lnTo>
                <a:lnTo>
                  <a:pt x="47630" y="774912"/>
                </a:lnTo>
                <a:lnTo>
                  <a:pt x="77977" y="781050"/>
                </a:lnTo>
                <a:lnTo>
                  <a:pt x="1626997" y="781050"/>
                </a:lnTo>
                <a:lnTo>
                  <a:pt x="1657344" y="774912"/>
                </a:lnTo>
                <a:lnTo>
                  <a:pt x="1682130" y="758175"/>
                </a:lnTo>
                <a:lnTo>
                  <a:pt x="1698845" y="733349"/>
                </a:lnTo>
                <a:lnTo>
                  <a:pt x="1704975" y="702945"/>
                </a:lnTo>
                <a:lnTo>
                  <a:pt x="1704975" y="78105"/>
                </a:lnTo>
                <a:lnTo>
                  <a:pt x="1698845" y="47705"/>
                </a:lnTo>
                <a:lnTo>
                  <a:pt x="1682130" y="22879"/>
                </a:lnTo>
                <a:lnTo>
                  <a:pt x="1657344" y="6138"/>
                </a:lnTo>
                <a:lnTo>
                  <a:pt x="162699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48800" y="142875"/>
            <a:ext cx="1381125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788156" y="5845237"/>
            <a:ext cx="1635125" cy="89916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350"/>
              </a:spcBef>
            </a:pPr>
            <a:r>
              <a:rPr dirty="0" sz="2000" spc="20">
                <a:latin typeface="Franklin Gothic Book"/>
                <a:cs typeface="Franklin Gothic Book"/>
              </a:rPr>
              <a:t>FY</a:t>
            </a:r>
            <a:r>
              <a:rPr dirty="0" sz="2000" spc="-5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2021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  <a:tabLst>
                <a:tab pos="440055" algn="l"/>
                <a:tab pos="1609090" algn="l"/>
              </a:tabLst>
            </a:pPr>
            <a:r>
              <a:rPr dirty="0" u="heavy" sz="3200" spc="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dirty="0" u="heavy" sz="3200" spc="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dirty="0" u="heavy" sz="3200" spc="50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135	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60100" y="235267"/>
            <a:ext cx="938530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>
                <a:solidFill>
                  <a:srgbClr val="FF0000"/>
                </a:solidFill>
                <a:latin typeface="Franklin Gothic Book"/>
                <a:cs typeface="Franklin Gothic Book"/>
              </a:rPr>
              <a:t>FY</a:t>
            </a:r>
            <a:r>
              <a:rPr dirty="0" sz="1800" spc="-16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0">
                <a:solidFill>
                  <a:srgbClr val="FF0000"/>
                </a:solidFill>
                <a:latin typeface="Franklin Gothic Book"/>
                <a:cs typeface="Franklin Gothic Book"/>
              </a:rPr>
              <a:t>2022: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 spc="65">
                <a:solidFill>
                  <a:srgbClr val="FF0000"/>
                </a:solidFill>
                <a:latin typeface="Franklin Gothic Book"/>
                <a:cs typeface="Franklin Gothic Book"/>
              </a:rPr>
              <a:t>$205M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0525" y="1266862"/>
            <a:ext cx="0" cy="828040"/>
          </a:xfrm>
          <a:custGeom>
            <a:avLst/>
            <a:gdLst/>
            <a:ahLst/>
            <a:cxnLst/>
            <a:rect l="l" t="t" r="r" b="b"/>
            <a:pathLst>
              <a:path w="0" h="828039">
                <a:moveTo>
                  <a:pt x="0" y="0"/>
                </a:moveTo>
                <a:lnTo>
                  <a:pt x="0" y="8280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90525" y="2107449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90525" y="2303401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90525" y="2499605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0525" y="2695431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0525" y="2891383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90525" y="3087209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90525" y="3283148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0525" y="3479037"/>
            <a:ext cx="0" cy="184150"/>
          </a:xfrm>
          <a:custGeom>
            <a:avLst/>
            <a:gdLst/>
            <a:ahLst/>
            <a:cxnLst/>
            <a:rect l="l" t="t" r="r" b="b"/>
            <a:pathLst>
              <a:path w="0" h="184150">
                <a:moveTo>
                  <a:pt x="0" y="0"/>
                </a:moveTo>
                <a:lnTo>
                  <a:pt x="0" y="1835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0525" y="3675241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0525" y="3871129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0525" y="4067018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90525" y="4262907"/>
            <a:ext cx="0" cy="183515"/>
          </a:xfrm>
          <a:custGeom>
            <a:avLst/>
            <a:gdLst/>
            <a:ahLst/>
            <a:cxnLst/>
            <a:rect l="l" t="t" r="r" b="b"/>
            <a:pathLst>
              <a:path w="0" h="183514">
                <a:moveTo>
                  <a:pt x="0" y="0"/>
                </a:moveTo>
                <a:lnTo>
                  <a:pt x="0" y="18327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580445" y="2037714"/>
            <a:ext cx="1609159" cy="631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359822" y="2038604"/>
            <a:ext cx="1740116" cy="707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185" y="93344"/>
            <a:ext cx="6680200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/>
              <a:t>R</a:t>
            </a:r>
            <a:r>
              <a:rPr dirty="0"/>
              <a:t>ESEARCH </a:t>
            </a:r>
            <a:r>
              <a:rPr dirty="0" sz="3450"/>
              <a:t>&amp; </a:t>
            </a:r>
            <a:r>
              <a:rPr dirty="0" sz="3450" spc="-5"/>
              <a:t>S</a:t>
            </a:r>
            <a:r>
              <a:rPr dirty="0" spc="-5"/>
              <a:t>OCIAL </a:t>
            </a:r>
            <a:r>
              <a:rPr dirty="0" sz="3450"/>
              <a:t>M</a:t>
            </a:r>
            <a:r>
              <a:rPr dirty="0"/>
              <a:t>OBILITY</a:t>
            </a:r>
            <a:r>
              <a:rPr dirty="0" spc="-350"/>
              <a:t> </a:t>
            </a:r>
            <a:r>
              <a:rPr dirty="0" sz="3450" spc="-10"/>
              <a:t>O</a:t>
            </a:r>
            <a:r>
              <a:rPr dirty="0" spc="-10"/>
              <a:t>UTCOMES</a:t>
            </a:r>
            <a:endParaRPr sz="3450"/>
          </a:p>
        </p:txBody>
      </p:sp>
      <p:sp>
        <p:nvSpPr>
          <p:cNvPr id="3" name="object 3"/>
          <p:cNvSpPr/>
          <p:nvPr/>
        </p:nvSpPr>
        <p:spPr>
          <a:xfrm>
            <a:off x="2066925" y="4086225"/>
            <a:ext cx="1905000" cy="851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8150" y="2228850"/>
            <a:ext cx="1962150" cy="771525"/>
          </a:xfrm>
          <a:custGeom>
            <a:avLst/>
            <a:gdLst/>
            <a:ahLst/>
            <a:cxnLst/>
            <a:rect l="l" t="t" r="r" b="b"/>
            <a:pathLst>
              <a:path w="1962150" h="771525">
                <a:moveTo>
                  <a:pt x="1653539" y="0"/>
                </a:moveTo>
                <a:lnTo>
                  <a:pt x="0" y="0"/>
                </a:lnTo>
                <a:lnTo>
                  <a:pt x="308609" y="385825"/>
                </a:lnTo>
                <a:lnTo>
                  <a:pt x="0" y="771525"/>
                </a:lnTo>
                <a:lnTo>
                  <a:pt x="1653539" y="771525"/>
                </a:lnTo>
                <a:lnTo>
                  <a:pt x="1962150" y="385825"/>
                </a:lnTo>
                <a:lnTo>
                  <a:pt x="1653539" y="0"/>
                </a:lnTo>
                <a:close/>
              </a:path>
            </a:pathLst>
          </a:custGeom>
          <a:solidFill>
            <a:srgbClr val="EB6F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2475" y="2466975"/>
            <a:ext cx="1962150" cy="1266825"/>
          </a:xfrm>
          <a:custGeom>
            <a:avLst/>
            <a:gdLst/>
            <a:ahLst/>
            <a:cxnLst/>
            <a:rect l="l" t="t" r="r" b="b"/>
            <a:pathLst>
              <a:path w="1962150" h="1266825">
                <a:moveTo>
                  <a:pt x="1872488" y="0"/>
                </a:moveTo>
                <a:lnTo>
                  <a:pt x="89687" y="0"/>
                </a:lnTo>
                <a:lnTo>
                  <a:pt x="54778" y="9963"/>
                </a:lnTo>
                <a:lnTo>
                  <a:pt x="26269" y="37131"/>
                </a:lnTo>
                <a:lnTo>
                  <a:pt x="7048" y="77420"/>
                </a:lnTo>
                <a:lnTo>
                  <a:pt x="0" y="126746"/>
                </a:lnTo>
                <a:lnTo>
                  <a:pt x="0" y="1140079"/>
                </a:lnTo>
                <a:lnTo>
                  <a:pt x="7048" y="1189404"/>
                </a:lnTo>
                <a:lnTo>
                  <a:pt x="26269" y="1229693"/>
                </a:lnTo>
                <a:lnTo>
                  <a:pt x="54778" y="1256861"/>
                </a:lnTo>
                <a:lnTo>
                  <a:pt x="89687" y="1266825"/>
                </a:lnTo>
                <a:lnTo>
                  <a:pt x="1872488" y="1266825"/>
                </a:lnTo>
                <a:lnTo>
                  <a:pt x="1907393" y="1256861"/>
                </a:lnTo>
                <a:lnTo>
                  <a:pt x="1935892" y="1229693"/>
                </a:lnTo>
                <a:lnTo>
                  <a:pt x="1955105" y="1189404"/>
                </a:lnTo>
                <a:lnTo>
                  <a:pt x="1962150" y="1140079"/>
                </a:lnTo>
                <a:lnTo>
                  <a:pt x="1962150" y="126746"/>
                </a:lnTo>
                <a:lnTo>
                  <a:pt x="1955105" y="77420"/>
                </a:lnTo>
                <a:lnTo>
                  <a:pt x="1935892" y="37131"/>
                </a:lnTo>
                <a:lnTo>
                  <a:pt x="1907393" y="9963"/>
                </a:lnTo>
                <a:lnTo>
                  <a:pt x="187248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2475" y="2466975"/>
            <a:ext cx="1962150" cy="1266825"/>
          </a:xfrm>
          <a:custGeom>
            <a:avLst/>
            <a:gdLst/>
            <a:ahLst/>
            <a:cxnLst/>
            <a:rect l="l" t="t" r="r" b="b"/>
            <a:pathLst>
              <a:path w="1962150" h="1266825">
                <a:moveTo>
                  <a:pt x="0" y="126746"/>
                </a:moveTo>
                <a:lnTo>
                  <a:pt x="7048" y="77420"/>
                </a:lnTo>
                <a:lnTo>
                  <a:pt x="26269" y="37131"/>
                </a:lnTo>
                <a:lnTo>
                  <a:pt x="54778" y="9963"/>
                </a:lnTo>
                <a:lnTo>
                  <a:pt x="89687" y="0"/>
                </a:lnTo>
                <a:lnTo>
                  <a:pt x="1872488" y="0"/>
                </a:lnTo>
                <a:lnTo>
                  <a:pt x="1907393" y="9963"/>
                </a:lnTo>
                <a:lnTo>
                  <a:pt x="1935892" y="37131"/>
                </a:lnTo>
                <a:lnTo>
                  <a:pt x="1955105" y="77420"/>
                </a:lnTo>
                <a:lnTo>
                  <a:pt x="1962150" y="126746"/>
                </a:lnTo>
                <a:lnTo>
                  <a:pt x="1962150" y="1140079"/>
                </a:lnTo>
                <a:lnTo>
                  <a:pt x="1955105" y="1189404"/>
                </a:lnTo>
                <a:lnTo>
                  <a:pt x="1935892" y="1229693"/>
                </a:lnTo>
                <a:lnTo>
                  <a:pt x="1907393" y="1256861"/>
                </a:lnTo>
                <a:lnTo>
                  <a:pt x="1872488" y="1266825"/>
                </a:lnTo>
                <a:lnTo>
                  <a:pt x="89687" y="1266825"/>
                </a:lnTo>
                <a:lnTo>
                  <a:pt x="54778" y="1256861"/>
                </a:lnTo>
                <a:lnTo>
                  <a:pt x="26269" y="1229693"/>
                </a:lnTo>
                <a:lnTo>
                  <a:pt x="7048" y="1189404"/>
                </a:lnTo>
                <a:lnTo>
                  <a:pt x="0" y="1140079"/>
                </a:lnTo>
                <a:lnTo>
                  <a:pt x="0" y="126746"/>
                </a:lnTo>
                <a:close/>
              </a:path>
            </a:pathLst>
          </a:custGeom>
          <a:ln w="15875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52855" y="2434390"/>
            <a:ext cx="958850" cy="1248410"/>
          </a:xfrm>
          <a:prstGeom prst="rect">
            <a:avLst/>
          </a:prstGeom>
        </p:spPr>
        <p:txBody>
          <a:bodyPr wrap="square" lIns="0" tIns="62229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489"/>
              </a:spcBef>
            </a:pPr>
            <a:r>
              <a:rPr dirty="0" sz="2000" spc="20">
                <a:latin typeface="Franklin Gothic Book"/>
                <a:cs typeface="Franklin Gothic Book"/>
              </a:rPr>
              <a:t>FY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2013</a:t>
            </a:r>
            <a:endParaRPr sz="2000">
              <a:latin typeface="Franklin Gothic Book"/>
              <a:cs typeface="Franklin Gothic Book"/>
            </a:endParaRPr>
          </a:p>
          <a:p>
            <a:pPr marL="69850">
              <a:lnSpc>
                <a:spcPts val="3150"/>
              </a:lnSpc>
              <a:spcBef>
                <a:spcPts val="525"/>
              </a:spcBef>
            </a:pPr>
            <a:r>
              <a:rPr dirty="0" sz="2750" spc="5">
                <a:solidFill>
                  <a:srgbClr val="006FC0"/>
                </a:solidFill>
                <a:latin typeface="Franklin Gothic Book"/>
                <a:cs typeface="Franklin Gothic Book"/>
              </a:rPr>
              <a:t>#177</a:t>
            </a:r>
            <a:endParaRPr sz="2750">
              <a:latin typeface="Franklin Gothic Book"/>
              <a:cs typeface="Franklin Gothic Book"/>
            </a:endParaRPr>
          </a:p>
          <a:p>
            <a:pPr marL="12700">
              <a:lnSpc>
                <a:spcPts val="3150"/>
              </a:lnSpc>
            </a:pPr>
            <a:r>
              <a:rPr dirty="0" sz="2750" spc="105">
                <a:solidFill>
                  <a:srgbClr val="006FC0"/>
                </a:solidFill>
                <a:latin typeface="Franklin Gothic Book"/>
                <a:cs typeface="Franklin Gothic Book"/>
              </a:rPr>
              <a:t>$6</a:t>
            </a:r>
            <a:r>
              <a:rPr dirty="0" sz="2750" spc="30">
                <a:solidFill>
                  <a:srgbClr val="006FC0"/>
                </a:solidFill>
                <a:latin typeface="Franklin Gothic Book"/>
                <a:cs typeface="Franklin Gothic Book"/>
              </a:rPr>
              <a:t>2</a:t>
            </a:r>
            <a:r>
              <a:rPr dirty="0" sz="2750" spc="20">
                <a:solidFill>
                  <a:srgbClr val="006FC0"/>
                </a:solidFill>
                <a:latin typeface="Franklin Gothic Book"/>
                <a:cs typeface="Franklin Gothic Book"/>
              </a:rPr>
              <a:t>M</a:t>
            </a:r>
            <a:endParaRPr sz="275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1300" y="2228850"/>
            <a:ext cx="1866900" cy="790575"/>
          </a:xfrm>
          <a:custGeom>
            <a:avLst/>
            <a:gdLst/>
            <a:ahLst/>
            <a:cxnLst/>
            <a:rect l="l" t="t" r="r" b="b"/>
            <a:pathLst>
              <a:path w="1866900" h="790575">
                <a:moveTo>
                  <a:pt x="1550670" y="0"/>
                </a:moveTo>
                <a:lnTo>
                  <a:pt x="0" y="0"/>
                </a:lnTo>
                <a:lnTo>
                  <a:pt x="316230" y="395224"/>
                </a:lnTo>
                <a:lnTo>
                  <a:pt x="0" y="790575"/>
                </a:lnTo>
                <a:lnTo>
                  <a:pt x="1550670" y="790575"/>
                </a:lnTo>
                <a:lnTo>
                  <a:pt x="1866900" y="395224"/>
                </a:lnTo>
                <a:lnTo>
                  <a:pt x="1550670" y="0"/>
                </a:lnTo>
                <a:close/>
              </a:path>
            </a:pathLst>
          </a:custGeom>
          <a:solidFill>
            <a:srgbClr val="EB6F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9925" y="2438400"/>
            <a:ext cx="1800225" cy="1257300"/>
          </a:xfrm>
          <a:custGeom>
            <a:avLst/>
            <a:gdLst/>
            <a:ahLst/>
            <a:cxnLst/>
            <a:rect l="l" t="t" r="r" b="b"/>
            <a:pathLst>
              <a:path w="1800225" h="1257300">
                <a:moveTo>
                  <a:pt x="1717928" y="0"/>
                </a:moveTo>
                <a:lnTo>
                  <a:pt x="82296" y="0"/>
                </a:lnTo>
                <a:lnTo>
                  <a:pt x="50256" y="9876"/>
                </a:lnTo>
                <a:lnTo>
                  <a:pt x="24098" y="36814"/>
                </a:lnTo>
                <a:lnTo>
                  <a:pt x="6465" y="76777"/>
                </a:lnTo>
                <a:lnTo>
                  <a:pt x="0" y="125729"/>
                </a:lnTo>
                <a:lnTo>
                  <a:pt x="0" y="1131570"/>
                </a:lnTo>
                <a:lnTo>
                  <a:pt x="6465" y="1180522"/>
                </a:lnTo>
                <a:lnTo>
                  <a:pt x="24098" y="1220485"/>
                </a:lnTo>
                <a:lnTo>
                  <a:pt x="50256" y="1247423"/>
                </a:lnTo>
                <a:lnTo>
                  <a:pt x="82296" y="1257300"/>
                </a:lnTo>
                <a:lnTo>
                  <a:pt x="1717928" y="1257300"/>
                </a:lnTo>
                <a:lnTo>
                  <a:pt x="1749968" y="1247423"/>
                </a:lnTo>
                <a:lnTo>
                  <a:pt x="1776126" y="1220485"/>
                </a:lnTo>
                <a:lnTo>
                  <a:pt x="1793759" y="1180522"/>
                </a:lnTo>
                <a:lnTo>
                  <a:pt x="1800225" y="1131570"/>
                </a:lnTo>
                <a:lnTo>
                  <a:pt x="1800225" y="125729"/>
                </a:lnTo>
                <a:lnTo>
                  <a:pt x="1793759" y="76777"/>
                </a:lnTo>
                <a:lnTo>
                  <a:pt x="1776126" y="36814"/>
                </a:lnTo>
                <a:lnTo>
                  <a:pt x="1749968" y="9876"/>
                </a:lnTo>
                <a:lnTo>
                  <a:pt x="1717928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9925" y="2438400"/>
            <a:ext cx="1800225" cy="1257300"/>
          </a:xfrm>
          <a:custGeom>
            <a:avLst/>
            <a:gdLst/>
            <a:ahLst/>
            <a:cxnLst/>
            <a:rect l="l" t="t" r="r" b="b"/>
            <a:pathLst>
              <a:path w="1800225" h="1257300">
                <a:moveTo>
                  <a:pt x="0" y="125729"/>
                </a:moveTo>
                <a:lnTo>
                  <a:pt x="6465" y="76777"/>
                </a:lnTo>
                <a:lnTo>
                  <a:pt x="24098" y="36814"/>
                </a:lnTo>
                <a:lnTo>
                  <a:pt x="50256" y="9876"/>
                </a:lnTo>
                <a:lnTo>
                  <a:pt x="82296" y="0"/>
                </a:lnTo>
                <a:lnTo>
                  <a:pt x="1717928" y="0"/>
                </a:lnTo>
                <a:lnTo>
                  <a:pt x="1749968" y="9876"/>
                </a:lnTo>
                <a:lnTo>
                  <a:pt x="1776126" y="36814"/>
                </a:lnTo>
                <a:lnTo>
                  <a:pt x="1793759" y="76777"/>
                </a:lnTo>
                <a:lnTo>
                  <a:pt x="1800225" y="125729"/>
                </a:lnTo>
                <a:lnTo>
                  <a:pt x="1800225" y="1131570"/>
                </a:lnTo>
                <a:lnTo>
                  <a:pt x="1793759" y="1180522"/>
                </a:lnTo>
                <a:lnTo>
                  <a:pt x="1776126" y="1220485"/>
                </a:lnTo>
                <a:lnTo>
                  <a:pt x="1749968" y="1247423"/>
                </a:lnTo>
                <a:lnTo>
                  <a:pt x="1717928" y="1257300"/>
                </a:lnTo>
                <a:lnTo>
                  <a:pt x="82296" y="1257300"/>
                </a:lnTo>
                <a:lnTo>
                  <a:pt x="50256" y="1247423"/>
                </a:lnTo>
                <a:lnTo>
                  <a:pt x="24098" y="1220485"/>
                </a:lnTo>
                <a:lnTo>
                  <a:pt x="6465" y="1180522"/>
                </a:lnTo>
                <a:lnTo>
                  <a:pt x="0" y="1131570"/>
                </a:lnTo>
                <a:lnTo>
                  <a:pt x="0" y="125729"/>
                </a:lnTo>
                <a:close/>
              </a:path>
            </a:pathLst>
          </a:custGeom>
          <a:ln w="15875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535679" y="2397341"/>
            <a:ext cx="1158875" cy="124841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490"/>
              </a:spcBef>
            </a:pPr>
            <a:r>
              <a:rPr dirty="0" sz="2000" spc="20">
                <a:latin typeface="Franklin Gothic Book"/>
                <a:cs typeface="Franklin Gothic Book"/>
              </a:rPr>
              <a:t>FY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 spc="20">
                <a:latin typeface="Franklin Gothic Book"/>
                <a:cs typeface="Franklin Gothic Book"/>
              </a:rPr>
              <a:t>2020</a:t>
            </a:r>
            <a:endParaRPr sz="2000">
              <a:latin typeface="Franklin Gothic Book"/>
              <a:cs typeface="Franklin Gothic Book"/>
            </a:endParaRPr>
          </a:p>
          <a:p>
            <a:pPr marL="146050">
              <a:lnSpc>
                <a:spcPts val="3150"/>
              </a:lnSpc>
              <a:spcBef>
                <a:spcPts val="530"/>
              </a:spcBef>
            </a:pPr>
            <a:r>
              <a:rPr dirty="0" sz="2750" spc="65">
                <a:solidFill>
                  <a:srgbClr val="006FC0"/>
                </a:solidFill>
                <a:latin typeface="Franklin Gothic Book"/>
                <a:cs typeface="Franklin Gothic Book"/>
              </a:rPr>
              <a:t>#135</a:t>
            </a:r>
            <a:endParaRPr sz="2750">
              <a:latin typeface="Franklin Gothic Book"/>
              <a:cs typeface="Franklin Gothic Book"/>
            </a:endParaRPr>
          </a:p>
          <a:p>
            <a:pPr marL="12700">
              <a:lnSpc>
                <a:spcPts val="3150"/>
              </a:lnSpc>
            </a:pPr>
            <a:r>
              <a:rPr dirty="0" sz="2750" spc="105">
                <a:solidFill>
                  <a:srgbClr val="006FC0"/>
                </a:solidFill>
                <a:latin typeface="Franklin Gothic Book"/>
                <a:cs typeface="Franklin Gothic Book"/>
              </a:rPr>
              <a:t>$1</a:t>
            </a:r>
            <a:r>
              <a:rPr dirty="0" sz="2750" spc="-40">
                <a:solidFill>
                  <a:srgbClr val="006FC0"/>
                </a:solidFill>
                <a:latin typeface="Franklin Gothic Book"/>
                <a:cs typeface="Franklin Gothic Book"/>
              </a:rPr>
              <a:t>8</a:t>
            </a:r>
            <a:r>
              <a:rPr dirty="0" sz="2750" spc="30">
                <a:solidFill>
                  <a:srgbClr val="006FC0"/>
                </a:solidFill>
                <a:latin typeface="Franklin Gothic Book"/>
                <a:cs typeface="Franklin Gothic Book"/>
              </a:rPr>
              <a:t>1</a:t>
            </a:r>
            <a:r>
              <a:rPr dirty="0" sz="2750" spc="20">
                <a:solidFill>
                  <a:srgbClr val="006FC0"/>
                </a:solidFill>
                <a:latin typeface="Franklin Gothic Book"/>
                <a:cs typeface="Franklin Gothic Book"/>
              </a:rPr>
              <a:t>M</a:t>
            </a:r>
            <a:endParaRPr sz="275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3985" y="1459166"/>
            <a:ext cx="265239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60" i="1">
                <a:solidFill>
                  <a:srgbClr val="404040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-60" i="1">
                <a:solidFill>
                  <a:srgbClr val="404040"/>
                </a:solidFill>
                <a:latin typeface="Franklin Gothic Book"/>
                <a:cs typeface="Franklin Gothic Book"/>
              </a:rPr>
              <a:t>ESEARCH</a:t>
            </a:r>
            <a:r>
              <a:rPr dirty="0" sz="2150" spc="165" i="1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-60" i="1">
                <a:solidFill>
                  <a:srgbClr val="404040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-60" i="1">
                <a:solidFill>
                  <a:srgbClr val="404040"/>
                </a:solidFill>
                <a:latin typeface="Franklin Gothic Book"/>
                <a:cs typeface="Franklin Gothic Book"/>
              </a:rPr>
              <a:t>ANKINGS</a:t>
            </a:r>
            <a:endParaRPr sz="21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29475" y="2333625"/>
            <a:ext cx="2019300" cy="781050"/>
          </a:xfrm>
          <a:custGeom>
            <a:avLst/>
            <a:gdLst/>
            <a:ahLst/>
            <a:cxnLst/>
            <a:rect l="l" t="t" r="r" b="b"/>
            <a:pathLst>
              <a:path w="2019300" h="781050">
                <a:moveTo>
                  <a:pt x="1706879" y="0"/>
                </a:moveTo>
                <a:lnTo>
                  <a:pt x="0" y="0"/>
                </a:lnTo>
                <a:lnTo>
                  <a:pt x="312420" y="390525"/>
                </a:lnTo>
                <a:lnTo>
                  <a:pt x="0" y="781050"/>
                </a:lnTo>
                <a:lnTo>
                  <a:pt x="1706879" y="781050"/>
                </a:lnTo>
                <a:lnTo>
                  <a:pt x="2019300" y="390525"/>
                </a:lnTo>
                <a:lnTo>
                  <a:pt x="1706879" y="0"/>
                </a:lnTo>
                <a:close/>
              </a:path>
            </a:pathLst>
          </a:custGeom>
          <a:solidFill>
            <a:srgbClr val="EB6F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72400" y="2533650"/>
            <a:ext cx="1704975" cy="781050"/>
          </a:xfrm>
          <a:custGeom>
            <a:avLst/>
            <a:gdLst/>
            <a:ahLst/>
            <a:cxnLst/>
            <a:rect l="l" t="t" r="r" b="b"/>
            <a:pathLst>
              <a:path w="1704975" h="781050">
                <a:moveTo>
                  <a:pt x="1626997" y="0"/>
                </a:moveTo>
                <a:lnTo>
                  <a:pt x="77977" y="0"/>
                </a:lnTo>
                <a:lnTo>
                  <a:pt x="47630" y="6131"/>
                </a:lnTo>
                <a:lnTo>
                  <a:pt x="22844" y="22860"/>
                </a:lnTo>
                <a:lnTo>
                  <a:pt x="6129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29" y="733365"/>
                </a:lnTo>
                <a:lnTo>
                  <a:pt x="22844" y="758189"/>
                </a:lnTo>
                <a:lnTo>
                  <a:pt x="47630" y="774918"/>
                </a:lnTo>
                <a:lnTo>
                  <a:pt x="77977" y="781050"/>
                </a:lnTo>
                <a:lnTo>
                  <a:pt x="1626997" y="781050"/>
                </a:lnTo>
                <a:lnTo>
                  <a:pt x="1657344" y="774918"/>
                </a:lnTo>
                <a:lnTo>
                  <a:pt x="1682130" y="758189"/>
                </a:lnTo>
                <a:lnTo>
                  <a:pt x="1698845" y="733365"/>
                </a:lnTo>
                <a:lnTo>
                  <a:pt x="1704975" y="702945"/>
                </a:lnTo>
                <a:lnTo>
                  <a:pt x="1704975" y="78104"/>
                </a:lnTo>
                <a:lnTo>
                  <a:pt x="1698845" y="47684"/>
                </a:lnTo>
                <a:lnTo>
                  <a:pt x="1682130" y="22860"/>
                </a:lnTo>
                <a:lnTo>
                  <a:pt x="1657344" y="6131"/>
                </a:lnTo>
                <a:lnTo>
                  <a:pt x="162699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807331" y="2434692"/>
            <a:ext cx="1635125" cy="89916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2000" spc="20">
                <a:latin typeface="Franklin Gothic Book"/>
                <a:cs typeface="Franklin Gothic Book"/>
              </a:rPr>
              <a:t>FY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2019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  <a:tabLst>
                <a:tab pos="436245" algn="l"/>
                <a:tab pos="1609090" algn="l"/>
              </a:tabLst>
            </a:pPr>
            <a:r>
              <a:rPr dirty="0" u="heavy" sz="3200" spc="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dirty="0" u="heavy" sz="3200" spc="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dirty="0" u="heavy" sz="3200" spc="2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#10	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44050" y="2333625"/>
            <a:ext cx="2019300" cy="781050"/>
          </a:xfrm>
          <a:custGeom>
            <a:avLst/>
            <a:gdLst/>
            <a:ahLst/>
            <a:cxnLst/>
            <a:rect l="l" t="t" r="r" b="b"/>
            <a:pathLst>
              <a:path w="2019300" h="781050">
                <a:moveTo>
                  <a:pt x="1706879" y="0"/>
                </a:moveTo>
                <a:lnTo>
                  <a:pt x="0" y="0"/>
                </a:lnTo>
                <a:lnTo>
                  <a:pt x="312420" y="390525"/>
                </a:lnTo>
                <a:lnTo>
                  <a:pt x="0" y="781050"/>
                </a:lnTo>
                <a:lnTo>
                  <a:pt x="1706879" y="781050"/>
                </a:lnTo>
                <a:lnTo>
                  <a:pt x="2019300" y="390525"/>
                </a:lnTo>
                <a:lnTo>
                  <a:pt x="1706879" y="0"/>
                </a:lnTo>
                <a:close/>
              </a:path>
            </a:pathLst>
          </a:custGeom>
          <a:solidFill>
            <a:srgbClr val="EB6F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077450" y="2543175"/>
            <a:ext cx="1704975" cy="781050"/>
          </a:xfrm>
          <a:custGeom>
            <a:avLst/>
            <a:gdLst/>
            <a:ahLst/>
            <a:cxnLst/>
            <a:rect l="l" t="t" r="r" b="b"/>
            <a:pathLst>
              <a:path w="1704975" h="781050">
                <a:moveTo>
                  <a:pt x="1626997" y="0"/>
                </a:moveTo>
                <a:lnTo>
                  <a:pt x="77977" y="0"/>
                </a:lnTo>
                <a:lnTo>
                  <a:pt x="47630" y="6131"/>
                </a:lnTo>
                <a:lnTo>
                  <a:pt x="22844" y="22860"/>
                </a:lnTo>
                <a:lnTo>
                  <a:pt x="6129" y="47684"/>
                </a:lnTo>
                <a:lnTo>
                  <a:pt x="0" y="78104"/>
                </a:lnTo>
                <a:lnTo>
                  <a:pt x="0" y="702945"/>
                </a:lnTo>
                <a:lnTo>
                  <a:pt x="6129" y="733365"/>
                </a:lnTo>
                <a:lnTo>
                  <a:pt x="22844" y="758189"/>
                </a:lnTo>
                <a:lnTo>
                  <a:pt x="47630" y="774918"/>
                </a:lnTo>
                <a:lnTo>
                  <a:pt x="77977" y="781050"/>
                </a:lnTo>
                <a:lnTo>
                  <a:pt x="1626997" y="781050"/>
                </a:lnTo>
                <a:lnTo>
                  <a:pt x="1657344" y="774918"/>
                </a:lnTo>
                <a:lnTo>
                  <a:pt x="1682130" y="758189"/>
                </a:lnTo>
                <a:lnTo>
                  <a:pt x="1698845" y="733365"/>
                </a:lnTo>
                <a:lnTo>
                  <a:pt x="1704975" y="702945"/>
                </a:lnTo>
                <a:lnTo>
                  <a:pt x="1704975" y="78104"/>
                </a:lnTo>
                <a:lnTo>
                  <a:pt x="1698845" y="47684"/>
                </a:lnTo>
                <a:lnTo>
                  <a:pt x="1682130" y="22860"/>
                </a:lnTo>
                <a:lnTo>
                  <a:pt x="1657344" y="6131"/>
                </a:lnTo>
                <a:lnTo>
                  <a:pt x="1626997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80488" y="876300"/>
            <a:ext cx="1575288" cy="1543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112381" y="2447449"/>
            <a:ext cx="1635125" cy="8978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 marL="18415">
              <a:lnSpc>
                <a:spcPct val="100000"/>
              </a:lnSpc>
              <a:spcBef>
                <a:spcPts val="340"/>
              </a:spcBef>
            </a:pPr>
            <a:r>
              <a:rPr dirty="0" sz="2000" spc="20">
                <a:latin typeface="Franklin Gothic Book"/>
                <a:cs typeface="Franklin Gothic Book"/>
              </a:rPr>
              <a:t>FY</a:t>
            </a:r>
            <a:r>
              <a:rPr dirty="0" sz="2000" spc="-50">
                <a:latin typeface="Franklin Gothic Book"/>
                <a:cs typeface="Franklin Gothic Book"/>
              </a:rPr>
              <a:t> </a:t>
            </a:r>
            <a:r>
              <a:rPr dirty="0" sz="2000" spc="20">
                <a:latin typeface="Franklin Gothic Book"/>
                <a:cs typeface="Franklin Gothic Book"/>
              </a:rPr>
              <a:t>2020</a:t>
            </a:r>
            <a:endParaRPr sz="20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  <a:tabLst>
                <a:tab pos="567055" algn="l"/>
                <a:tab pos="1609090" algn="l"/>
              </a:tabLst>
            </a:pPr>
            <a:r>
              <a:rPr dirty="0" u="heavy" sz="3200" spc="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dirty="0" u="heavy" sz="3200" spc="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	</a:t>
            </a:r>
            <a:r>
              <a:rPr dirty="0" u="heavy" sz="3200" spc="45">
                <a:solidFill>
                  <a:srgbClr val="006FC0"/>
                </a:solidFill>
                <a:uFill>
                  <a:solidFill>
                    <a:srgbClr val="EB6F16"/>
                  </a:solidFill>
                </a:uFill>
                <a:latin typeface="Franklin Gothic Book"/>
                <a:cs typeface="Franklin Gothic Book"/>
              </a:rPr>
              <a:t>#7	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4150" y="5118551"/>
            <a:ext cx="5676265" cy="95313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algn="ctr" marR="2540">
              <a:lnSpc>
                <a:spcPct val="100000"/>
              </a:lnSpc>
              <a:spcBef>
                <a:spcPts val="1015"/>
              </a:spcBef>
            </a:pPr>
            <a:r>
              <a:rPr dirty="0" sz="2750" spc="75">
                <a:solidFill>
                  <a:srgbClr val="006FC0"/>
                </a:solidFill>
                <a:latin typeface="Franklin Gothic Book"/>
                <a:cs typeface="Franklin Gothic Book"/>
              </a:rPr>
              <a:t>#26</a:t>
            </a:r>
            <a:endParaRPr sz="275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2000" spc="25">
                <a:solidFill>
                  <a:srgbClr val="C00000"/>
                </a:solidFill>
                <a:latin typeface="Franklin Gothic Book"/>
                <a:cs typeface="Franklin Gothic Book"/>
              </a:rPr>
              <a:t>for</a:t>
            </a:r>
            <a:r>
              <a:rPr dirty="0" sz="2000" spc="-4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C00000"/>
                </a:solidFill>
                <a:latin typeface="Franklin Gothic Book"/>
                <a:cs typeface="Franklin Gothic Book"/>
              </a:rPr>
              <a:t>Increasing</a:t>
            </a:r>
            <a:r>
              <a:rPr dirty="0" sz="2000" spc="-15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>
                <a:solidFill>
                  <a:srgbClr val="C00000"/>
                </a:solidFill>
                <a:latin typeface="Franklin Gothic Book"/>
                <a:cs typeface="Franklin Gothic Book"/>
              </a:rPr>
              <a:t>Graduation</a:t>
            </a:r>
            <a:r>
              <a:rPr dirty="0" sz="2000" spc="-18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20">
                <a:solidFill>
                  <a:srgbClr val="C00000"/>
                </a:solidFill>
                <a:latin typeface="Franklin Gothic Book"/>
                <a:cs typeface="Franklin Gothic Book"/>
              </a:rPr>
              <a:t>Rates</a:t>
            </a:r>
            <a:r>
              <a:rPr dirty="0" sz="2000" spc="-17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40">
                <a:solidFill>
                  <a:srgbClr val="C00000"/>
                </a:solidFill>
                <a:latin typeface="Franklin Gothic Book"/>
                <a:cs typeface="Franklin Gothic Book"/>
              </a:rPr>
              <a:t>of</a:t>
            </a:r>
            <a:r>
              <a:rPr dirty="0" sz="2000" spc="-5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>
                <a:solidFill>
                  <a:srgbClr val="C00000"/>
                </a:solidFill>
                <a:latin typeface="Franklin Gothic Book"/>
                <a:cs typeface="Franklin Gothic Book"/>
              </a:rPr>
              <a:t>Minority</a:t>
            </a:r>
            <a:r>
              <a:rPr dirty="0" sz="2000" spc="-14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C00000"/>
                </a:solidFill>
                <a:latin typeface="Franklin Gothic Book"/>
                <a:cs typeface="Franklin Gothic Book"/>
              </a:rPr>
              <a:t>Students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96300" y="3762375"/>
            <a:ext cx="2014721" cy="121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544816" y="5118551"/>
            <a:ext cx="3930015" cy="95313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15"/>
              </a:spcBef>
            </a:pPr>
            <a:r>
              <a:rPr dirty="0" sz="2750" spc="45">
                <a:solidFill>
                  <a:srgbClr val="006FC0"/>
                </a:solidFill>
                <a:latin typeface="Franklin Gothic Book"/>
                <a:cs typeface="Franklin Gothic Book"/>
              </a:rPr>
              <a:t>Four </a:t>
            </a:r>
            <a:r>
              <a:rPr dirty="0" sz="2750" spc="40">
                <a:solidFill>
                  <a:srgbClr val="006FC0"/>
                </a:solidFill>
                <a:latin typeface="Franklin Gothic Book"/>
                <a:cs typeface="Franklin Gothic Book"/>
              </a:rPr>
              <a:t>Years</a:t>
            </a:r>
            <a:r>
              <a:rPr dirty="0" sz="2750" spc="-505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2750" spc="25">
                <a:solidFill>
                  <a:srgbClr val="006FC0"/>
                </a:solidFill>
                <a:latin typeface="Franklin Gothic Book"/>
                <a:cs typeface="Franklin Gothic Book"/>
              </a:rPr>
              <a:t>in </a:t>
            </a:r>
            <a:r>
              <a:rPr dirty="0" sz="2750" spc="15">
                <a:solidFill>
                  <a:srgbClr val="006FC0"/>
                </a:solidFill>
                <a:latin typeface="Franklin Gothic Book"/>
                <a:cs typeface="Franklin Gothic Book"/>
              </a:rPr>
              <a:t>A </a:t>
            </a:r>
            <a:r>
              <a:rPr dirty="0" sz="2750" spc="40">
                <a:solidFill>
                  <a:srgbClr val="006FC0"/>
                </a:solidFill>
                <a:latin typeface="Franklin Gothic Book"/>
                <a:cs typeface="Franklin Gothic Book"/>
              </a:rPr>
              <a:t>Row</a:t>
            </a:r>
            <a:endParaRPr sz="275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2000" spc="25">
                <a:solidFill>
                  <a:srgbClr val="C00000"/>
                </a:solidFill>
                <a:latin typeface="Franklin Gothic Book"/>
                <a:cs typeface="Franklin Gothic Book"/>
              </a:rPr>
              <a:t>for</a:t>
            </a:r>
            <a:r>
              <a:rPr dirty="0" sz="2000" spc="-5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C00000"/>
                </a:solidFill>
                <a:latin typeface="Franklin Gothic Book"/>
                <a:cs typeface="Franklin Gothic Book"/>
              </a:rPr>
              <a:t>Advancing</a:t>
            </a:r>
            <a:r>
              <a:rPr dirty="0" sz="2000" spc="-150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C00000"/>
                </a:solidFill>
                <a:latin typeface="Franklin Gothic Book"/>
                <a:cs typeface="Franklin Gothic Book"/>
              </a:rPr>
              <a:t>Excellence</a:t>
            </a:r>
            <a:r>
              <a:rPr dirty="0" sz="2000" spc="-204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35">
                <a:solidFill>
                  <a:srgbClr val="C00000"/>
                </a:solidFill>
                <a:latin typeface="Franklin Gothic Book"/>
                <a:cs typeface="Franklin Gothic Book"/>
              </a:rPr>
              <a:t>in</a:t>
            </a:r>
            <a:r>
              <a:rPr dirty="0" sz="2000" spc="-35">
                <a:solidFill>
                  <a:srgbClr val="C00000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C00000"/>
                </a:solidFill>
                <a:latin typeface="Franklin Gothic Book"/>
                <a:cs typeface="Franklin Gothic Book"/>
              </a:rPr>
              <a:t>Diversity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29068" y="1525841"/>
            <a:ext cx="496887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70" i="1">
                <a:solidFill>
                  <a:srgbClr val="404040"/>
                </a:solidFill>
                <a:latin typeface="Franklin Gothic Book"/>
                <a:cs typeface="Franklin Gothic Book"/>
              </a:rPr>
              <a:t>I</a:t>
            </a:r>
            <a:r>
              <a:rPr dirty="0" sz="2150" spc="-70" i="1">
                <a:solidFill>
                  <a:srgbClr val="404040"/>
                </a:solidFill>
                <a:latin typeface="Franklin Gothic Book"/>
                <a:cs typeface="Franklin Gothic Book"/>
              </a:rPr>
              <a:t>NDUSTRY </a:t>
            </a:r>
            <a:r>
              <a:rPr dirty="0" sz="2700" spc="-55" i="1">
                <a:solidFill>
                  <a:srgbClr val="404040"/>
                </a:solidFill>
                <a:latin typeface="Franklin Gothic Book"/>
                <a:cs typeface="Franklin Gothic Book"/>
              </a:rPr>
              <a:t>F</a:t>
            </a:r>
            <a:r>
              <a:rPr dirty="0" sz="2150" spc="-55" i="1">
                <a:solidFill>
                  <a:srgbClr val="404040"/>
                </a:solidFill>
                <a:latin typeface="Franklin Gothic Book"/>
                <a:cs typeface="Franklin Gothic Book"/>
              </a:rPr>
              <a:t>UNDED </a:t>
            </a:r>
            <a:r>
              <a:rPr dirty="0" sz="2700" spc="-55" i="1">
                <a:solidFill>
                  <a:srgbClr val="404040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-55" i="1">
                <a:solidFill>
                  <a:srgbClr val="404040"/>
                </a:solidFill>
                <a:latin typeface="Franklin Gothic Book"/>
                <a:cs typeface="Franklin Gothic Book"/>
              </a:rPr>
              <a:t>ESEARCH</a:t>
            </a:r>
            <a:r>
              <a:rPr dirty="0" sz="2150" spc="-305" i="1">
                <a:solidFill>
                  <a:srgbClr val="40404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-60" i="1">
                <a:solidFill>
                  <a:srgbClr val="404040"/>
                </a:solidFill>
                <a:latin typeface="Franklin Gothic Book"/>
                <a:cs typeface="Franklin Gothic Book"/>
              </a:rPr>
              <a:t>R</a:t>
            </a:r>
            <a:r>
              <a:rPr dirty="0" sz="2150" spc="-60" i="1">
                <a:solidFill>
                  <a:srgbClr val="404040"/>
                </a:solidFill>
                <a:latin typeface="Franklin Gothic Book"/>
                <a:cs typeface="Franklin Gothic Book"/>
              </a:rPr>
              <a:t>ANKINGS</a:t>
            </a:r>
            <a:endParaRPr sz="21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5387" y="1900301"/>
            <a:ext cx="9967595" cy="0"/>
          </a:xfrm>
          <a:custGeom>
            <a:avLst/>
            <a:gdLst/>
            <a:ahLst/>
            <a:cxnLst/>
            <a:rect l="l" t="t" r="r" b="b"/>
            <a:pathLst>
              <a:path w="9967595" h="0">
                <a:moveTo>
                  <a:pt x="0" y="0"/>
                </a:moveTo>
                <a:lnTo>
                  <a:pt x="9967404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92830" y="295655"/>
            <a:ext cx="6082665" cy="1395095"/>
          </a:xfrm>
          <a:prstGeom prst="rect"/>
        </p:spPr>
        <p:txBody>
          <a:bodyPr wrap="square" lIns="0" tIns="95250" rIns="0" bIns="0" rtlCol="0" vert="horz">
            <a:spAutoFit/>
          </a:bodyPr>
          <a:lstStyle/>
          <a:p>
            <a:pPr marL="12700" marR="5080" indent="2115820">
              <a:lnSpc>
                <a:spcPts val="5100"/>
              </a:lnSpc>
              <a:spcBef>
                <a:spcPts val="750"/>
              </a:spcBef>
            </a:pPr>
            <a:r>
              <a:rPr dirty="0" sz="4700" spc="-55">
                <a:solidFill>
                  <a:srgbClr val="404040"/>
                </a:solidFill>
              </a:rPr>
              <a:t>Current  </a:t>
            </a:r>
            <a:r>
              <a:rPr dirty="0" sz="4700" spc="-70">
                <a:solidFill>
                  <a:srgbClr val="404040"/>
                </a:solidFill>
              </a:rPr>
              <a:t>Research </a:t>
            </a:r>
            <a:r>
              <a:rPr dirty="0" sz="4700" spc="-45">
                <a:solidFill>
                  <a:srgbClr val="404040"/>
                </a:solidFill>
              </a:rPr>
              <a:t>Areas </a:t>
            </a:r>
            <a:r>
              <a:rPr dirty="0" sz="4700" spc="-15">
                <a:solidFill>
                  <a:srgbClr val="404040"/>
                </a:solidFill>
              </a:rPr>
              <a:t>of</a:t>
            </a:r>
            <a:r>
              <a:rPr dirty="0" sz="4700" spc="-200">
                <a:solidFill>
                  <a:srgbClr val="404040"/>
                </a:solidFill>
              </a:rPr>
              <a:t> </a:t>
            </a:r>
            <a:r>
              <a:rPr dirty="0" sz="4700" spc="-65">
                <a:solidFill>
                  <a:srgbClr val="404040"/>
                </a:solidFill>
              </a:rPr>
              <a:t>Focus</a:t>
            </a:r>
            <a:endParaRPr sz="4700"/>
          </a:p>
        </p:txBody>
      </p:sp>
      <p:sp>
        <p:nvSpPr>
          <p:cNvPr id="4" name="object 4"/>
          <p:cNvSpPr/>
          <p:nvPr/>
        </p:nvSpPr>
        <p:spPr>
          <a:xfrm>
            <a:off x="5048229" y="4162459"/>
            <a:ext cx="2119417" cy="15382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23955" y="2000220"/>
            <a:ext cx="2262290" cy="15192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70964" y="3508057"/>
            <a:ext cx="2171700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20">
                <a:solidFill>
                  <a:srgbClr val="9A0D1F"/>
                </a:solidFill>
                <a:latin typeface="Franklin Gothic Book"/>
                <a:cs typeface="Franklin Gothic Book"/>
              </a:rPr>
              <a:t>C</a:t>
            </a:r>
            <a:r>
              <a:rPr dirty="0" sz="1500" spc="20">
                <a:solidFill>
                  <a:srgbClr val="9A0D1F"/>
                </a:solidFill>
                <a:latin typeface="Franklin Gothic Book"/>
                <a:cs typeface="Franklin Gothic Book"/>
              </a:rPr>
              <a:t>OMPUTING </a:t>
            </a:r>
            <a:r>
              <a:rPr dirty="0" sz="1850" spc="15">
                <a:solidFill>
                  <a:srgbClr val="9A0D1F"/>
                </a:solidFill>
                <a:latin typeface="Franklin Gothic Book"/>
                <a:cs typeface="Franklin Gothic Book"/>
              </a:rPr>
              <a:t>&amp;</a:t>
            </a:r>
            <a:r>
              <a:rPr dirty="0" sz="1850" spc="-204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25">
                <a:solidFill>
                  <a:srgbClr val="9A0D1F"/>
                </a:solidFill>
                <a:latin typeface="Franklin Gothic Book"/>
                <a:cs typeface="Franklin Gothic Book"/>
              </a:rPr>
              <a:t>S</a:t>
            </a:r>
            <a:r>
              <a:rPr dirty="0" sz="1500" spc="25">
                <a:solidFill>
                  <a:srgbClr val="9A0D1F"/>
                </a:solidFill>
                <a:latin typeface="Franklin Gothic Book"/>
                <a:cs typeface="Franklin Gothic Book"/>
              </a:rPr>
              <a:t>ECURITY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33034" y="5663882"/>
            <a:ext cx="1748155" cy="598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0350" marR="5080" indent="-248285">
              <a:lnSpc>
                <a:spcPct val="101499"/>
              </a:lnSpc>
              <a:spcBef>
                <a:spcPts val="95"/>
              </a:spcBef>
            </a:pPr>
            <a:r>
              <a:rPr dirty="0" sz="1850" spc="10">
                <a:solidFill>
                  <a:srgbClr val="9A0D1F"/>
                </a:solidFill>
                <a:latin typeface="Franklin Gothic Book"/>
                <a:cs typeface="Franklin Gothic Book"/>
              </a:rPr>
              <a:t>C</a:t>
            </a:r>
            <a:r>
              <a:rPr dirty="0" sz="1500" spc="10">
                <a:solidFill>
                  <a:srgbClr val="9A0D1F"/>
                </a:solidFill>
                <a:latin typeface="Franklin Gothic Book"/>
                <a:cs typeface="Franklin Gothic Book"/>
              </a:rPr>
              <a:t>LIMATE </a:t>
            </a:r>
            <a:r>
              <a:rPr dirty="0" sz="1850" spc="35">
                <a:solidFill>
                  <a:srgbClr val="9A0D1F"/>
                </a:solidFill>
                <a:latin typeface="Franklin Gothic Book"/>
                <a:cs typeface="Franklin Gothic Book"/>
              </a:rPr>
              <a:t>C</a:t>
            </a:r>
            <a:r>
              <a:rPr dirty="0" sz="1500" spc="35">
                <a:solidFill>
                  <a:srgbClr val="9A0D1F"/>
                </a:solidFill>
                <a:latin typeface="Franklin Gothic Book"/>
                <a:cs typeface="Franklin Gothic Book"/>
              </a:rPr>
              <a:t>HANGE</a:t>
            </a:r>
            <a:r>
              <a:rPr dirty="0" sz="1500" spc="-229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5">
                <a:solidFill>
                  <a:srgbClr val="9A0D1F"/>
                </a:solidFill>
                <a:latin typeface="Franklin Gothic Book"/>
                <a:cs typeface="Franklin Gothic Book"/>
              </a:rPr>
              <a:t>&amp;  </a:t>
            </a:r>
            <a:r>
              <a:rPr dirty="0" sz="1850" spc="10">
                <a:solidFill>
                  <a:srgbClr val="9A0D1F"/>
                </a:solidFill>
                <a:latin typeface="Franklin Gothic Book"/>
                <a:cs typeface="Franklin Gothic Book"/>
              </a:rPr>
              <a:t>M</a:t>
            </a:r>
            <a:r>
              <a:rPr dirty="0" sz="1500" spc="10">
                <a:solidFill>
                  <a:srgbClr val="9A0D1F"/>
                </a:solidFill>
                <a:latin typeface="Franklin Gothic Book"/>
                <a:cs typeface="Franklin Gothic Book"/>
              </a:rPr>
              <a:t>ANAGEMENT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763000" y="1895475"/>
            <a:ext cx="2319401" cy="1500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0153" y="4191031"/>
            <a:ext cx="2109892" cy="1404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835008" y="3410521"/>
            <a:ext cx="2214880" cy="598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56285" marR="5080" indent="-743585">
              <a:lnSpc>
                <a:spcPct val="101600"/>
              </a:lnSpc>
              <a:spcBef>
                <a:spcPts val="90"/>
              </a:spcBef>
            </a:pPr>
            <a:r>
              <a:rPr dirty="0" sz="1850" spc="50">
                <a:solidFill>
                  <a:srgbClr val="9A0D1F"/>
                </a:solidFill>
                <a:latin typeface="Franklin Gothic Book"/>
                <a:cs typeface="Franklin Gothic Book"/>
              </a:rPr>
              <a:t>L</a:t>
            </a:r>
            <a:r>
              <a:rPr dirty="0" sz="1500" spc="50">
                <a:solidFill>
                  <a:srgbClr val="9A0D1F"/>
                </a:solidFill>
                <a:latin typeface="Franklin Gothic Book"/>
                <a:cs typeface="Franklin Gothic Book"/>
              </a:rPr>
              <a:t>IFE</a:t>
            </a:r>
            <a:r>
              <a:rPr dirty="0" sz="1500" spc="-9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20">
                <a:solidFill>
                  <a:srgbClr val="9A0D1F"/>
                </a:solidFill>
                <a:latin typeface="Franklin Gothic Book"/>
                <a:cs typeface="Franklin Gothic Book"/>
              </a:rPr>
              <a:t>S</a:t>
            </a:r>
            <a:r>
              <a:rPr dirty="0" sz="1500" spc="20">
                <a:solidFill>
                  <a:srgbClr val="9A0D1F"/>
                </a:solidFill>
                <a:latin typeface="Franklin Gothic Book"/>
                <a:cs typeface="Franklin Gothic Book"/>
              </a:rPr>
              <a:t>CIENCES</a:t>
            </a:r>
            <a:r>
              <a:rPr dirty="0" sz="1500" spc="-12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5">
                <a:solidFill>
                  <a:srgbClr val="9A0D1F"/>
                </a:solidFill>
                <a:latin typeface="Franklin Gothic Book"/>
                <a:cs typeface="Franklin Gothic Book"/>
              </a:rPr>
              <a:t>&amp;</a:t>
            </a:r>
            <a:r>
              <a:rPr dirty="0" sz="1850" spc="-9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40">
                <a:solidFill>
                  <a:srgbClr val="9A0D1F"/>
                </a:solidFill>
                <a:latin typeface="Franklin Gothic Book"/>
                <a:cs typeface="Franklin Gothic Book"/>
              </a:rPr>
              <a:t>P</a:t>
            </a:r>
            <a:r>
              <a:rPr dirty="0" sz="1500" spc="40">
                <a:solidFill>
                  <a:srgbClr val="9A0D1F"/>
                </a:solidFill>
                <a:latin typeface="Franklin Gothic Book"/>
                <a:cs typeface="Franklin Gothic Book"/>
              </a:rPr>
              <a:t>UBLIC  </a:t>
            </a:r>
            <a:r>
              <a:rPr dirty="0" sz="1850" spc="20">
                <a:solidFill>
                  <a:srgbClr val="9A0D1F"/>
                </a:solidFill>
                <a:latin typeface="Franklin Gothic Book"/>
                <a:cs typeface="Franklin Gothic Book"/>
              </a:rPr>
              <a:t>H</a:t>
            </a:r>
            <a:r>
              <a:rPr dirty="0" sz="1500" spc="20">
                <a:solidFill>
                  <a:srgbClr val="9A0D1F"/>
                </a:solidFill>
                <a:latin typeface="Franklin Gothic Book"/>
                <a:cs typeface="Franklin Gothic Book"/>
              </a:rPr>
              <a:t>EALTH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2013" y="5632132"/>
            <a:ext cx="2138680" cy="598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6550" marR="5080" indent="-324485">
              <a:lnSpc>
                <a:spcPct val="101499"/>
              </a:lnSpc>
              <a:spcBef>
                <a:spcPts val="95"/>
              </a:spcBef>
            </a:pPr>
            <a:r>
              <a:rPr dirty="0" sz="1850">
                <a:solidFill>
                  <a:srgbClr val="9A0D1F"/>
                </a:solidFill>
                <a:latin typeface="Franklin Gothic Book"/>
                <a:cs typeface="Franklin Gothic Book"/>
              </a:rPr>
              <a:t>A</a:t>
            </a:r>
            <a:r>
              <a:rPr dirty="0" sz="1500">
                <a:solidFill>
                  <a:srgbClr val="9A0D1F"/>
                </a:solidFill>
                <a:latin typeface="Franklin Gothic Book"/>
                <a:cs typeface="Franklin Gothic Book"/>
              </a:rPr>
              <a:t>DVANCED </a:t>
            </a:r>
            <a:r>
              <a:rPr dirty="0" sz="1850" spc="-5">
                <a:solidFill>
                  <a:srgbClr val="9A0D1F"/>
                </a:solidFill>
                <a:latin typeface="Franklin Gothic Book"/>
                <a:cs typeface="Franklin Gothic Book"/>
              </a:rPr>
              <a:t>M</a:t>
            </a:r>
            <a:r>
              <a:rPr dirty="0" sz="1500" spc="-5">
                <a:solidFill>
                  <a:srgbClr val="9A0D1F"/>
                </a:solidFill>
                <a:latin typeface="Franklin Gothic Book"/>
                <a:cs typeface="Franklin Gothic Book"/>
              </a:rPr>
              <a:t>ATERIALS</a:t>
            </a:r>
            <a:r>
              <a:rPr dirty="0" sz="1500" spc="-21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5">
                <a:solidFill>
                  <a:srgbClr val="9A0D1F"/>
                </a:solidFill>
                <a:latin typeface="Franklin Gothic Book"/>
                <a:cs typeface="Franklin Gothic Book"/>
              </a:rPr>
              <a:t>&amp;  </a:t>
            </a:r>
            <a:r>
              <a:rPr dirty="0" sz="1850">
                <a:solidFill>
                  <a:srgbClr val="9A0D1F"/>
                </a:solidFill>
                <a:latin typeface="Franklin Gothic Book"/>
                <a:cs typeface="Franklin Gothic Book"/>
              </a:rPr>
              <a:t>M</a:t>
            </a:r>
            <a:r>
              <a:rPr dirty="0" sz="1500">
                <a:solidFill>
                  <a:srgbClr val="9A0D1F"/>
                </a:solidFill>
                <a:latin typeface="Franklin Gothic Book"/>
                <a:cs typeface="Franklin Gothic Book"/>
              </a:rPr>
              <a:t>ANUFACTURING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62505" y="1962120"/>
            <a:ext cx="2290864" cy="1519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51095" y="3478466"/>
            <a:ext cx="2327275" cy="311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25">
                <a:solidFill>
                  <a:srgbClr val="9A0D1F"/>
                </a:solidFill>
                <a:latin typeface="Franklin Gothic Book"/>
                <a:cs typeface="Franklin Gothic Book"/>
              </a:rPr>
              <a:t>E</a:t>
            </a:r>
            <a:r>
              <a:rPr dirty="0" sz="1500" spc="25">
                <a:solidFill>
                  <a:srgbClr val="9A0D1F"/>
                </a:solidFill>
                <a:latin typeface="Franklin Gothic Book"/>
                <a:cs typeface="Franklin Gothic Book"/>
              </a:rPr>
              <a:t>NERGY </a:t>
            </a:r>
            <a:r>
              <a:rPr dirty="0" sz="1850" spc="15">
                <a:solidFill>
                  <a:srgbClr val="9A0D1F"/>
                </a:solidFill>
                <a:latin typeface="Franklin Gothic Book"/>
                <a:cs typeface="Franklin Gothic Book"/>
              </a:rPr>
              <a:t>&amp;</a:t>
            </a:r>
            <a:r>
              <a:rPr dirty="0" sz="1850" spc="-22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9A0D1F"/>
                </a:solidFill>
                <a:latin typeface="Franklin Gothic Book"/>
                <a:cs typeface="Franklin Gothic Book"/>
              </a:rPr>
              <a:t>S</a:t>
            </a:r>
            <a:r>
              <a:rPr dirty="0" sz="1500" spc="5">
                <a:solidFill>
                  <a:srgbClr val="9A0D1F"/>
                </a:solidFill>
                <a:latin typeface="Franklin Gothic Book"/>
                <a:cs typeface="Franklin Gothic Book"/>
              </a:rPr>
              <a:t>USTAINABILITY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96908" y="5632132"/>
            <a:ext cx="2280920" cy="598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6200">
              <a:lnSpc>
                <a:spcPct val="101499"/>
              </a:lnSpc>
              <a:spcBef>
                <a:spcPts val="95"/>
              </a:spcBef>
            </a:pPr>
            <a:r>
              <a:rPr dirty="0" sz="1850" spc="35">
                <a:solidFill>
                  <a:srgbClr val="9A0D1F"/>
                </a:solidFill>
                <a:latin typeface="Franklin Gothic Book"/>
                <a:cs typeface="Franklin Gothic Book"/>
              </a:rPr>
              <a:t>H</a:t>
            </a:r>
            <a:r>
              <a:rPr dirty="0" sz="1500" spc="35">
                <a:solidFill>
                  <a:srgbClr val="9A0D1F"/>
                </a:solidFill>
                <a:latin typeface="Franklin Gothic Book"/>
                <a:cs typeface="Franklin Gothic Book"/>
              </a:rPr>
              <a:t>UMAN</a:t>
            </a:r>
            <a:r>
              <a:rPr dirty="0" sz="1850" spc="35">
                <a:solidFill>
                  <a:srgbClr val="9A0D1F"/>
                </a:solidFill>
                <a:latin typeface="Franklin Gothic Book"/>
                <a:cs typeface="Franklin Gothic Book"/>
              </a:rPr>
              <a:t>, </a:t>
            </a:r>
            <a:r>
              <a:rPr dirty="0" sz="1850" spc="10">
                <a:solidFill>
                  <a:srgbClr val="9A0D1F"/>
                </a:solidFill>
                <a:latin typeface="Franklin Gothic Book"/>
                <a:cs typeface="Franklin Gothic Book"/>
              </a:rPr>
              <a:t>C</a:t>
            </a:r>
            <a:r>
              <a:rPr dirty="0" sz="1500" spc="10">
                <a:solidFill>
                  <a:srgbClr val="9A0D1F"/>
                </a:solidFill>
                <a:latin typeface="Franklin Gothic Book"/>
                <a:cs typeface="Franklin Gothic Book"/>
              </a:rPr>
              <a:t>OMMUNITY</a:t>
            </a:r>
            <a:r>
              <a:rPr dirty="0" sz="1850" spc="10">
                <a:solidFill>
                  <a:srgbClr val="9A0D1F"/>
                </a:solidFill>
                <a:latin typeface="Franklin Gothic Book"/>
                <a:cs typeface="Franklin Gothic Book"/>
              </a:rPr>
              <a:t>, </a:t>
            </a:r>
            <a:r>
              <a:rPr dirty="0" sz="1850" spc="15">
                <a:solidFill>
                  <a:srgbClr val="9A0D1F"/>
                </a:solidFill>
                <a:latin typeface="Franklin Gothic Book"/>
                <a:cs typeface="Franklin Gothic Book"/>
              </a:rPr>
              <a:t>&amp;  </a:t>
            </a:r>
            <a:r>
              <a:rPr dirty="0" sz="1850" spc="20">
                <a:solidFill>
                  <a:srgbClr val="9A0D1F"/>
                </a:solidFill>
                <a:latin typeface="Franklin Gothic Book"/>
                <a:cs typeface="Franklin Gothic Book"/>
              </a:rPr>
              <a:t>E</a:t>
            </a:r>
            <a:r>
              <a:rPr dirty="0" sz="1500" spc="20">
                <a:solidFill>
                  <a:srgbClr val="9A0D1F"/>
                </a:solidFill>
                <a:latin typeface="Franklin Gothic Book"/>
                <a:cs typeface="Franklin Gothic Book"/>
              </a:rPr>
              <a:t>CONOMIC</a:t>
            </a:r>
            <a:r>
              <a:rPr dirty="0" sz="1500" spc="-9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>
                <a:solidFill>
                  <a:srgbClr val="9A0D1F"/>
                </a:solidFill>
                <a:latin typeface="Franklin Gothic Book"/>
                <a:cs typeface="Franklin Gothic Book"/>
              </a:rPr>
              <a:t>D</a:t>
            </a:r>
            <a:r>
              <a:rPr dirty="0" sz="1500" spc="5">
                <a:solidFill>
                  <a:srgbClr val="9A0D1F"/>
                </a:solidFill>
                <a:latin typeface="Franklin Gothic Book"/>
                <a:cs typeface="Franklin Gothic Book"/>
              </a:rPr>
              <a:t>EVELOPMENT</a:t>
            </a:r>
            <a:endParaRPr sz="15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58249" y="4229191"/>
            <a:ext cx="1738426" cy="1271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779" y="101980"/>
            <a:ext cx="472821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15">
                <a:solidFill>
                  <a:srgbClr val="404040"/>
                </a:solidFill>
              </a:rPr>
              <a:t>F</a:t>
            </a:r>
            <a:r>
              <a:rPr dirty="0" sz="2550" spc="-15">
                <a:solidFill>
                  <a:srgbClr val="404040"/>
                </a:solidFill>
              </a:rPr>
              <a:t>OCUS</a:t>
            </a:r>
            <a:r>
              <a:rPr dirty="0" sz="3200" spc="-15">
                <a:solidFill>
                  <a:srgbClr val="404040"/>
                </a:solidFill>
              </a:rPr>
              <a:t>: </a:t>
            </a:r>
            <a:r>
              <a:rPr dirty="0" sz="3200" spc="-20">
                <a:solidFill>
                  <a:srgbClr val="9A0D1F"/>
                </a:solidFill>
              </a:rPr>
              <a:t>C</a:t>
            </a:r>
            <a:r>
              <a:rPr dirty="0" sz="2550" spc="-20">
                <a:solidFill>
                  <a:srgbClr val="9A0D1F"/>
                </a:solidFill>
              </a:rPr>
              <a:t>OMPUTING </a:t>
            </a:r>
            <a:r>
              <a:rPr dirty="0" sz="3200" spc="20">
                <a:solidFill>
                  <a:srgbClr val="9A0D1F"/>
                </a:solidFill>
              </a:rPr>
              <a:t>&amp;</a:t>
            </a:r>
            <a:r>
              <a:rPr dirty="0" sz="3200" spc="-450">
                <a:solidFill>
                  <a:srgbClr val="9A0D1F"/>
                </a:solidFill>
              </a:rPr>
              <a:t> </a:t>
            </a:r>
            <a:r>
              <a:rPr dirty="0" sz="3200" spc="5">
                <a:solidFill>
                  <a:srgbClr val="9A0D1F"/>
                </a:solidFill>
              </a:rPr>
              <a:t>S</a:t>
            </a:r>
            <a:r>
              <a:rPr dirty="0" sz="2550" spc="5">
                <a:solidFill>
                  <a:srgbClr val="9A0D1F"/>
                </a:solidFill>
              </a:rPr>
              <a:t>ECURITY</a:t>
            </a:r>
            <a:endParaRPr sz="2550"/>
          </a:p>
        </p:txBody>
      </p:sp>
      <p:sp>
        <p:nvSpPr>
          <p:cNvPr id="3" name="object 3"/>
          <p:cNvSpPr/>
          <p:nvPr/>
        </p:nvSpPr>
        <p:spPr>
          <a:xfrm>
            <a:off x="10125051" y="2457435"/>
            <a:ext cx="1900347" cy="3024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8632" y="924877"/>
            <a:ext cx="6595745" cy="49072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25">
                <a:solidFill>
                  <a:srgbClr val="9A0D1F"/>
                </a:solidFill>
                <a:latin typeface="Franklin Gothic Book"/>
                <a:cs typeface="Franklin Gothic Book"/>
              </a:rPr>
              <a:t>Department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20">
                <a:solidFill>
                  <a:srgbClr val="9A0D1F"/>
                </a:solidFill>
                <a:latin typeface="Franklin Gothic Book"/>
                <a:cs typeface="Franklin Gothic Book"/>
              </a:rPr>
              <a:t>Computer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Science/Center for Advanced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Computer  </a:t>
            </a:r>
            <a:r>
              <a:rPr dirty="0" sz="1800" spc="25">
                <a:solidFill>
                  <a:srgbClr val="9A0D1F"/>
                </a:solidFill>
                <a:latin typeface="Franklin Gothic Book"/>
                <a:cs typeface="Franklin Gothic Book"/>
              </a:rPr>
              <a:t>Studies: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Nation’s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first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Master’s degree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in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Computer Science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-19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1962</a:t>
            </a:r>
            <a:endParaRPr sz="1800">
              <a:latin typeface="Franklin Gothic Book"/>
              <a:cs typeface="Franklin Gothic Book"/>
            </a:endParaRPr>
          </a:p>
          <a:p>
            <a:pPr marL="622300" indent="-287020">
              <a:lnSpc>
                <a:spcPct val="100000"/>
              </a:lnSpc>
              <a:spcBef>
                <a:spcPts val="40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1550">
                <a:solidFill>
                  <a:srgbClr val="7E7E7E"/>
                </a:solidFill>
                <a:latin typeface="Franklin Gothic Book"/>
                <a:cs typeface="Franklin Gothic Book"/>
              </a:rPr>
              <a:t>Alpha </a:t>
            </a:r>
            <a:r>
              <a:rPr dirty="0" sz="1550" spc="-5">
                <a:solidFill>
                  <a:srgbClr val="7E7E7E"/>
                </a:solidFill>
                <a:latin typeface="Franklin Gothic Book"/>
                <a:cs typeface="Franklin Gothic Book"/>
              </a:rPr>
              <a:t>Chapter </a:t>
            </a:r>
            <a:r>
              <a:rPr dirty="0" sz="1550" spc="10">
                <a:solidFill>
                  <a:srgbClr val="7E7E7E"/>
                </a:solidFill>
                <a:latin typeface="Franklin Gothic Book"/>
                <a:cs typeface="Franklin Gothic Book"/>
              </a:rPr>
              <a:t>of </a:t>
            </a:r>
            <a:r>
              <a:rPr dirty="0" sz="1550" spc="-25">
                <a:solidFill>
                  <a:srgbClr val="7E7E7E"/>
                </a:solidFill>
                <a:latin typeface="Franklin Gothic Book"/>
                <a:cs typeface="Franklin Gothic Book"/>
              </a:rPr>
              <a:t>ACM </a:t>
            </a:r>
            <a:r>
              <a:rPr dirty="0" sz="1550" spc="15">
                <a:solidFill>
                  <a:srgbClr val="7E7E7E"/>
                </a:solidFill>
                <a:latin typeface="Franklin Gothic Book"/>
                <a:cs typeface="Franklin Gothic Book"/>
              </a:rPr>
              <a:t>in</a:t>
            </a:r>
            <a:r>
              <a:rPr dirty="0" sz="1550" spc="405">
                <a:solidFill>
                  <a:srgbClr val="7E7E7E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-25">
                <a:solidFill>
                  <a:srgbClr val="7E7E7E"/>
                </a:solidFill>
                <a:latin typeface="Franklin Gothic Book"/>
                <a:cs typeface="Franklin Gothic Book"/>
              </a:rPr>
              <a:t>1961</a:t>
            </a:r>
            <a:endParaRPr sz="1550">
              <a:latin typeface="Franklin Gothic Book"/>
              <a:cs typeface="Franklin Gothic Book"/>
            </a:endParaRPr>
          </a:p>
          <a:p>
            <a:pPr marL="622300" indent="-2870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dirty="0" sz="1550" spc="-20">
                <a:solidFill>
                  <a:srgbClr val="7E7E7E"/>
                </a:solidFill>
                <a:latin typeface="Franklin Gothic Book"/>
                <a:cs typeface="Franklin Gothic Book"/>
              </a:rPr>
              <a:t>CACS </a:t>
            </a:r>
            <a:r>
              <a:rPr dirty="0" sz="1550" spc="15">
                <a:solidFill>
                  <a:srgbClr val="7E7E7E"/>
                </a:solidFill>
                <a:latin typeface="Franklin Gothic Book"/>
                <a:cs typeface="Franklin Gothic Book"/>
              </a:rPr>
              <a:t>– </a:t>
            </a:r>
            <a:r>
              <a:rPr dirty="0" sz="1550" spc="-20">
                <a:solidFill>
                  <a:srgbClr val="7E7E7E"/>
                </a:solidFill>
                <a:latin typeface="Franklin Gothic Book"/>
                <a:cs typeface="Franklin Gothic Book"/>
              </a:rPr>
              <a:t>Top </a:t>
            </a:r>
            <a:r>
              <a:rPr dirty="0" sz="1550" spc="5">
                <a:solidFill>
                  <a:srgbClr val="7E7E7E"/>
                </a:solidFill>
                <a:latin typeface="Franklin Gothic Book"/>
                <a:cs typeface="Franklin Gothic Book"/>
              </a:rPr>
              <a:t>CS </a:t>
            </a:r>
            <a:r>
              <a:rPr dirty="0" sz="1550">
                <a:solidFill>
                  <a:srgbClr val="7E7E7E"/>
                </a:solidFill>
                <a:latin typeface="Franklin Gothic Book"/>
                <a:cs typeface="Franklin Gothic Book"/>
              </a:rPr>
              <a:t>Graduate </a:t>
            </a:r>
            <a:r>
              <a:rPr dirty="0" sz="1550" spc="5">
                <a:solidFill>
                  <a:srgbClr val="7E7E7E"/>
                </a:solidFill>
                <a:latin typeface="Franklin Gothic Book"/>
                <a:cs typeface="Franklin Gothic Book"/>
              </a:rPr>
              <a:t>programs </a:t>
            </a:r>
            <a:r>
              <a:rPr dirty="0" sz="1550" spc="15">
                <a:solidFill>
                  <a:srgbClr val="7E7E7E"/>
                </a:solidFill>
                <a:latin typeface="Franklin Gothic Book"/>
                <a:cs typeface="Franklin Gothic Book"/>
              </a:rPr>
              <a:t>in </a:t>
            </a:r>
            <a:r>
              <a:rPr dirty="0" sz="1550" spc="-15">
                <a:solidFill>
                  <a:srgbClr val="7E7E7E"/>
                </a:solidFill>
                <a:latin typeface="Franklin Gothic Book"/>
                <a:cs typeface="Franklin Gothic Book"/>
              </a:rPr>
              <a:t>the</a:t>
            </a:r>
            <a:r>
              <a:rPr dirty="0" sz="1550" spc="-165">
                <a:solidFill>
                  <a:srgbClr val="7E7E7E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0">
                <a:solidFill>
                  <a:srgbClr val="7E7E7E"/>
                </a:solidFill>
                <a:latin typeface="Franklin Gothic Book"/>
                <a:cs typeface="Franklin Gothic Book"/>
              </a:rPr>
              <a:t>US</a:t>
            </a:r>
            <a:endParaRPr sz="15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Franklin Gothic Book"/>
              <a:cs typeface="Franklin Gothic Book"/>
            </a:endParaRPr>
          </a:p>
          <a:p>
            <a:pPr marL="12700" marR="598170">
              <a:lnSpc>
                <a:spcPct val="100899"/>
              </a:lnSpc>
              <a:spcBef>
                <a:spcPts val="5"/>
              </a:spcBef>
            </a:pPr>
            <a:r>
              <a:rPr dirty="0" sz="1800" spc="25">
                <a:solidFill>
                  <a:srgbClr val="9A0D1F"/>
                </a:solidFill>
                <a:latin typeface="Franklin Gothic Book"/>
                <a:cs typeface="Franklin Gothic Book"/>
              </a:rPr>
              <a:t>School</a:t>
            </a:r>
            <a:r>
              <a:rPr dirty="0" sz="1800" spc="-12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of</a:t>
            </a:r>
            <a:r>
              <a:rPr dirty="0" sz="1800" spc="-9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Computing</a:t>
            </a:r>
            <a:r>
              <a:rPr dirty="0" sz="1800" spc="-13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&amp;</a:t>
            </a:r>
            <a:r>
              <a:rPr dirty="0" sz="1800" spc="-8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Informatics:</a:t>
            </a:r>
            <a:r>
              <a:rPr dirty="0" sz="1800" spc="-9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Significant</a:t>
            </a:r>
            <a:r>
              <a:rPr dirty="0" sz="1800" spc="-1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growth </a:t>
            </a:r>
            <a:r>
              <a:rPr dirty="0" sz="1800" spc="-55" i="1">
                <a:solidFill>
                  <a:srgbClr val="001F5F"/>
                </a:solidFill>
                <a:latin typeface="Franklin Gothic Book"/>
                <a:cs typeface="Franklin Gothic Book"/>
              </a:rPr>
              <a:t>to</a:t>
            </a:r>
            <a:r>
              <a:rPr dirty="0" sz="1800" spc="3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meet 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demand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for</a:t>
            </a:r>
            <a:r>
              <a:rPr dirty="0" sz="1800" spc="-9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graduates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Franklin Gothic Book"/>
              <a:cs typeface="Franklin Gothic Book"/>
            </a:endParaRPr>
          </a:p>
          <a:p>
            <a:pPr marL="12700" marR="212090">
              <a:lnSpc>
                <a:spcPct val="100800"/>
              </a:lnSpc>
            </a:pP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Informatics</a:t>
            </a:r>
            <a:r>
              <a:rPr dirty="0" sz="1800" spc="-16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Research</a:t>
            </a:r>
            <a:r>
              <a:rPr dirty="0" sz="1800" spc="-14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Institute:</a:t>
            </a:r>
            <a:r>
              <a:rPr dirty="0" sz="1800" spc="-14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NSF</a:t>
            </a:r>
            <a:r>
              <a:rPr dirty="0" sz="1800" spc="-9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Center</a:t>
            </a:r>
            <a:r>
              <a:rPr dirty="0" sz="1800" spc="-13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45">
                <a:solidFill>
                  <a:srgbClr val="9A0D1F"/>
                </a:solidFill>
                <a:latin typeface="Franklin Gothic Book"/>
                <a:cs typeface="Franklin Gothic Book"/>
              </a:rPr>
              <a:t>for</a:t>
            </a:r>
            <a:r>
              <a:rPr dirty="0" sz="1800" spc="8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Visual</a:t>
            </a:r>
            <a:r>
              <a:rPr dirty="0" sz="1800" spc="-3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Decision  </a:t>
            </a:r>
            <a:r>
              <a:rPr dirty="0" sz="1800" spc="-10">
                <a:solidFill>
                  <a:srgbClr val="9A0D1F"/>
                </a:solidFill>
                <a:latin typeface="Franklin Gothic Book"/>
                <a:cs typeface="Franklin Gothic Book"/>
              </a:rPr>
              <a:t>Informatics</a:t>
            </a:r>
            <a:r>
              <a:rPr dirty="0" sz="1800" spc="-10">
                <a:solidFill>
                  <a:srgbClr val="001F5F"/>
                </a:solidFill>
                <a:latin typeface="Franklin Gothic Book"/>
                <a:cs typeface="Franklin Gothic Book"/>
              </a:rPr>
              <a:t>: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Nation’s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only NSF </a:t>
            </a:r>
            <a:r>
              <a:rPr dirty="0" sz="1800" spc="-30" i="1">
                <a:solidFill>
                  <a:srgbClr val="001F5F"/>
                </a:solidFill>
                <a:latin typeface="Franklin Gothic Book"/>
                <a:cs typeface="Franklin Gothic Book"/>
              </a:rPr>
              <a:t>Center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Excellence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in “Big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Data” 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since</a:t>
            </a:r>
            <a:r>
              <a:rPr dirty="0" sz="1800" spc="-4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 i="1">
                <a:solidFill>
                  <a:srgbClr val="001F5F"/>
                </a:solidFill>
                <a:latin typeface="Franklin Gothic Book"/>
                <a:cs typeface="Franklin Gothic Book"/>
              </a:rPr>
              <a:t>2012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Franklin Gothic Book"/>
              <a:cs typeface="Franklin Gothic Book"/>
            </a:endParaRPr>
          </a:p>
          <a:p>
            <a:pPr marL="12700" marR="428625">
              <a:lnSpc>
                <a:spcPct val="100800"/>
              </a:lnSpc>
            </a:pP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Informatics Research Institute: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Center </a:t>
            </a:r>
            <a:r>
              <a:rPr dirty="0" sz="1800" spc="-45">
                <a:solidFill>
                  <a:srgbClr val="9A0D1F"/>
                </a:solidFill>
                <a:latin typeface="Franklin Gothic Book"/>
                <a:cs typeface="Franklin Gothic Book"/>
              </a:rPr>
              <a:t>for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Critical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Infrastructure 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Cybersecurity, Alternate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State EOC,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LA Business</a:t>
            </a:r>
            <a:r>
              <a:rPr dirty="0" sz="1800" spc="-32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EOC,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Homeland 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Security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Emergency</a:t>
            </a:r>
            <a:r>
              <a:rPr dirty="0" sz="1800" spc="12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Preparedness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Franklin Gothic Book"/>
              <a:cs typeface="Franklin Gothic Book"/>
            </a:endParaRPr>
          </a:p>
          <a:p>
            <a:pPr marL="12700" marR="27305">
              <a:lnSpc>
                <a:spcPts val="2100"/>
              </a:lnSpc>
            </a:pP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Governor’s</a:t>
            </a:r>
            <a:r>
              <a:rPr dirty="0" sz="1800" spc="-16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Louisiana</a:t>
            </a:r>
            <a:r>
              <a:rPr dirty="0" sz="1800" spc="-13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Cybersecurity</a:t>
            </a:r>
            <a:r>
              <a:rPr dirty="0" sz="1800" spc="-15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Commission:</a:t>
            </a:r>
            <a:r>
              <a:rPr dirty="0" sz="1800" spc="-15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Drs.</a:t>
            </a:r>
            <a:r>
              <a:rPr dirty="0" sz="1800" spc="-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Arun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Lakhotia 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Ramesh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Kolluru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40091" y="1047750"/>
            <a:ext cx="1264069" cy="1162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53625" y="1123950"/>
            <a:ext cx="1628775" cy="703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42275" y="2587387"/>
            <a:ext cx="1065388" cy="4961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5762" y="823975"/>
            <a:ext cx="7811134" cy="0"/>
          </a:xfrm>
          <a:custGeom>
            <a:avLst/>
            <a:gdLst/>
            <a:ahLst/>
            <a:cxnLst/>
            <a:rect l="l" t="t" r="r" b="b"/>
            <a:pathLst>
              <a:path w="7811134" h="0">
                <a:moveTo>
                  <a:pt x="0" y="0"/>
                </a:moveTo>
                <a:lnTo>
                  <a:pt x="7810563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05775" y="4124325"/>
            <a:ext cx="1238250" cy="8191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07" y="101980"/>
            <a:ext cx="497395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15">
                <a:solidFill>
                  <a:srgbClr val="404040"/>
                </a:solidFill>
              </a:rPr>
              <a:t>F</a:t>
            </a:r>
            <a:r>
              <a:rPr dirty="0" sz="2550" spc="-15">
                <a:solidFill>
                  <a:srgbClr val="404040"/>
                </a:solidFill>
              </a:rPr>
              <a:t>OCUS</a:t>
            </a:r>
            <a:r>
              <a:rPr dirty="0" sz="3200" spc="-15">
                <a:solidFill>
                  <a:srgbClr val="404040"/>
                </a:solidFill>
              </a:rPr>
              <a:t>: </a:t>
            </a:r>
            <a:r>
              <a:rPr dirty="0" sz="3200" spc="-20">
                <a:solidFill>
                  <a:srgbClr val="9A0D1F"/>
                </a:solidFill>
              </a:rPr>
              <a:t>E</a:t>
            </a:r>
            <a:r>
              <a:rPr dirty="0" sz="2550" spc="-20">
                <a:solidFill>
                  <a:srgbClr val="9A0D1F"/>
                </a:solidFill>
              </a:rPr>
              <a:t>NERGY </a:t>
            </a:r>
            <a:r>
              <a:rPr dirty="0" sz="3200" spc="20">
                <a:solidFill>
                  <a:srgbClr val="9A0D1F"/>
                </a:solidFill>
              </a:rPr>
              <a:t>&amp;</a:t>
            </a:r>
            <a:r>
              <a:rPr dirty="0" sz="3200" spc="-555">
                <a:solidFill>
                  <a:srgbClr val="9A0D1F"/>
                </a:solidFill>
              </a:rPr>
              <a:t> </a:t>
            </a:r>
            <a:r>
              <a:rPr dirty="0" sz="3200" spc="-25">
                <a:solidFill>
                  <a:srgbClr val="9A0D1F"/>
                </a:solidFill>
              </a:rPr>
              <a:t>S</a:t>
            </a:r>
            <a:r>
              <a:rPr dirty="0" sz="2550" spc="-25">
                <a:solidFill>
                  <a:srgbClr val="9A0D1F"/>
                </a:solidFill>
              </a:rPr>
              <a:t>USTAINABILITY</a:t>
            </a:r>
            <a:endParaRPr sz="2550"/>
          </a:p>
        </p:txBody>
      </p:sp>
      <p:sp>
        <p:nvSpPr>
          <p:cNvPr id="3" name="object 3"/>
          <p:cNvSpPr/>
          <p:nvPr/>
        </p:nvSpPr>
        <p:spPr>
          <a:xfrm>
            <a:off x="9239250" y="4048125"/>
            <a:ext cx="2847975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7807" y="867092"/>
            <a:ext cx="6109970" cy="442087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Energy </a:t>
            </a:r>
            <a:r>
              <a:rPr dirty="0" sz="1800" spc="-10">
                <a:solidFill>
                  <a:srgbClr val="9A0D1F"/>
                </a:solidFill>
                <a:latin typeface="Franklin Gothic Book"/>
                <a:cs typeface="Franklin Gothic Book"/>
              </a:rPr>
              <a:t>Institute 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Louisiana</a:t>
            </a:r>
            <a:r>
              <a:rPr dirty="0" sz="1800" spc="10" i="1">
                <a:solidFill>
                  <a:srgbClr val="9A0D1F"/>
                </a:solidFill>
                <a:latin typeface="Franklin Gothic Book"/>
                <a:cs typeface="Franklin Gothic Book"/>
              </a:rPr>
              <a:t>: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Expertise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in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Oil &amp; Gas, 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Renewables,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Carbon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Capture,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Green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Hydrogen,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Biofuels,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Green 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Chemicals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</a:t>
            </a:r>
            <a:r>
              <a:rPr dirty="0" sz="1800" spc="20" i="1">
                <a:solidFill>
                  <a:srgbClr val="001F5F"/>
                </a:solidFill>
                <a:latin typeface="Franklin Gothic Book"/>
                <a:cs typeface="Franklin Gothic Book"/>
              </a:rPr>
              <a:t>Solar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Energy</a:t>
            </a:r>
            <a:r>
              <a:rPr dirty="0" sz="1800" spc="-13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Technologies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Franklin Gothic Book"/>
              <a:cs typeface="Franklin Gothic Book"/>
            </a:endParaRPr>
          </a:p>
          <a:p>
            <a:pPr marL="12700" marR="347980">
              <a:lnSpc>
                <a:spcPct val="100800"/>
              </a:lnSpc>
            </a:pPr>
            <a:r>
              <a:rPr dirty="0" sz="1800" spc="-10">
                <a:solidFill>
                  <a:srgbClr val="9A0D1F"/>
                </a:solidFill>
                <a:latin typeface="Franklin Gothic Book"/>
                <a:cs typeface="Franklin Gothic Book"/>
              </a:rPr>
              <a:t>Institute </a:t>
            </a:r>
            <a:r>
              <a:rPr dirty="0" sz="1800" spc="-45">
                <a:solidFill>
                  <a:srgbClr val="9A0D1F"/>
                </a:solidFill>
                <a:latin typeface="Franklin Gothic Book"/>
                <a:cs typeface="Franklin Gothic Book"/>
              </a:rPr>
              <a:t>for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Materials Research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&amp;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Innovation: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Over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$25M</a:t>
            </a:r>
            <a:r>
              <a:rPr dirty="0" sz="1800" spc="-21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 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DOE and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NSF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funding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in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CCUS,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Energy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Storage, Green 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Hydrogen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Production.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Governor’s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Climate </a:t>
            </a:r>
            <a:r>
              <a:rPr dirty="0" sz="1800" spc="-25">
                <a:solidFill>
                  <a:srgbClr val="9A0D1F"/>
                </a:solidFill>
                <a:latin typeface="Franklin Gothic Book"/>
                <a:cs typeface="Franklin Gothic Book"/>
              </a:rPr>
              <a:t>Taskforce: </a:t>
            </a:r>
            <a:r>
              <a:rPr dirty="0" sz="1800" spc="-25" i="1">
                <a:solidFill>
                  <a:srgbClr val="001F5F"/>
                </a:solidFill>
                <a:latin typeface="Franklin Gothic Book"/>
                <a:cs typeface="Franklin Gothic Book"/>
              </a:rPr>
              <a:t>Dr. Terry</a:t>
            </a:r>
            <a:r>
              <a:rPr dirty="0" sz="1800" spc="-1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Chambers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Franklin Gothic Book"/>
              <a:cs typeface="Franklin Gothic Book"/>
            </a:endParaRPr>
          </a:p>
          <a:p>
            <a:pPr marL="12700" marR="238760">
              <a:lnSpc>
                <a:spcPct val="100800"/>
              </a:lnSpc>
            </a:pPr>
            <a:r>
              <a:rPr dirty="0" sz="1800" spc="-20" i="1">
                <a:solidFill>
                  <a:srgbClr val="9A0D1F"/>
                </a:solidFill>
                <a:latin typeface="Franklin Gothic Book"/>
                <a:cs typeface="Franklin Gothic Book"/>
              </a:rPr>
              <a:t>Taskforce</a:t>
            </a:r>
            <a:r>
              <a:rPr dirty="0" sz="1800" spc="-40" i="1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9A0D1F"/>
                </a:solidFill>
                <a:latin typeface="Franklin Gothic Book"/>
                <a:cs typeface="Franklin Gothic Book"/>
              </a:rPr>
              <a:t>Science</a:t>
            </a:r>
            <a:r>
              <a:rPr dirty="0" sz="1800" spc="30" i="1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0" i="1">
                <a:solidFill>
                  <a:srgbClr val="9A0D1F"/>
                </a:solidFill>
                <a:latin typeface="Franklin Gothic Book"/>
                <a:cs typeface="Franklin Gothic Book"/>
              </a:rPr>
              <a:t>Advisory</a:t>
            </a:r>
            <a:r>
              <a:rPr dirty="0" sz="1800" spc="-165" i="1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9A0D1F"/>
                </a:solidFill>
                <a:latin typeface="Franklin Gothic Book"/>
                <a:cs typeface="Franklin Gothic Book"/>
              </a:rPr>
              <a:t>Board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:</a:t>
            </a:r>
            <a:r>
              <a:rPr dirty="0" sz="1800" spc="-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Drs.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Mark</a:t>
            </a:r>
            <a:r>
              <a:rPr dirty="0" sz="1800" spc="-6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Zappi,</a:t>
            </a:r>
            <a:r>
              <a:rPr dirty="0" sz="1800" spc="-1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Peng</a:t>
            </a:r>
            <a:r>
              <a:rPr dirty="0" sz="1800" spc="6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Yin 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Vijay</a:t>
            </a:r>
            <a:r>
              <a:rPr dirty="0" sz="1800" spc="-9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Gopu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Franklin Gothic Book"/>
              <a:cs typeface="Franklin Gothic Book"/>
            </a:endParaRPr>
          </a:p>
          <a:p>
            <a:pPr marL="12700" marR="34290">
              <a:lnSpc>
                <a:spcPct val="99100"/>
              </a:lnSpc>
            </a:pPr>
            <a:r>
              <a:rPr dirty="0" sz="1800" spc="-15">
                <a:solidFill>
                  <a:srgbClr val="9A0D1F"/>
                </a:solidFill>
                <a:latin typeface="Franklin Gothic Book"/>
                <a:cs typeface="Franklin Gothic Book"/>
              </a:rPr>
              <a:t>School 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Geosciences</a:t>
            </a:r>
            <a:r>
              <a:rPr dirty="0" sz="1800" spc="5" i="1">
                <a:solidFill>
                  <a:srgbClr val="9A0D1F"/>
                </a:solidFill>
                <a:latin typeface="Franklin Gothic Book"/>
                <a:cs typeface="Franklin Gothic Book"/>
              </a:rPr>
              <a:t>: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Students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win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“Imperial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Barrel 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Award”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competing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against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universities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from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US,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1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across 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globe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- 3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YEARS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IN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dirty="0" sz="1800" spc="-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ROW!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91650" y="1085850"/>
            <a:ext cx="2257425" cy="1609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24075" y="5712219"/>
            <a:ext cx="1611206" cy="440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55324" y="5458665"/>
            <a:ext cx="835975" cy="741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76212" y="823975"/>
            <a:ext cx="7811134" cy="0"/>
          </a:xfrm>
          <a:custGeom>
            <a:avLst/>
            <a:gdLst/>
            <a:ahLst/>
            <a:cxnLst/>
            <a:rect l="l" t="t" r="r" b="b"/>
            <a:pathLst>
              <a:path w="7811134" h="0">
                <a:moveTo>
                  <a:pt x="0" y="0"/>
                </a:moveTo>
                <a:lnTo>
                  <a:pt x="7810563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369180" y="6439217"/>
            <a:ext cx="346456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i="1">
                <a:solidFill>
                  <a:srgbClr val="FFFFFF"/>
                </a:solidFill>
                <a:latin typeface="Franklin Gothic Book"/>
                <a:cs typeface="Franklin Gothic Book"/>
              </a:rPr>
              <a:t>We</a:t>
            </a:r>
            <a:r>
              <a:rPr dirty="0" sz="2400" spc="-75" i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45" i="1">
                <a:solidFill>
                  <a:srgbClr val="FFFFFF"/>
                </a:solidFill>
                <a:latin typeface="Franklin Gothic Book"/>
                <a:cs typeface="Franklin Gothic Book"/>
              </a:rPr>
              <a:t>are</a:t>
            </a:r>
            <a:r>
              <a:rPr dirty="0" sz="2400" spc="-140" i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45" i="1">
                <a:solidFill>
                  <a:srgbClr val="FFFFFF"/>
                </a:solidFill>
                <a:latin typeface="Franklin Gothic Book"/>
                <a:cs typeface="Franklin Gothic Book"/>
              </a:rPr>
              <a:t>#1</a:t>
            </a:r>
            <a:r>
              <a:rPr dirty="0" sz="2400" spc="-145" i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20" i="1">
                <a:solidFill>
                  <a:srgbClr val="FFFFFF"/>
                </a:solidFill>
                <a:latin typeface="Franklin Gothic Book"/>
                <a:cs typeface="Franklin Gothic Book"/>
              </a:rPr>
              <a:t>in</a:t>
            </a:r>
            <a:r>
              <a:rPr dirty="0" sz="2400" spc="-60" i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45" i="1">
                <a:solidFill>
                  <a:srgbClr val="FFFFFF"/>
                </a:solidFill>
                <a:latin typeface="Franklin Gothic Book"/>
                <a:cs typeface="Franklin Gothic Book"/>
              </a:rPr>
              <a:t>#2</a:t>
            </a:r>
            <a:r>
              <a:rPr dirty="0" sz="2400" spc="-75" i="1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20" i="1">
                <a:solidFill>
                  <a:srgbClr val="FFFFFF"/>
                </a:solidFill>
                <a:latin typeface="Franklin Gothic Book"/>
                <a:cs typeface="Franklin Gothic Book"/>
              </a:rPr>
              <a:t>Business!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91275" y="1085850"/>
            <a:ext cx="2486025" cy="1190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4100" y="2638425"/>
            <a:ext cx="3000375" cy="156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84" y="101980"/>
            <a:ext cx="603123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75">
                <a:solidFill>
                  <a:srgbClr val="404040"/>
                </a:solidFill>
              </a:rPr>
              <a:t>Focus: </a:t>
            </a:r>
            <a:r>
              <a:rPr dirty="0" sz="3200" spc="-45" i="1">
                <a:solidFill>
                  <a:srgbClr val="9A0D1F"/>
                </a:solidFill>
                <a:latin typeface="Franklin Gothic Book"/>
                <a:cs typeface="Franklin Gothic Book"/>
              </a:rPr>
              <a:t>Life </a:t>
            </a:r>
            <a:r>
              <a:rPr dirty="0" sz="3200" spc="-65" i="1">
                <a:solidFill>
                  <a:srgbClr val="9A0D1F"/>
                </a:solidFill>
                <a:latin typeface="Franklin Gothic Book"/>
                <a:cs typeface="Franklin Gothic Book"/>
              </a:rPr>
              <a:t>Sciences </a:t>
            </a:r>
            <a:r>
              <a:rPr dirty="0" sz="3200" spc="20" i="1">
                <a:solidFill>
                  <a:srgbClr val="9A0D1F"/>
                </a:solidFill>
                <a:latin typeface="Franklin Gothic Book"/>
                <a:cs typeface="Franklin Gothic Book"/>
              </a:rPr>
              <a:t>&amp; </a:t>
            </a:r>
            <a:r>
              <a:rPr dirty="0" sz="3200" spc="-60" i="1">
                <a:solidFill>
                  <a:srgbClr val="9A0D1F"/>
                </a:solidFill>
                <a:latin typeface="Franklin Gothic Book"/>
                <a:cs typeface="Franklin Gothic Book"/>
              </a:rPr>
              <a:t>Public</a:t>
            </a:r>
            <a:r>
              <a:rPr dirty="0" sz="3200" spc="-110" i="1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3200" spc="-60" i="1">
                <a:solidFill>
                  <a:srgbClr val="9A0D1F"/>
                </a:solidFill>
                <a:latin typeface="Franklin Gothic Book"/>
                <a:cs typeface="Franklin Gothic Book"/>
              </a:rPr>
              <a:t>Health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3362" y="823975"/>
            <a:ext cx="7811134" cy="0"/>
          </a:xfrm>
          <a:custGeom>
            <a:avLst/>
            <a:gdLst/>
            <a:ahLst/>
            <a:cxnLst/>
            <a:rect l="l" t="t" r="r" b="b"/>
            <a:pathLst>
              <a:path w="7811134" h="0">
                <a:moveTo>
                  <a:pt x="0" y="0"/>
                </a:moveTo>
                <a:lnTo>
                  <a:pt x="7810563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5584" y="893381"/>
            <a:ext cx="8089900" cy="44399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65">
                <a:solidFill>
                  <a:srgbClr val="9A0D1F"/>
                </a:solidFill>
                <a:latin typeface="Franklin Gothic Book"/>
                <a:cs typeface="Franklin Gothic Book"/>
              </a:rPr>
              <a:t>New</a:t>
            </a:r>
            <a:r>
              <a:rPr dirty="0" sz="1800" spc="-14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>
                <a:solidFill>
                  <a:srgbClr val="9A0D1F"/>
                </a:solidFill>
                <a:latin typeface="Franklin Gothic Book"/>
                <a:cs typeface="Franklin Gothic Book"/>
              </a:rPr>
              <a:t>Iberia</a:t>
            </a:r>
            <a:r>
              <a:rPr dirty="0" sz="1800" spc="-204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Research</a:t>
            </a:r>
            <a:r>
              <a:rPr dirty="0" sz="1800" spc="-14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Center:</a:t>
            </a:r>
            <a:r>
              <a:rPr dirty="0" sz="1800" spc="-10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Nation’s</a:t>
            </a:r>
            <a:r>
              <a:rPr dirty="0" sz="1800" spc="-1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Largest</a:t>
            </a:r>
            <a:r>
              <a:rPr dirty="0" sz="1800" spc="5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Non-Human</a:t>
            </a:r>
            <a:r>
              <a:rPr dirty="0" sz="1800" spc="-16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Primate</a:t>
            </a:r>
            <a:r>
              <a:rPr dirty="0" sz="1800" spc="4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35" i="1">
                <a:solidFill>
                  <a:srgbClr val="001F5F"/>
                </a:solidFill>
                <a:latin typeface="Franklin Gothic Book"/>
                <a:cs typeface="Franklin Gothic Book"/>
              </a:rPr>
              <a:t>Center</a:t>
            </a:r>
            <a:r>
              <a:rPr dirty="0" sz="1800" spc="14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led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by</a:t>
            </a:r>
            <a:r>
              <a:rPr dirty="0" sz="1800" spc="-5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1">
                <a:solidFill>
                  <a:srgbClr val="51443A"/>
                </a:solidFill>
                <a:latin typeface="Franklin Gothic Book"/>
                <a:cs typeface="Franklin Gothic Book"/>
              </a:rPr>
              <a:t>Dr.  </a:t>
            </a:r>
            <a:r>
              <a:rPr dirty="0" sz="1800" spc="15" i="1">
                <a:solidFill>
                  <a:srgbClr val="51443A"/>
                </a:solidFill>
                <a:latin typeface="Franklin Gothic Book"/>
                <a:cs typeface="Franklin Gothic Book"/>
              </a:rPr>
              <a:t>Francois</a:t>
            </a:r>
            <a:r>
              <a:rPr dirty="0" sz="1800" spc="-165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51443A"/>
                </a:solidFill>
                <a:latin typeface="Franklin Gothic Book"/>
                <a:cs typeface="Franklin Gothic Book"/>
              </a:rPr>
              <a:t>Villinger</a:t>
            </a:r>
            <a:endParaRPr sz="1800">
              <a:latin typeface="Franklin Gothic Book"/>
              <a:cs typeface="Franklin Gothic Book"/>
            </a:endParaRPr>
          </a:p>
          <a:p>
            <a:pPr marL="241300" marR="76835" indent="-229235">
              <a:lnSpc>
                <a:spcPts val="21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Animal</a:t>
            </a:r>
            <a:r>
              <a:rPr dirty="0" sz="1800" spc="-12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Safety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: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Certified by</a:t>
            </a:r>
            <a:r>
              <a:rPr dirty="0" sz="1800" spc="-9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National</a:t>
            </a:r>
            <a:r>
              <a:rPr dirty="0" sz="1800" spc="-4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&amp;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Global</a:t>
            </a:r>
            <a:r>
              <a:rPr dirty="0" sz="1800" spc="-114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Organizations</a:t>
            </a:r>
            <a:r>
              <a:rPr dirty="0" sz="1800" spc="-8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for</a:t>
            </a:r>
            <a:r>
              <a:rPr dirty="0" sz="1800" spc="-8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Safety</a:t>
            </a:r>
            <a:r>
              <a:rPr dirty="0" sz="1800" spc="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6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Ethical  </a:t>
            </a:r>
            <a:r>
              <a:rPr dirty="0" sz="1800" spc="-30" i="1">
                <a:solidFill>
                  <a:srgbClr val="001F5F"/>
                </a:solidFill>
                <a:latin typeface="Franklin Gothic Book"/>
                <a:cs typeface="Franklin Gothic Book"/>
              </a:rPr>
              <a:t>Treatment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</a:t>
            </a:r>
            <a:r>
              <a:rPr dirty="0" sz="1800" spc="5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Animals</a:t>
            </a:r>
            <a:endParaRPr sz="1800">
              <a:latin typeface="Franklin Gothic Book"/>
              <a:cs typeface="Franklin Gothic Book"/>
            </a:endParaRPr>
          </a:p>
          <a:p>
            <a:pPr marL="241300" indent="-229235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10">
                <a:solidFill>
                  <a:srgbClr val="9A0D1F"/>
                </a:solidFill>
                <a:latin typeface="Franklin Gothic Book"/>
                <a:cs typeface="Franklin Gothic Book"/>
              </a:rPr>
              <a:t>Contract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Research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Organization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(CRO):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Over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40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Companies,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Three</a:t>
            </a:r>
            <a:r>
              <a:rPr dirty="0" sz="1800" spc="-26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Decades</a:t>
            </a:r>
            <a:endParaRPr sz="1800">
              <a:latin typeface="Franklin Gothic Book"/>
              <a:cs typeface="Franklin Gothic Book"/>
            </a:endParaRPr>
          </a:p>
          <a:p>
            <a:pPr marL="241300" indent="-229235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Vaccines</a:t>
            </a:r>
            <a:r>
              <a:rPr dirty="0" sz="1800" spc="-9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&amp;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Therapeutics</a:t>
            </a:r>
            <a:r>
              <a:rPr dirty="0" sz="1800" spc="-16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Developed</a:t>
            </a:r>
            <a:r>
              <a:rPr dirty="0" sz="1800" spc="-15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&amp;</a:t>
            </a:r>
            <a:r>
              <a:rPr dirty="0" sz="1800" spc="-8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Tested</a:t>
            </a:r>
            <a:r>
              <a:rPr dirty="0" sz="1800" spc="-6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at</a:t>
            </a:r>
            <a:r>
              <a:rPr dirty="0" sz="1800" spc="-3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NIRC</a:t>
            </a:r>
            <a:endParaRPr sz="1800">
              <a:latin typeface="Franklin Gothic Book"/>
              <a:cs typeface="Franklin Gothic Book"/>
            </a:endParaRPr>
          </a:p>
          <a:p>
            <a:pPr marL="622300">
              <a:lnSpc>
                <a:spcPct val="100000"/>
              </a:lnSpc>
              <a:spcBef>
                <a:spcPts val="470"/>
              </a:spcBef>
            </a:pP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Over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12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COVID-19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Vaccines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Therapeutics</a:t>
            </a:r>
            <a:endParaRPr sz="1800">
              <a:latin typeface="Franklin Gothic Book"/>
              <a:cs typeface="Franklin Gothic Book"/>
            </a:endParaRPr>
          </a:p>
          <a:p>
            <a:pPr marL="622300">
              <a:lnSpc>
                <a:spcPct val="100000"/>
              </a:lnSpc>
              <a:spcBef>
                <a:spcPts val="165"/>
              </a:spcBef>
            </a:pP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Antiviral</a:t>
            </a:r>
            <a:r>
              <a:rPr dirty="0" sz="1800" spc="-114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Agents:</a:t>
            </a:r>
            <a:r>
              <a:rPr dirty="0" sz="1800" spc="7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HIV,</a:t>
            </a:r>
            <a:r>
              <a:rPr dirty="0" sz="1800" spc="-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HCV,</a:t>
            </a:r>
            <a:r>
              <a:rPr dirty="0" sz="1800" spc="-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HBV;</a:t>
            </a:r>
            <a:r>
              <a:rPr dirty="0" sz="1800" spc="-14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Monoclonal</a:t>
            </a:r>
            <a:r>
              <a:rPr dirty="0" sz="1800" spc="-114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Antibodies,</a:t>
            </a:r>
            <a:r>
              <a:rPr dirty="0" sz="1800" spc="-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mRNA</a:t>
            </a:r>
            <a:endParaRPr sz="1800">
              <a:latin typeface="Franklin Gothic Book"/>
              <a:cs typeface="Franklin Gothic Book"/>
            </a:endParaRPr>
          </a:p>
          <a:p>
            <a:pPr marL="622300">
              <a:lnSpc>
                <a:spcPct val="100000"/>
              </a:lnSpc>
              <a:spcBef>
                <a:spcPts val="245"/>
              </a:spcBef>
            </a:pP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Vaccines: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Mumps,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Measles, Chicken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Pox,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Ebola,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AIDS, </a:t>
            </a:r>
            <a:r>
              <a:rPr dirty="0" sz="1800" spc="-30" i="1">
                <a:solidFill>
                  <a:srgbClr val="001F5F"/>
                </a:solidFill>
                <a:latin typeface="Franklin Gothic Book"/>
                <a:cs typeface="Franklin Gothic Book"/>
              </a:rPr>
              <a:t>RSV,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Zika,</a:t>
            </a:r>
            <a:r>
              <a:rPr dirty="0" sz="1800" spc="-32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Dengue</a:t>
            </a:r>
            <a:endParaRPr sz="1800">
              <a:latin typeface="Franklin Gothic Book"/>
              <a:cs typeface="Franklin Gothic Book"/>
            </a:endParaRPr>
          </a:p>
          <a:p>
            <a:pPr marL="12700" marR="171450">
              <a:lnSpc>
                <a:spcPct val="107900"/>
              </a:lnSpc>
              <a:spcBef>
                <a:spcPts val="975"/>
              </a:spcBef>
            </a:pP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LO-SPAT</a:t>
            </a:r>
            <a:r>
              <a:rPr dirty="0" sz="1800" spc="-13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Project:</a:t>
            </a:r>
            <a:r>
              <a:rPr dirty="0" sz="1800" spc="-13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Develop</a:t>
            </a:r>
            <a:r>
              <a:rPr dirty="0" sz="1800" spc="-14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 i="1">
                <a:solidFill>
                  <a:srgbClr val="001F5F"/>
                </a:solidFill>
                <a:latin typeface="Franklin Gothic Book"/>
                <a:cs typeface="Franklin Gothic Book"/>
              </a:rPr>
              <a:t>oyster</a:t>
            </a:r>
            <a:r>
              <a:rPr dirty="0" sz="1800" spc="-9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populations</a:t>
            </a:r>
            <a:r>
              <a:rPr dirty="0" sz="1800" spc="-16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that</a:t>
            </a:r>
            <a:r>
              <a:rPr dirty="0" sz="1800" spc="4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can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survive,</a:t>
            </a:r>
            <a:r>
              <a:rPr dirty="0" sz="1800" spc="-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grow,</a:t>
            </a:r>
            <a:r>
              <a:rPr dirty="0" sz="1800" spc="-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reproduce 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challenging</a:t>
            </a:r>
            <a:r>
              <a:rPr dirty="0" sz="1800" spc="-8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(low-salinity)</a:t>
            </a:r>
            <a:r>
              <a:rPr dirty="0" sz="1800" spc="-15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environments,</a:t>
            </a:r>
            <a:r>
              <a:rPr dirty="0" sz="1800" spc="7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led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by</a:t>
            </a:r>
            <a:r>
              <a:rPr dirty="0" sz="1800" spc="-114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0" i="1">
                <a:solidFill>
                  <a:srgbClr val="51443A"/>
                </a:solidFill>
                <a:latin typeface="Franklin Gothic Book"/>
                <a:cs typeface="Franklin Gothic Book"/>
              </a:rPr>
              <a:t>Dr.</a:t>
            </a:r>
            <a:r>
              <a:rPr dirty="0" sz="1800" spc="-155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45" i="1">
                <a:solidFill>
                  <a:srgbClr val="51443A"/>
                </a:solidFill>
                <a:latin typeface="Franklin Gothic Book"/>
                <a:cs typeface="Franklin Gothic Book"/>
              </a:rPr>
              <a:t>Beth</a:t>
            </a:r>
            <a:r>
              <a:rPr dirty="0" sz="1800" spc="-155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0" i="1">
                <a:solidFill>
                  <a:srgbClr val="51443A"/>
                </a:solidFill>
                <a:latin typeface="Franklin Gothic Book"/>
                <a:cs typeface="Franklin Gothic Book"/>
              </a:rPr>
              <a:t>Stauffer</a:t>
            </a:r>
            <a:endParaRPr sz="1800">
              <a:latin typeface="Franklin Gothic Book"/>
              <a:cs typeface="Franklin Gothic Book"/>
            </a:endParaRPr>
          </a:p>
          <a:p>
            <a:pPr marL="241300" marR="527050" indent="-229235">
              <a:lnSpc>
                <a:spcPct val="100800"/>
              </a:lnSpc>
              <a:spcBef>
                <a:spcPts val="1200"/>
              </a:spcBef>
              <a:buClr>
                <a:srgbClr val="C00000"/>
              </a:buClr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Universities,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Industry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Government partnership </a:t>
            </a:r>
            <a:r>
              <a:rPr dirty="0" sz="1800" spc="-55" i="1">
                <a:solidFill>
                  <a:srgbClr val="001F5F"/>
                </a:solidFill>
                <a:latin typeface="Franklin Gothic Book"/>
                <a:cs typeface="Franklin Gothic Book"/>
              </a:rPr>
              <a:t>to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address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decline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  </a:t>
            </a:r>
            <a:r>
              <a:rPr dirty="0" sz="1800" spc="-25" i="1">
                <a:solidFill>
                  <a:srgbClr val="001F5F"/>
                </a:solidFill>
                <a:latin typeface="Franklin Gothic Book"/>
                <a:cs typeface="Franklin Gothic Book"/>
              </a:rPr>
              <a:t>oyster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populations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due </a:t>
            </a:r>
            <a:r>
              <a:rPr dirty="0" sz="1800" spc="-55" i="1">
                <a:solidFill>
                  <a:srgbClr val="001F5F"/>
                </a:solidFill>
                <a:latin typeface="Franklin Gothic Book"/>
                <a:cs typeface="Franklin Gothic Book"/>
              </a:rPr>
              <a:t>to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ongoing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coastal climate</a:t>
            </a:r>
            <a:r>
              <a:rPr dirty="0" sz="1800" spc="-21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change.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92452" y="2873992"/>
            <a:ext cx="1768625" cy="589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05225" y="5562600"/>
            <a:ext cx="1076325" cy="65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77108" y="5410200"/>
            <a:ext cx="1332741" cy="806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00594" y="5576719"/>
            <a:ext cx="771861" cy="771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943975" y="981075"/>
            <a:ext cx="2371725" cy="133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66803" y="5562176"/>
            <a:ext cx="782743" cy="8009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77375" y="5511343"/>
            <a:ext cx="923925" cy="8168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182100" y="3990975"/>
            <a:ext cx="1952625" cy="1276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" y="101980"/>
            <a:ext cx="382270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75">
                <a:solidFill>
                  <a:srgbClr val="404040"/>
                </a:solidFill>
              </a:rPr>
              <a:t>Focus: </a:t>
            </a:r>
            <a:r>
              <a:rPr dirty="0" sz="3200" spc="-65" i="1">
                <a:solidFill>
                  <a:srgbClr val="9A0D1F"/>
                </a:solidFill>
                <a:latin typeface="Franklin Gothic Book"/>
                <a:cs typeface="Franklin Gothic Book"/>
              </a:rPr>
              <a:t>Climate</a:t>
            </a:r>
            <a:r>
              <a:rPr dirty="0" sz="3200" i="1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3200" spc="-45" i="1">
                <a:solidFill>
                  <a:srgbClr val="9A0D1F"/>
                </a:solidFill>
                <a:latin typeface="Franklin Gothic Book"/>
                <a:cs typeface="Franklin Gothic Book"/>
              </a:rPr>
              <a:t>Change</a:t>
            </a:r>
            <a:endParaRPr sz="32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5270" y="800798"/>
            <a:ext cx="7593330" cy="13684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Pre-eminent</a:t>
            </a:r>
            <a:r>
              <a:rPr dirty="0" sz="1800" spc="-16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Biology,</a:t>
            </a:r>
            <a:r>
              <a:rPr dirty="0" sz="1800" spc="-5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Engineering,</a:t>
            </a:r>
            <a:r>
              <a:rPr dirty="0" sz="1800" spc="-13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Environmental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5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Social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Science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academic 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programs </a:t>
            </a:r>
            <a:r>
              <a:rPr dirty="0" sz="1800" spc="-10">
                <a:solidFill>
                  <a:srgbClr val="9A0D1F"/>
                </a:solidFill>
                <a:latin typeface="Franklin Gothic Book"/>
                <a:cs typeface="Franklin Gothic Book"/>
              </a:rPr>
              <a:t>across </a:t>
            </a:r>
            <a:r>
              <a:rPr dirty="0" sz="1800" spc="-15">
                <a:solidFill>
                  <a:srgbClr val="9A0D1F"/>
                </a:solidFill>
                <a:latin typeface="Franklin Gothic Book"/>
                <a:cs typeface="Franklin Gothic Book"/>
              </a:rPr>
              <a:t>the</a:t>
            </a:r>
            <a:r>
              <a:rPr dirty="0" sz="1800" spc="-6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university.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Franklin Gothic Book"/>
              <a:cs typeface="Franklin Gothic Book"/>
            </a:endParaRPr>
          </a:p>
          <a:p>
            <a:pPr marL="12700" marR="332740">
              <a:lnSpc>
                <a:spcPct val="100800"/>
              </a:lnSpc>
            </a:pPr>
            <a:r>
              <a:rPr dirty="0" sz="1800" spc="-10">
                <a:solidFill>
                  <a:srgbClr val="9A0D1F"/>
                </a:solidFill>
                <a:latin typeface="Franklin Gothic Book"/>
                <a:cs typeface="Franklin Gothic Book"/>
              </a:rPr>
              <a:t>Institute </a:t>
            </a:r>
            <a:r>
              <a:rPr dirty="0" sz="1800" spc="-45">
                <a:solidFill>
                  <a:srgbClr val="9A0D1F"/>
                </a:solidFill>
                <a:latin typeface="Franklin Gothic Book"/>
                <a:cs typeface="Franklin Gothic Book"/>
              </a:rPr>
              <a:t>for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Coastal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&amp;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Water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Research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(ICaWR):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Louisiana </a:t>
            </a:r>
            <a:r>
              <a:rPr dirty="0" sz="1800" spc="-40" i="1">
                <a:solidFill>
                  <a:srgbClr val="001F5F"/>
                </a:solidFill>
                <a:latin typeface="Franklin Gothic Book"/>
                <a:cs typeface="Franklin Gothic Book"/>
              </a:rPr>
              <a:t>Watershed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Flood  </a:t>
            </a:r>
            <a:r>
              <a:rPr dirty="0" sz="1800" spc="-40" i="1">
                <a:solidFill>
                  <a:srgbClr val="001F5F"/>
                </a:solidFill>
                <a:latin typeface="Franklin Gothic Book"/>
                <a:cs typeface="Franklin Gothic Book"/>
              </a:rPr>
              <a:t>Center,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coastal and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inland </a:t>
            </a:r>
            <a:r>
              <a:rPr dirty="0" sz="1800" spc="-30" i="1">
                <a:solidFill>
                  <a:srgbClr val="001F5F"/>
                </a:solidFill>
                <a:latin typeface="Franklin Gothic Book"/>
                <a:cs typeface="Franklin Gothic Book"/>
              </a:rPr>
              <a:t>water</a:t>
            </a:r>
            <a:r>
              <a:rPr dirty="0" sz="1800" spc="13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management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270" y="2393632"/>
            <a:ext cx="7449820" cy="56705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20"/>
              </a:spcBef>
            </a:pP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Louisiana</a:t>
            </a:r>
            <a:r>
              <a:rPr dirty="0" sz="1800" spc="-6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Watershed</a:t>
            </a:r>
            <a:r>
              <a:rPr dirty="0" sz="1800" spc="-7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Initiative:</a:t>
            </a:r>
            <a:r>
              <a:rPr dirty="0" sz="1800" spc="-11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1">
                <a:solidFill>
                  <a:srgbClr val="51443A"/>
                </a:solidFill>
                <a:latin typeface="Franklin Gothic Book"/>
                <a:cs typeface="Franklin Gothic Book"/>
              </a:rPr>
              <a:t>Dr.</a:t>
            </a:r>
            <a:r>
              <a:rPr dirty="0" sz="1800" spc="-155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5" i="1">
                <a:solidFill>
                  <a:srgbClr val="51443A"/>
                </a:solidFill>
                <a:latin typeface="Franklin Gothic Book"/>
                <a:cs typeface="Franklin Gothic Book"/>
              </a:rPr>
              <a:t>Emad</a:t>
            </a:r>
            <a:r>
              <a:rPr dirty="0" sz="1800" spc="-220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1">
                <a:solidFill>
                  <a:srgbClr val="51443A"/>
                </a:solidFill>
                <a:latin typeface="Franklin Gothic Book"/>
                <a:cs typeface="Franklin Gothic Book"/>
              </a:rPr>
              <a:t>Habib</a:t>
            </a:r>
            <a:r>
              <a:rPr dirty="0" sz="1800" spc="25" i="1">
                <a:solidFill>
                  <a:srgbClr val="001F5F"/>
                </a:solidFill>
                <a:latin typeface="Franklin Gothic Book"/>
                <a:cs typeface="Franklin Gothic Book"/>
              </a:rPr>
              <a:t>,</a:t>
            </a:r>
            <a:r>
              <a:rPr dirty="0" sz="1800" spc="-1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25" i="1">
                <a:solidFill>
                  <a:srgbClr val="001F5F"/>
                </a:solidFill>
                <a:latin typeface="Franklin Gothic Book"/>
                <a:cs typeface="Franklin Gothic Book"/>
              </a:rPr>
              <a:t>Technical</a:t>
            </a:r>
            <a:r>
              <a:rPr dirty="0" sz="1800" spc="-4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Design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Quality  </a:t>
            </a:r>
            <a:r>
              <a:rPr dirty="0" sz="1800" spc="-45" i="1">
                <a:solidFill>
                  <a:srgbClr val="001F5F"/>
                </a:solidFill>
                <a:latin typeface="Franklin Gothic Book"/>
                <a:cs typeface="Franklin Gothic Book"/>
              </a:rPr>
              <a:t>Team</a:t>
            </a:r>
            <a:r>
              <a:rPr dirty="0" sz="1800" spc="2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Lead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270" y="3213798"/>
            <a:ext cx="7035165" cy="5772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dirty="0" sz="1800" spc="-15">
                <a:solidFill>
                  <a:srgbClr val="9A0D1F"/>
                </a:solidFill>
                <a:latin typeface="Franklin Gothic Book"/>
                <a:cs typeface="Franklin Gothic Book"/>
              </a:rPr>
              <a:t>PhD</a:t>
            </a:r>
            <a:r>
              <a:rPr dirty="0" sz="1800" spc="3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program</a:t>
            </a:r>
            <a:r>
              <a:rPr dirty="0" sz="1800" spc="-4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-7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Earth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 and Energy</a:t>
            </a:r>
            <a:r>
              <a:rPr dirty="0" sz="1800" spc="-7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Sciences: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1">
                <a:solidFill>
                  <a:srgbClr val="51443A"/>
                </a:solidFill>
                <a:latin typeface="Franklin Gothic Book"/>
                <a:cs typeface="Franklin Gothic Book"/>
              </a:rPr>
              <a:t>Dr.</a:t>
            </a:r>
            <a:r>
              <a:rPr dirty="0" sz="1800" spc="-155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1">
                <a:solidFill>
                  <a:srgbClr val="51443A"/>
                </a:solidFill>
                <a:latin typeface="Franklin Gothic Book"/>
                <a:cs typeface="Franklin Gothic Book"/>
              </a:rPr>
              <a:t>Brian</a:t>
            </a:r>
            <a:r>
              <a:rPr dirty="0" sz="1800" spc="-160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51443A"/>
                </a:solidFill>
                <a:latin typeface="Franklin Gothic Book"/>
                <a:cs typeface="Franklin Gothic Book"/>
              </a:rPr>
              <a:t>Schubert</a:t>
            </a:r>
            <a:r>
              <a:rPr dirty="0" sz="1800" spc="-155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–</a:t>
            </a:r>
            <a:r>
              <a:rPr dirty="0" sz="1800" spc="-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Climate 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Change Scientist and coordinator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PhD</a:t>
            </a:r>
            <a:r>
              <a:rPr dirty="0" sz="1800" spc="-1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program.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5270" y="4005516"/>
            <a:ext cx="75907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Isle de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Jean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Charles: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Documenting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first Climate Change </a:t>
            </a:r>
            <a:r>
              <a:rPr dirty="0" sz="180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refugees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in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the</a:t>
            </a:r>
            <a:r>
              <a:rPr dirty="0" sz="1800" spc="-1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US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477375" y="771525"/>
            <a:ext cx="2524125" cy="1685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987026" y="2593276"/>
            <a:ext cx="1885314" cy="956944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algn="ctr" marL="88265" marR="98425" indent="3175">
              <a:lnSpc>
                <a:spcPts val="1430"/>
              </a:lnSpc>
              <a:spcBef>
                <a:spcPts val="155"/>
              </a:spcBef>
            </a:pPr>
            <a:r>
              <a:rPr dirty="0" u="sng" sz="12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Franklin Gothic Book"/>
                <a:cs typeface="Franklin Gothic Book"/>
              </a:rPr>
              <a:t>Isle </a:t>
            </a:r>
            <a:r>
              <a:rPr dirty="0" u="sng" sz="1200" spc="1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Franklin Gothic Book"/>
                <a:cs typeface="Franklin Gothic Book"/>
              </a:rPr>
              <a:t>de </a:t>
            </a:r>
            <a:r>
              <a:rPr dirty="0" u="sng" sz="1200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Franklin Gothic Book"/>
                <a:cs typeface="Franklin Gothic Book"/>
              </a:rPr>
              <a:t>Jean </a:t>
            </a:r>
            <a:r>
              <a:rPr dirty="0" u="sng" sz="1200" spc="-5" i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Franklin Gothic Book"/>
                <a:cs typeface="Franklin Gothic Book"/>
              </a:rPr>
              <a:t>Charles</a:t>
            </a:r>
            <a:r>
              <a:rPr dirty="0" sz="12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200" spc="10">
                <a:solidFill>
                  <a:srgbClr val="7E7E7E"/>
                </a:solidFill>
                <a:latin typeface="Franklin Gothic Book"/>
                <a:cs typeface="Franklin Gothic Book"/>
              </a:rPr>
              <a:t>in  </a:t>
            </a:r>
            <a:r>
              <a:rPr dirty="0" sz="1200" spc="-15">
                <a:solidFill>
                  <a:srgbClr val="7E7E7E"/>
                </a:solidFill>
                <a:latin typeface="Franklin Gothic Book"/>
                <a:cs typeface="Franklin Gothic Book"/>
              </a:rPr>
              <a:t>Southeastern </a:t>
            </a:r>
            <a:r>
              <a:rPr dirty="0" sz="1200" spc="-5">
                <a:solidFill>
                  <a:srgbClr val="7E7E7E"/>
                </a:solidFill>
                <a:latin typeface="Franklin Gothic Book"/>
                <a:cs typeface="Franklin Gothic Book"/>
              </a:rPr>
              <a:t>Louisiana.</a:t>
            </a:r>
            <a:r>
              <a:rPr dirty="0" sz="1200" spc="125">
                <a:solidFill>
                  <a:srgbClr val="7E7E7E"/>
                </a:solidFill>
                <a:latin typeface="Franklin Gothic Book"/>
                <a:cs typeface="Franklin Gothic Book"/>
              </a:rPr>
              <a:t> </a:t>
            </a:r>
            <a:r>
              <a:rPr dirty="0" sz="1200">
                <a:solidFill>
                  <a:srgbClr val="7E7E7E"/>
                </a:solidFill>
                <a:latin typeface="Franklin Gothic Book"/>
                <a:cs typeface="Franklin Gothic Book"/>
              </a:rPr>
              <a:t>A</a:t>
            </a:r>
            <a:endParaRPr sz="1200">
              <a:latin typeface="Franklin Gothic Book"/>
              <a:cs typeface="Franklin Gothic Book"/>
            </a:endParaRPr>
          </a:p>
          <a:p>
            <a:pPr algn="ctr">
              <a:lnSpc>
                <a:spcPts val="1375"/>
              </a:lnSpc>
            </a:pPr>
            <a:r>
              <a:rPr dirty="0" sz="1200" spc="-20">
                <a:solidFill>
                  <a:srgbClr val="7E7E7E"/>
                </a:solidFill>
                <a:latin typeface="Franklin Gothic Book"/>
                <a:cs typeface="Franklin Gothic Book"/>
              </a:rPr>
              <a:t>$48 </a:t>
            </a:r>
            <a:r>
              <a:rPr dirty="0" sz="1200" spc="5">
                <a:solidFill>
                  <a:srgbClr val="7E7E7E"/>
                </a:solidFill>
                <a:latin typeface="Franklin Gothic Book"/>
                <a:cs typeface="Franklin Gothic Book"/>
              </a:rPr>
              <a:t>million </a:t>
            </a:r>
            <a:r>
              <a:rPr dirty="0" sz="1200" spc="-15">
                <a:solidFill>
                  <a:srgbClr val="7E7E7E"/>
                </a:solidFill>
                <a:latin typeface="Franklin Gothic Book"/>
                <a:cs typeface="Franklin Gothic Book"/>
              </a:rPr>
              <a:t>federal </a:t>
            </a:r>
            <a:r>
              <a:rPr dirty="0" sz="1200" spc="-10">
                <a:solidFill>
                  <a:srgbClr val="7E7E7E"/>
                </a:solidFill>
                <a:latin typeface="Franklin Gothic Book"/>
                <a:cs typeface="Franklin Gothic Book"/>
              </a:rPr>
              <a:t>grant</a:t>
            </a:r>
            <a:r>
              <a:rPr dirty="0" sz="1200" spc="15">
                <a:solidFill>
                  <a:srgbClr val="7E7E7E"/>
                </a:solidFill>
                <a:latin typeface="Franklin Gothic Book"/>
                <a:cs typeface="Franklin Gothic Book"/>
              </a:rPr>
              <a:t> </a:t>
            </a:r>
            <a:r>
              <a:rPr dirty="0" sz="1200" spc="-5">
                <a:solidFill>
                  <a:srgbClr val="7E7E7E"/>
                </a:solidFill>
                <a:latin typeface="Franklin Gothic Book"/>
                <a:cs typeface="Franklin Gothic Book"/>
              </a:rPr>
              <a:t>has</a:t>
            </a:r>
            <a:endParaRPr sz="1200">
              <a:latin typeface="Franklin Gothic Book"/>
              <a:cs typeface="Franklin Gothic Book"/>
            </a:endParaRPr>
          </a:p>
          <a:p>
            <a:pPr algn="ctr" marR="635">
              <a:lnSpc>
                <a:spcPts val="1425"/>
              </a:lnSpc>
            </a:pPr>
            <a:r>
              <a:rPr dirty="0" sz="1200" spc="-10">
                <a:solidFill>
                  <a:srgbClr val="7E7E7E"/>
                </a:solidFill>
                <a:latin typeface="Franklin Gothic Book"/>
                <a:cs typeface="Franklin Gothic Book"/>
              </a:rPr>
              <a:t>been </a:t>
            </a:r>
            <a:r>
              <a:rPr dirty="0" sz="1200" spc="-15">
                <a:solidFill>
                  <a:srgbClr val="7E7E7E"/>
                </a:solidFill>
                <a:latin typeface="Franklin Gothic Book"/>
                <a:cs typeface="Franklin Gothic Book"/>
              </a:rPr>
              <a:t>allocated  </a:t>
            </a:r>
            <a:r>
              <a:rPr dirty="0" sz="1200">
                <a:solidFill>
                  <a:srgbClr val="7E7E7E"/>
                </a:solidFill>
                <a:latin typeface="Franklin Gothic Book"/>
                <a:cs typeface="Franklin Gothic Book"/>
              </a:rPr>
              <a:t>to </a:t>
            </a:r>
            <a:r>
              <a:rPr dirty="0" sz="1200" spc="-10">
                <a:solidFill>
                  <a:srgbClr val="7E7E7E"/>
                </a:solidFill>
                <a:latin typeface="Franklin Gothic Book"/>
                <a:cs typeface="Franklin Gothic Book"/>
              </a:rPr>
              <a:t>resettle</a:t>
            </a:r>
            <a:r>
              <a:rPr dirty="0" sz="1200" spc="-165">
                <a:solidFill>
                  <a:srgbClr val="7E7E7E"/>
                </a:solidFill>
                <a:latin typeface="Franklin Gothic Book"/>
                <a:cs typeface="Franklin Gothic Book"/>
              </a:rPr>
              <a:t> </a:t>
            </a:r>
            <a:r>
              <a:rPr dirty="0" sz="1200" spc="5">
                <a:solidFill>
                  <a:srgbClr val="7E7E7E"/>
                </a:solidFill>
                <a:latin typeface="Franklin Gothic Book"/>
                <a:cs typeface="Franklin Gothic Book"/>
              </a:rPr>
              <a:t>its</a:t>
            </a:r>
            <a:endParaRPr sz="1200">
              <a:latin typeface="Franklin Gothic Book"/>
              <a:cs typeface="Franklin Gothic Book"/>
            </a:endParaRPr>
          </a:p>
          <a:p>
            <a:pPr algn="ctr">
              <a:lnSpc>
                <a:spcPts val="1614"/>
              </a:lnSpc>
            </a:pPr>
            <a:r>
              <a:rPr dirty="0" sz="1200" spc="-10">
                <a:solidFill>
                  <a:srgbClr val="7E7E7E"/>
                </a:solidFill>
                <a:latin typeface="Franklin Gothic Book"/>
                <a:cs typeface="Franklin Gothic Book"/>
              </a:rPr>
              <a:t>residents</a:t>
            </a:r>
            <a:r>
              <a:rPr dirty="0" sz="1350" spc="-10">
                <a:latin typeface="Franklin Gothic Book"/>
                <a:cs typeface="Franklin Gothic Book"/>
              </a:rPr>
              <a:t>.</a:t>
            </a:r>
            <a:endParaRPr sz="13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77375" y="3695700"/>
            <a:ext cx="1762125" cy="146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64675" y="3683000"/>
            <a:ext cx="1787525" cy="1492250"/>
          </a:xfrm>
          <a:custGeom>
            <a:avLst/>
            <a:gdLst/>
            <a:ahLst/>
            <a:cxnLst/>
            <a:rect l="l" t="t" r="r" b="b"/>
            <a:pathLst>
              <a:path w="1787525" h="1492250">
                <a:moveTo>
                  <a:pt x="0" y="1492250"/>
                </a:moveTo>
                <a:lnTo>
                  <a:pt x="1787525" y="1492250"/>
                </a:lnTo>
                <a:lnTo>
                  <a:pt x="1787525" y="0"/>
                </a:lnTo>
                <a:lnTo>
                  <a:pt x="0" y="0"/>
                </a:lnTo>
                <a:lnTo>
                  <a:pt x="0" y="1492250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43425" y="5257800"/>
            <a:ext cx="752475" cy="96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562725" y="5229225"/>
            <a:ext cx="1771650" cy="933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668000" y="4953000"/>
            <a:ext cx="1276350" cy="981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6212" y="823975"/>
            <a:ext cx="7810500" cy="0"/>
          </a:xfrm>
          <a:custGeom>
            <a:avLst/>
            <a:gdLst/>
            <a:ahLst/>
            <a:cxnLst/>
            <a:rect l="l" t="t" r="r" b="b"/>
            <a:pathLst>
              <a:path w="7810500" h="0">
                <a:moveTo>
                  <a:pt x="0" y="0"/>
                </a:moveTo>
                <a:lnTo>
                  <a:pt x="7810182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2525" y="5153025"/>
            <a:ext cx="1762125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0371" y="118744"/>
            <a:ext cx="473837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10"/>
              <a:t>E</a:t>
            </a:r>
            <a:r>
              <a:rPr dirty="0" sz="2550" spc="-10"/>
              <a:t>CONOMIC </a:t>
            </a:r>
            <a:r>
              <a:rPr dirty="0" sz="3200" spc="-5"/>
              <a:t>D</a:t>
            </a:r>
            <a:r>
              <a:rPr dirty="0" sz="2550" spc="-5"/>
              <a:t>OWNTURN</a:t>
            </a:r>
            <a:r>
              <a:rPr dirty="0" sz="3200" spc="-5"/>
              <a:t>,</a:t>
            </a:r>
            <a:r>
              <a:rPr dirty="0" sz="3200" spc="-520"/>
              <a:t> </a:t>
            </a:r>
            <a:r>
              <a:rPr dirty="0" sz="3200" spc="-25"/>
              <a:t>1980’</a:t>
            </a:r>
            <a:r>
              <a:rPr dirty="0" sz="2550" spc="-25"/>
              <a:t>S</a:t>
            </a:r>
            <a:endParaRPr sz="2550"/>
          </a:p>
        </p:txBody>
      </p:sp>
      <p:sp>
        <p:nvSpPr>
          <p:cNvPr id="3" name="object 3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483730" y="4087812"/>
            <a:ext cx="3787775" cy="75247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>
              <a:lnSpc>
                <a:spcPct val="103000"/>
              </a:lnSpc>
              <a:spcBef>
                <a:spcPts val="70"/>
              </a:spcBef>
            </a:pPr>
            <a:r>
              <a:rPr dirty="0" sz="1550" spc="35">
                <a:solidFill>
                  <a:srgbClr val="EB6F16"/>
                </a:solidFill>
                <a:latin typeface="Franklin Gothic Book"/>
                <a:cs typeface="Franklin Gothic Book"/>
              </a:rPr>
              <a:t>University</a:t>
            </a:r>
            <a:r>
              <a:rPr dirty="0" sz="1550" spc="-85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45">
                <a:solidFill>
                  <a:srgbClr val="EB6F16"/>
                </a:solidFill>
                <a:latin typeface="Franklin Gothic Book"/>
                <a:cs typeface="Franklin Gothic Book"/>
              </a:rPr>
              <a:t>of</a:t>
            </a:r>
            <a:r>
              <a:rPr dirty="0" sz="1550" spc="-50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5">
                <a:solidFill>
                  <a:srgbClr val="EB6F16"/>
                </a:solidFill>
                <a:latin typeface="Franklin Gothic Book"/>
                <a:cs typeface="Franklin Gothic Book"/>
              </a:rPr>
              <a:t>Southwest</a:t>
            </a:r>
            <a:r>
              <a:rPr dirty="0" sz="1550" spc="-135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30">
                <a:solidFill>
                  <a:srgbClr val="EB6F16"/>
                </a:solidFill>
                <a:latin typeface="Franklin Gothic Book"/>
                <a:cs typeface="Franklin Gothic Book"/>
              </a:rPr>
              <a:t>Louisiana</a:t>
            </a:r>
            <a:r>
              <a:rPr dirty="0" sz="1550" spc="-110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35">
                <a:solidFill>
                  <a:srgbClr val="EB6F16"/>
                </a:solidFill>
                <a:latin typeface="Franklin Gothic Book"/>
                <a:cs typeface="Franklin Gothic Book"/>
              </a:rPr>
              <a:t>President  </a:t>
            </a:r>
            <a:r>
              <a:rPr dirty="0" sz="1550" spc="40">
                <a:solidFill>
                  <a:srgbClr val="EB6F16"/>
                </a:solidFill>
                <a:latin typeface="Franklin Gothic Book"/>
                <a:cs typeface="Franklin Gothic Book"/>
              </a:rPr>
              <a:t>Dr. </a:t>
            </a:r>
            <a:r>
              <a:rPr dirty="0" sz="1550" spc="35">
                <a:solidFill>
                  <a:srgbClr val="EB6F16"/>
                </a:solidFill>
                <a:latin typeface="Franklin Gothic Book"/>
                <a:cs typeface="Franklin Gothic Book"/>
              </a:rPr>
              <a:t>Ray </a:t>
            </a:r>
            <a:r>
              <a:rPr dirty="0" sz="1550" spc="25">
                <a:solidFill>
                  <a:srgbClr val="EB6F16"/>
                </a:solidFill>
                <a:latin typeface="Franklin Gothic Book"/>
                <a:cs typeface="Franklin Gothic Book"/>
              </a:rPr>
              <a:t>Authement </a:t>
            </a:r>
            <a:r>
              <a:rPr dirty="0" sz="1550" spc="30">
                <a:solidFill>
                  <a:srgbClr val="EB6F16"/>
                </a:solidFill>
                <a:latin typeface="Franklin Gothic Book"/>
                <a:cs typeface="Franklin Gothic Book"/>
              </a:rPr>
              <a:t>Response </a:t>
            </a:r>
            <a:r>
              <a:rPr dirty="0" sz="1550" spc="25">
                <a:solidFill>
                  <a:srgbClr val="EB6F16"/>
                </a:solidFill>
                <a:latin typeface="Franklin Gothic Book"/>
                <a:cs typeface="Franklin Gothic Book"/>
              </a:rPr>
              <a:t>to </a:t>
            </a:r>
            <a:r>
              <a:rPr dirty="0" sz="1550" spc="30">
                <a:solidFill>
                  <a:srgbClr val="EB6F16"/>
                </a:solidFill>
                <a:latin typeface="Franklin Gothic Book"/>
                <a:cs typeface="Franklin Gothic Book"/>
              </a:rPr>
              <a:t>Economic  </a:t>
            </a:r>
            <a:r>
              <a:rPr dirty="0" sz="1550" spc="40">
                <a:solidFill>
                  <a:srgbClr val="EB6F16"/>
                </a:solidFill>
                <a:latin typeface="Franklin Gothic Book"/>
                <a:cs typeface="Franklin Gothic Book"/>
              </a:rPr>
              <a:t>Downturn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500" y="962025"/>
            <a:ext cx="2752725" cy="3552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9755" y="4765992"/>
            <a:ext cx="1817370" cy="50419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31775" marR="5080" indent="-219710">
              <a:lnSpc>
                <a:spcPct val="100899"/>
              </a:lnSpc>
              <a:spcBef>
                <a:spcPts val="110"/>
              </a:spcBef>
            </a:pPr>
            <a:r>
              <a:rPr dirty="0" sz="1550" spc="45">
                <a:solidFill>
                  <a:srgbClr val="EB6F16"/>
                </a:solidFill>
                <a:latin typeface="Franklin Gothic Book"/>
                <a:cs typeface="Franklin Gothic Book"/>
              </a:rPr>
              <a:t>The </a:t>
            </a:r>
            <a:r>
              <a:rPr dirty="0" sz="1550" spc="70">
                <a:solidFill>
                  <a:srgbClr val="EB6F16"/>
                </a:solidFill>
                <a:latin typeface="Franklin Gothic Book"/>
                <a:cs typeface="Franklin Gothic Book"/>
              </a:rPr>
              <a:t>New</a:t>
            </a:r>
            <a:r>
              <a:rPr dirty="0" sz="1550" spc="-280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15">
                <a:solidFill>
                  <a:srgbClr val="EB6F16"/>
                </a:solidFill>
                <a:latin typeface="Franklin Gothic Book"/>
                <a:cs typeface="Franklin Gothic Book"/>
              </a:rPr>
              <a:t>York </a:t>
            </a:r>
            <a:r>
              <a:rPr dirty="0" sz="1550" spc="35">
                <a:solidFill>
                  <a:srgbClr val="EB6F16"/>
                </a:solidFill>
                <a:latin typeface="Franklin Gothic Book"/>
                <a:cs typeface="Franklin Gothic Book"/>
              </a:rPr>
              <a:t>Times,  </a:t>
            </a:r>
            <a:r>
              <a:rPr dirty="0" sz="1550" spc="45">
                <a:solidFill>
                  <a:srgbClr val="EB6F16"/>
                </a:solidFill>
                <a:latin typeface="Franklin Gothic Book"/>
                <a:cs typeface="Franklin Gothic Book"/>
              </a:rPr>
              <a:t>August </a:t>
            </a:r>
            <a:r>
              <a:rPr dirty="0" sz="1550" spc="30">
                <a:solidFill>
                  <a:srgbClr val="EB6F16"/>
                </a:solidFill>
                <a:latin typeface="Franklin Gothic Book"/>
                <a:cs typeface="Franklin Gothic Book"/>
              </a:rPr>
              <a:t>3,</a:t>
            </a:r>
            <a:r>
              <a:rPr dirty="0" sz="1550" spc="-150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45">
                <a:solidFill>
                  <a:srgbClr val="EB6F16"/>
                </a:solidFill>
                <a:latin typeface="Franklin Gothic Book"/>
                <a:cs typeface="Franklin Gothic Book"/>
              </a:rPr>
              <a:t>1982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33252" y="4600575"/>
            <a:ext cx="936371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953750" y="1609725"/>
            <a:ext cx="882235" cy="13201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791825" y="3190875"/>
            <a:ext cx="1190625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77001" y="5072697"/>
            <a:ext cx="485076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i="1">
                <a:latin typeface="Franklin Gothic Book"/>
                <a:cs typeface="Franklin Gothic Book"/>
              </a:rPr>
              <a:t>Louisiana </a:t>
            </a:r>
            <a:r>
              <a:rPr dirty="0" sz="1550" spc="10" i="1">
                <a:latin typeface="Franklin Gothic Book"/>
                <a:cs typeface="Franklin Gothic Book"/>
              </a:rPr>
              <a:t>Procurement </a:t>
            </a:r>
            <a:r>
              <a:rPr dirty="0" sz="1550" spc="15" i="1">
                <a:latin typeface="Franklin Gothic Book"/>
                <a:cs typeface="Franklin Gothic Book"/>
              </a:rPr>
              <a:t>and </a:t>
            </a:r>
            <a:r>
              <a:rPr dirty="0" sz="1550" spc="-5" i="1">
                <a:latin typeface="Franklin Gothic Book"/>
                <a:cs typeface="Franklin Gothic Book"/>
              </a:rPr>
              <a:t>Technical </a:t>
            </a:r>
            <a:r>
              <a:rPr dirty="0" sz="1550" spc="15" i="1">
                <a:latin typeface="Franklin Gothic Book"/>
                <a:cs typeface="Franklin Gothic Book"/>
              </a:rPr>
              <a:t>Assistance</a:t>
            </a:r>
            <a:r>
              <a:rPr dirty="0" sz="1550" spc="275" i="1">
                <a:latin typeface="Franklin Gothic Book"/>
                <a:cs typeface="Franklin Gothic Book"/>
              </a:rPr>
              <a:t> </a:t>
            </a:r>
            <a:r>
              <a:rPr dirty="0" sz="1550" spc="10" i="1">
                <a:latin typeface="Franklin Gothic Book"/>
                <a:cs typeface="Franklin Gothic Book"/>
              </a:rPr>
              <a:t>Center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4176" y="5530532"/>
            <a:ext cx="4330065" cy="723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550" i="1">
                <a:latin typeface="Franklin Gothic Book"/>
                <a:cs typeface="Franklin Gothic Book"/>
              </a:rPr>
              <a:t>Manufacturing </a:t>
            </a:r>
            <a:r>
              <a:rPr dirty="0" sz="1550" spc="15" i="1">
                <a:latin typeface="Franklin Gothic Book"/>
                <a:cs typeface="Franklin Gothic Book"/>
              </a:rPr>
              <a:t>Extension Partnership </a:t>
            </a:r>
            <a:r>
              <a:rPr dirty="0" sz="1550" spc="10" i="1">
                <a:latin typeface="Franklin Gothic Book"/>
                <a:cs typeface="Franklin Gothic Book"/>
              </a:rPr>
              <a:t>of</a:t>
            </a:r>
            <a:r>
              <a:rPr dirty="0" sz="1550" spc="-25" i="1">
                <a:latin typeface="Franklin Gothic Book"/>
                <a:cs typeface="Franklin Gothic Book"/>
              </a:rPr>
              <a:t> </a:t>
            </a:r>
            <a:r>
              <a:rPr dirty="0" sz="1550" spc="15" i="1">
                <a:latin typeface="Franklin Gothic Book"/>
                <a:cs typeface="Franklin Gothic Book"/>
              </a:rPr>
              <a:t>Louisiana</a:t>
            </a:r>
            <a:endParaRPr sz="15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</a:pPr>
            <a:r>
              <a:rPr dirty="0" sz="1550" spc="15" i="1">
                <a:latin typeface="Franklin Gothic Book"/>
                <a:cs typeface="Franklin Gothic Book"/>
              </a:rPr>
              <a:t>Louisiana </a:t>
            </a:r>
            <a:r>
              <a:rPr dirty="0" sz="1550" spc="5" i="1">
                <a:latin typeface="Franklin Gothic Book"/>
                <a:cs typeface="Franklin Gothic Book"/>
              </a:rPr>
              <a:t>Small </a:t>
            </a:r>
            <a:r>
              <a:rPr dirty="0" sz="1550" spc="15" i="1">
                <a:latin typeface="Franklin Gothic Book"/>
                <a:cs typeface="Franklin Gothic Book"/>
              </a:rPr>
              <a:t>Business Development</a:t>
            </a:r>
            <a:r>
              <a:rPr dirty="0" sz="1550" spc="160" i="1">
                <a:latin typeface="Franklin Gothic Book"/>
                <a:cs typeface="Franklin Gothic Book"/>
              </a:rPr>
              <a:t> </a:t>
            </a:r>
            <a:r>
              <a:rPr dirty="0" sz="1550" spc="10" i="1">
                <a:latin typeface="Franklin Gothic Book"/>
                <a:cs typeface="Franklin Gothic Book"/>
              </a:rPr>
              <a:t>Center</a:t>
            </a:r>
            <a:endParaRPr sz="15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39050" y="1647825"/>
            <a:ext cx="1466850" cy="2190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76600" y="1390650"/>
            <a:ext cx="2438400" cy="270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282696" y="4765992"/>
            <a:ext cx="2432050" cy="5041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1270">
              <a:lnSpc>
                <a:spcPct val="100000"/>
              </a:lnSpc>
              <a:spcBef>
                <a:spcPts val="125"/>
              </a:spcBef>
            </a:pPr>
            <a:r>
              <a:rPr dirty="0" sz="1550" spc="40">
                <a:solidFill>
                  <a:srgbClr val="EB6F16"/>
                </a:solidFill>
                <a:latin typeface="Franklin Gothic Book"/>
                <a:cs typeface="Franklin Gothic Book"/>
              </a:rPr>
              <a:t>Unemployment</a:t>
            </a:r>
            <a:r>
              <a:rPr dirty="0" sz="1550" spc="-130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0">
                <a:solidFill>
                  <a:srgbClr val="EB6F16"/>
                </a:solidFill>
                <a:latin typeface="Franklin Gothic Book"/>
                <a:cs typeface="Franklin Gothic Book"/>
              </a:rPr>
              <a:t>in</a:t>
            </a:r>
            <a:endParaRPr sz="155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550" spc="60">
                <a:solidFill>
                  <a:srgbClr val="EB6F16"/>
                </a:solidFill>
                <a:latin typeface="Franklin Gothic Book"/>
                <a:cs typeface="Franklin Gothic Book"/>
              </a:rPr>
              <a:t>Double</a:t>
            </a:r>
            <a:r>
              <a:rPr dirty="0" sz="1550" spc="-95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30">
                <a:solidFill>
                  <a:srgbClr val="EB6F16"/>
                </a:solidFill>
                <a:latin typeface="Franklin Gothic Book"/>
                <a:cs typeface="Franklin Gothic Book"/>
              </a:rPr>
              <a:t>Digits</a:t>
            </a:r>
            <a:r>
              <a:rPr dirty="0" sz="1550" spc="-75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25">
                <a:solidFill>
                  <a:srgbClr val="EB6F16"/>
                </a:solidFill>
                <a:latin typeface="Franklin Gothic Book"/>
                <a:cs typeface="Franklin Gothic Book"/>
              </a:rPr>
              <a:t>through</a:t>
            </a:r>
            <a:r>
              <a:rPr dirty="0" sz="1550" spc="-120">
                <a:solidFill>
                  <a:srgbClr val="EB6F16"/>
                </a:solidFill>
                <a:latin typeface="Franklin Gothic Book"/>
                <a:cs typeface="Franklin Gothic Book"/>
              </a:rPr>
              <a:t> </a:t>
            </a:r>
            <a:r>
              <a:rPr dirty="0" sz="1550" spc="50">
                <a:solidFill>
                  <a:srgbClr val="EB6F16"/>
                </a:solidFill>
                <a:latin typeface="Franklin Gothic Book"/>
                <a:cs typeface="Franklin Gothic Book"/>
              </a:rPr>
              <a:t>1988</a:t>
            </a:r>
            <a:endParaRPr sz="15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704" y="164718"/>
            <a:ext cx="7453630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70">
                <a:solidFill>
                  <a:srgbClr val="404040"/>
                </a:solidFill>
              </a:rPr>
              <a:t>Focus: </a:t>
            </a:r>
            <a:r>
              <a:rPr dirty="0" spc="-60" i="1">
                <a:solidFill>
                  <a:srgbClr val="9A0D1F"/>
                </a:solidFill>
                <a:latin typeface="Franklin Gothic Book"/>
                <a:cs typeface="Franklin Gothic Book"/>
              </a:rPr>
              <a:t>Human, </a:t>
            </a:r>
            <a:r>
              <a:rPr dirty="0" spc="-65" i="1">
                <a:solidFill>
                  <a:srgbClr val="9A0D1F"/>
                </a:solidFill>
                <a:latin typeface="Franklin Gothic Book"/>
                <a:cs typeface="Franklin Gothic Book"/>
              </a:rPr>
              <a:t>Community, Economic</a:t>
            </a:r>
            <a:r>
              <a:rPr dirty="0" spc="-270" i="1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pc="-65" i="1">
                <a:solidFill>
                  <a:srgbClr val="9A0D1F"/>
                </a:solidFill>
                <a:latin typeface="Franklin Gothic Book"/>
                <a:cs typeface="Franklin Gothic Book"/>
              </a:rPr>
              <a:t>Development</a:t>
            </a:r>
          </a:p>
        </p:txBody>
      </p:sp>
      <p:sp>
        <p:nvSpPr>
          <p:cNvPr id="3" name="object 3"/>
          <p:cNvSpPr/>
          <p:nvPr/>
        </p:nvSpPr>
        <p:spPr>
          <a:xfrm>
            <a:off x="9029627" y="2371373"/>
            <a:ext cx="3005345" cy="2110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25000" y="1028700"/>
            <a:ext cx="15240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58350" y="4972050"/>
            <a:ext cx="1724025" cy="600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1450" y="909256"/>
            <a:ext cx="7779384" cy="435419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B.I. 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Moody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College 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Business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Administration,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College 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Liberal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Arts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&amp;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College  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Education: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Focus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on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Entrepreneurship;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Community,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&amp;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Economic</a:t>
            </a:r>
            <a:r>
              <a:rPr dirty="0" sz="1800" spc="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Development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Franklin Gothic Book"/>
              <a:cs typeface="Franklin Gothic Book"/>
            </a:endParaRPr>
          </a:p>
          <a:p>
            <a:pPr marL="12700" marR="337185">
              <a:lnSpc>
                <a:spcPts val="2100"/>
              </a:lnSpc>
              <a:spcBef>
                <a:spcPts val="5"/>
              </a:spcBef>
            </a:pP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Louisiana</a:t>
            </a:r>
            <a:r>
              <a:rPr dirty="0" sz="1800" spc="-4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Entrepreneurship</a:t>
            </a:r>
            <a:r>
              <a:rPr dirty="0" sz="1800" spc="-12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&amp;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Economic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Development</a:t>
            </a:r>
            <a:r>
              <a:rPr dirty="0" sz="1800" spc="-16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(LEED)</a:t>
            </a:r>
            <a:r>
              <a:rPr dirty="0" sz="1800" spc="-6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Center:</a:t>
            </a:r>
            <a:r>
              <a:rPr dirty="0" sz="1800" spc="-20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An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30" i="1">
                <a:solidFill>
                  <a:srgbClr val="001F5F"/>
                </a:solidFill>
                <a:latin typeface="Franklin Gothic Book"/>
                <a:cs typeface="Franklin Gothic Book"/>
              </a:rPr>
              <a:t>EDA 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University </a:t>
            </a:r>
            <a:r>
              <a:rPr dirty="0" sz="1800" spc="-30" i="1">
                <a:solidFill>
                  <a:srgbClr val="001F5F"/>
                </a:solidFill>
                <a:latin typeface="Franklin Gothic Book"/>
                <a:cs typeface="Franklin Gothic Book"/>
              </a:rPr>
              <a:t>Center: </a:t>
            </a:r>
            <a:r>
              <a:rPr dirty="0" sz="1800" spc="25" i="1">
                <a:solidFill>
                  <a:srgbClr val="51443A"/>
                </a:solidFill>
                <a:latin typeface="Franklin Gothic Book"/>
                <a:cs typeface="Franklin Gothic Book"/>
              </a:rPr>
              <a:t>Dr. </a:t>
            </a:r>
            <a:r>
              <a:rPr dirty="0" sz="1800" spc="30" i="1">
                <a:solidFill>
                  <a:srgbClr val="51443A"/>
                </a:solidFill>
                <a:latin typeface="Franklin Gothic Book"/>
                <a:cs typeface="Franklin Gothic Book"/>
              </a:rPr>
              <a:t>Geoff</a:t>
            </a:r>
            <a:r>
              <a:rPr dirty="0" sz="1800" spc="-114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1">
                <a:solidFill>
                  <a:srgbClr val="51443A"/>
                </a:solidFill>
                <a:latin typeface="Franklin Gothic Book"/>
                <a:cs typeface="Franklin Gothic Book"/>
              </a:rPr>
              <a:t>Stewart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Franklin Gothic Book"/>
              <a:cs typeface="Franklin Gothic Book"/>
            </a:endParaRPr>
          </a:p>
          <a:p>
            <a:pPr marL="622935" marR="79375">
              <a:lnSpc>
                <a:spcPct val="100899"/>
              </a:lnSpc>
            </a:pPr>
            <a:r>
              <a:rPr dirty="0" sz="1800" spc="-15">
                <a:solidFill>
                  <a:srgbClr val="9A0D1F"/>
                </a:solidFill>
                <a:latin typeface="Franklin Gothic Book"/>
                <a:cs typeface="Franklin Gothic Book"/>
              </a:rPr>
              <a:t>Seafood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Supply</a:t>
            </a:r>
            <a:r>
              <a:rPr dirty="0" sz="1800" spc="-6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Chains</a:t>
            </a:r>
            <a:r>
              <a:rPr dirty="0" sz="1800" spc="-8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9A0D1F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>
                <a:solidFill>
                  <a:srgbClr val="9A0D1F"/>
                </a:solidFill>
                <a:latin typeface="Franklin Gothic Book"/>
                <a:cs typeface="Franklin Gothic Book"/>
              </a:rPr>
              <a:t>Coastal</a:t>
            </a:r>
            <a:r>
              <a:rPr dirty="0" sz="1800" spc="4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9A0D1F"/>
                </a:solidFill>
                <a:latin typeface="Franklin Gothic Book"/>
                <a:cs typeface="Franklin Gothic Book"/>
              </a:rPr>
              <a:t>Parishes:</a:t>
            </a:r>
            <a:r>
              <a:rPr dirty="0" sz="1800" spc="-2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Supply</a:t>
            </a:r>
            <a:r>
              <a:rPr dirty="0" sz="1800" spc="-8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chain</a:t>
            </a:r>
            <a:r>
              <a:rPr dirty="0" sz="1800" spc="-8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mapping</a:t>
            </a:r>
            <a:r>
              <a:rPr dirty="0" sz="1800" spc="-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–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from  </a:t>
            </a:r>
            <a:r>
              <a:rPr dirty="0" sz="1800" spc="-50" i="1">
                <a:solidFill>
                  <a:srgbClr val="001F5F"/>
                </a:solidFill>
                <a:latin typeface="Franklin Gothic Book"/>
                <a:cs typeface="Franklin Gothic Book"/>
              </a:rPr>
              <a:t>Water </a:t>
            </a:r>
            <a:r>
              <a:rPr dirty="0" sz="1800" spc="-55" i="1">
                <a:solidFill>
                  <a:srgbClr val="001F5F"/>
                </a:solidFill>
                <a:latin typeface="Franklin Gothic Book"/>
                <a:cs typeface="Franklin Gothic Book"/>
              </a:rPr>
              <a:t>to </a:t>
            </a:r>
            <a:r>
              <a:rPr dirty="0" sz="1800" spc="-35" i="1">
                <a:solidFill>
                  <a:srgbClr val="001F5F"/>
                </a:solidFill>
                <a:latin typeface="Franklin Gothic Book"/>
                <a:cs typeface="Franklin Gothic Book"/>
              </a:rPr>
              <a:t>Waiter;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Boat </a:t>
            </a:r>
            <a:r>
              <a:rPr dirty="0" sz="1800" spc="-55" i="1">
                <a:solidFill>
                  <a:srgbClr val="001F5F"/>
                </a:solidFill>
                <a:latin typeface="Franklin Gothic Book"/>
                <a:cs typeface="Franklin Gothic Book"/>
              </a:rPr>
              <a:t>to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Throat;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USDA </a:t>
            </a:r>
            <a:r>
              <a:rPr dirty="0" sz="1800" spc="-25" i="1">
                <a:solidFill>
                  <a:srgbClr val="001F5F"/>
                </a:solidFill>
                <a:latin typeface="Franklin Gothic Book"/>
                <a:cs typeface="Franklin Gothic Book"/>
              </a:rPr>
              <a:t>Rural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Development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Lt.</a:t>
            </a:r>
            <a:r>
              <a:rPr dirty="0" sz="1800" spc="-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Gov.</a:t>
            </a:r>
            <a:endParaRPr sz="1800">
              <a:latin typeface="Franklin Gothic Book"/>
              <a:cs typeface="Franklin Gothic Book"/>
            </a:endParaRPr>
          </a:p>
          <a:p>
            <a:pPr marL="622935">
              <a:lnSpc>
                <a:spcPts val="2100"/>
              </a:lnSpc>
            </a:pP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Nungesser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Center </a:t>
            </a:r>
            <a:r>
              <a:rPr dirty="0" sz="1800" spc="-45">
                <a:solidFill>
                  <a:srgbClr val="9A0D1F"/>
                </a:solidFill>
                <a:latin typeface="Franklin Gothic Book"/>
                <a:cs typeface="Franklin Gothic Book"/>
              </a:rPr>
              <a:t>for </a:t>
            </a:r>
            <a:r>
              <a:rPr dirty="0" sz="1800" spc="5">
                <a:solidFill>
                  <a:srgbClr val="9A0D1F"/>
                </a:solidFill>
                <a:latin typeface="Franklin Gothic Book"/>
                <a:cs typeface="Franklin Gothic Book"/>
              </a:rPr>
              <a:t>Louisiana Studies: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Dedicated </a:t>
            </a:r>
            <a:r>
              <a:rPr dirty="0" sz="1800" spc="-50" i="1">
                <a:solidFill>
                  <a:srgbClr val="001F5F"/>
                </a:solidFill>
                <a:latin typeface="Franklin Gothic Book"/>
                <a:cs typeface="Franklin Gothic Book"/>
              </a:rPr>
              <a:t>to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researching,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publicizing,</a:t>
            </a:r>
            <a:r>
              <a:rPr dirty="0" sz="1800" spc="-3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promoting,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preserving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Louisiana’s</a:t>
            </a:r>
            <a:r>
              <a:rPr dirty="0" sz="1800" spc="-14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cultures</a:t>
            </a:r>
            <a:r>
              <a:rPr dirty="0" sz="1800" spc="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history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led</a:t>
            </a:r>
            <a:r>
              <a:rPr dirty="0" sz="1800" spc="-6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by</a:t>
            </a:r>
            <a:r>
              <a:rPr dirty="0" sz="1800" spc="-6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0" i="1">
                <a:solidFill>
                  <a:srgbClr val="51443A"/>
                </a:solidFill>
                <a:latin typeface="Franklin Gothic Book"/>
                <a:cs typeface="Franklin Gothic Book"/>
              </a:rPr>
              <a:t>Dr.</a:t>
            </a:r>
            <a:r>
              <a:rPr dirty="0" sz="1800" spc="-150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1">
                <a:solidFill>
                  <a:srgbClr val="51443A"/>
                </a:solidFill>
                <a:latin typeface="Franklin Gothic Book"/>
                <a:cs typeface="Franklin Gothic Book"/>
              </a:rPr>
              <a:t>Joshua</a:t>
            </a:r>
            <a:r>
              <a:rPr dirty="0" sz="1800" spc="-145" i="1">
                <a:solidFill>
                  <a:srgbClr val="51443A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0" i="1">
                <a:solidFill>
                  <a:srgbClr val="51443A"/>
                </a:solidFill>
                <a:latin typeface="Franklin Gothic Book"/>
                <a:cs typeface="Franklin Gothic Book"/>
              </a:rPr>
              <a:t>Caffery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Franklin Gothic Book"/>
              <a:cs typeface="Franklin Gothic Book"/>
            </a:endParaRPr>
          </a:p>
          <a:p>
            <a:pPr marL="12700" marR="471805">
              <a:lnSpc>
                <a:spcPct val="99100"/>
              </a:lnSpc>
            </a:pPr>
            <a:r>
              <a:rPr dirty="0" sz="1800" spc="10">
                <a:solidFill>
                  <a:srgbClr val="9A0D1F"/>
                </a:solidFill>
                <a:latin typeface="Franklin Gothic Book"/>
                <a:cs typeface="Franklin Gothic Book"/>
              </a:rPr>
              <a:t>College </a:t>
            </a:r>
            <a:r>
              <a:rPr dirty="0" sz="1800" spc="-20">
                <a:solidFill>
                  <a:srgbClr val="9A0D1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-5">
                <a:solidFill>
                  <a:srgbClr val="9A0D1F"/>
                </a:solidFill>
                <a:latin typeface="Franklin Gothic Book"/>
                <a:cs typeface="Franklin Gothic Book"/>
              </a:rPr>
              <a:t>Education: </a:t>
            </a:r>
            <a:r>
              <a:rPr dirty="0" sz="180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Driving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development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-35" i="1">
                <a:solidFill>
                  <a:srgbClr val="001F5F"/>
                </a:solidFill>
                <a:latin typeface="Franklin Gothic Book"/>
                <a:cs typeface="Franklin Gothic Book"/>
              </a:rPr>
              <a:t>teacher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preparation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doctoral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students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in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Educational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Foundations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Leadership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- </a:t>
            </a:r>
            <a:r>
              <a:rPr dirty="0" sz="1800" spc="55" i="1">
                <a:solidFill>
                  <a:srgbClr val="001F5F"/>
                </a:solidFill>
                <a:latin typeface="Franklin Gothic Book"/>
                <a:cs typeface="Franklin Gothic Book"/>
              </a:rPr>
              <a:t>Drs.</a:t>
            </a:r>
            <a:r>
              <a:rPr dirty="0" sz="1800" spc="-26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0" i="1">
                <a:solidFill>
                  <a:srgbClr val="001F5F"/>
                </a:solidFill>
                <a:latin typeface="Franklin Gothic Book"/>
                <a:cs typeface="Franklin Gothic Book"/>
              </a:rPr>
              <a:t>Dianne 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Olivier,</a:t>
            </a:r>
            <a:r>
              <a:rPr dirty="0" sz="1800" spc="-1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Richard</a:t>
            </a:r>
            <a:r>
              <a:rPr dirty="0" sz="1800" spc="-14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Fossey,</a:t>
            </a:r>
            <a:r>
              <a:rPr dirty="0" sz="1800" spc="-15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4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14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others</a:t>
            </a:r>
            <a:r>
              <a:rPr dirty="0" sz="1800" spc="15" b="1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537" y="833500"/>
            <a:ext cx="7810500" cy="0"/>
          </a:xfrm>
          <a:custGeom>
            <a:avLst/>
            <a:gdLst/>
            <a:ahLst/>
            <a:cxnLst/>
            <a:rect l="l" t="t" r="r" b="b"/>
            <a:pathLst>
              <a:path w="7810500" h="0">
                <a:moveTo>
                  <a:pt x="0" y="0"/>
                </a:moveTo>
                <a:lnTo>
                  <a:pt x="7810182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84873" y="5594091"/>
            <a:ext cx="528320" cy="213995"/>
          </a:xfrm>
          <a:custGeom>
            <a:avLst/>
            <a:gdLst/>
            <a:ahLst/>
            <a:cxnLst/>
            <a:rect l="l" t="t" r="r" b="b"/>
            <a:pathLst>
              <a:path w="528320" h="213995">
                <a:moveTo>
                  <a:pt x="0" y="0"/>
                </a:moveTo>
                <a:lnTo>
                  <a:pt x="0" y="110272"/>
                </a:lnTo>
                <a:lnTo>
                  <a:pt x="35956" y="160189"/>
                </a:lnTo>
                <a:lnTo>
                  <a:pt x="77171" y="181548"/>
                </a:lnTo>
                <a:lnTo>
                  <a:pt x="130560" y="198587"/>
                </a:lnTo>
                <a:lnTo>
                  <a:pt x="193636" y="209867"/>
                </a:lnTo>
                <a:lnTo>
                  <a:pt x="263913" y="213947"/>
                </a:lnTo>
                <a:lnTo>
                  <a:pt x="334189" y="209867"/>
                </a:lnTo>
                <a:lnTo>
                  <a:pt x="397266" y="198587"/>
                </a:lnTo>
                <a:lnTo>
                  <a:pt x="450655" y="181548"/>
                </a:lnTo>
                <a:lnTo>
                  <a:pt x="491869" y="160189"/>
                </a:lnTo>
                <a:lnTo>
                  <a:pt x="527826" y="110272"/>
                </a:lnTo>
                <a:lnTo>
                  <a:pt x="527826" y="93307"/>
                </a:lnTo>
                <a:lnTo>
                  <a:pt x="263913" y="93307"/>
                </a:lnTo>
                <a:lnTo>
                  <a:pt x="0" y="0"/>
                </a:lnTo>
                <a:close/>
              </a:path>
              <a:path w="528320" h="213995">
                <a:moveTo>
                  <a:pt x="527825" y="0"/>
                </a:moveTo>
                <a:lnTo>
                  <a:pt x="263913" y="93307"/>
                </a:lnTo>
                <a:lnTo>
                  <a:pt x="527826" y="93307"/>
                </a:lnTo>
                <a:lnTo>
                  <a:pt x="527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237833" y="5355638"/>
            <a:ext cx="822325" cy="358775"/>
          </a:xfrm>
          <a:custGeom>
            <a:avLst/>
            <a:gdLst/>
            <a:ahLst/>
            <a:cxnLst/>
            <a:rect l="l" t="t" r="r" b="b"/>
            <a:pathLst>
              <a:path w="822325" h="358775">
                <a:moveTo>
                  <a:pt x="410952" y="0"/>
                </a:moveTo>
                <a:lnTo>
                  <a:pt x="0" y="147029"/>
                </a:lnTo>
                <a:lnTo>
                  <a:pt x="52782" y="165879"/>
                </a:lnTo>
                <a:lnTo>
                  <a:pt x="52782" y="339299"/>
                </a:lnTo>
                <a:lnTo>
                  <a:pt x="54270" y="346618"/>
                </a:lnTo>
                <a:lnTo>
                  <a:pt x="58320" y="352612"/>
                </a:lnTo>
                <a:lnTo>
                  <a:pt x="64314" y="356662"/>
                </a:lnTo>
                <a:lnTo>
                  <a:pt x="71633" y="358149"/>
                </a:lnTo>
                <a:lnTo>
                  <a:pt x="78954" y="356662"/>
                </a:lnTo>
                <a:lnTo>
                  <a:pt x="84949" y="352612"/>
                </a:lnTo>
                <a:lnTo>
                  <a:pt x="88999" y="346618"/>
                </a:lnTo>
                <a:lnTo>
                  <a:pt x="90487" y="339299"/>
                </a:lnTo>
                <a:lnTo>
                  <a:pt x="90486" y="179074"/>
                </a:lnTo>
                <a:lnTo>
                  <a:pt x="730580" y="179074"/>
                </a:lnTo>
                <a:lnTo>
                  <a:pt x="821902" y="147029"/>
                </a:lnTo>
                <a:lnTo>
                  <a:pt x="410952" y="0"/>
                </a:lnTo>
                <a:close/>
              </a:path>
              <a:path w="822325" h="358775">
                <a:moveTo>
                  <a:pt x="730580" y="179074"/>
                </a:moveTo>
                <a:lnTo>
                  <a:pt x="90486" y="179074"/>
                </a:lnTo>
                <a:lnTo>
                  <a:pt x="410952" y="291232"/>
                </a:lnTo>
                <a:lnTo>
                  <a:pt x="730580" y="1790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95387" y="1893951"/>
            <a:ext cx="9967595" cy="12700"/>
          </a:xfrm>
          <a:custGeom>
            <a:avLst/>
            <a:gdLst/>
            <a:ahLst/>
            <a:cxnLst/>
            <a:rect l="l" t="t" r="r" b="b"/>
            <a:pathLst>
              <a:path w="9967595" h="12700">
                <a:moveTo>
                  <a:pt x="0" y="12700"/>
                </a:moveTo>
                <a:lnTo>
                  <a:pt x="9967404" y="12700"/>
                </a:lnTo>
                <a:lnTo>
                  <a:pt x="99674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95387" y="1893951"/>
            <a:ext cx="9967595" cy="12700"/>
          </a:xfrm>
          <a:custGeom>
            <a:avLst/>
            <a:gdLst/>
            <a:ahLst/>
            <a:cxnLst/>
            <a:rect l="l" t="t" r="r" b="b"/>
            <a:pathLst>
              <a:path w="9967595" h="12700">
                <a:moveTo>
                  <a:pt x="0" y="12700"/>
                </a:moveTo>
                <a:lnTo>
                  <a:pt x="9967404" y="12700"/>
                </a:lnTo>
                <a:lnTo>
                  <a:pt x="99674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70685" y="5752147"/>
            <a:ext cx="88569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 b="1">
                <a:solidFill>
                  <a:srgbClr val="C59B00"/>
                </a:solidFill>
                <a:latin typeface="Bookman Old Style"/>
                <a:cs typeface="Bookman Old Style"/>
              </a:rPr>
              <a:t>W</a:t>
            </a:r>
            <a:r>
              <a:rPr dirty="0" sz="1400" spc="20" b="1">
                <a:solidFill>
                  <a:srgbClr val="C59B00"/>
                </a:solidFill>
                <a:latin typeface="Bookman Old Style"/>
                <a:cs typeface="Bookman Old Style"/>
              </a:rPr>
              <a:t>ITH </a:t>
            </a:r>
            <a:r>
              <a:rPr dirty="0" sz="1800" spc="30" b="1">
                <a:solidFill>
                  <a:srgbClr val="C59B00"/>
                </a:solidFill>
                <a:latin typeface="Bookman Old Style"/>
                <a:cs typeface="Bookman Old Style"/>
              </a:rPr>
              <a:t>D</a:t>
            </a:r>
            <a:r>
              <a:rPr dirty="0" sz="1400" spc="30" b="1">
                <a:solidFill>
                  <a:srgbClr val="C59B00"/>
                </a:solidFill>
                <a:latin typeface="Bookman Old Style"/>
                <a:cs typeface="Bookman Old Style"/>
              </a:rPr>
              <a:t>IVERSITY</a:t>
            </a:r>
            <a:r>
              <a:rPr dirty="0" sz="1800" spc="30" b="1">
                <a:solidFill>
                  <a:srgbClr val="C59B00"/>
                </a:solidFill>
                <a:latin typeface="Bookman Old Style"/>
                <a:cs typeface="Bookman Old Style"/>
              </a:rPr>
              <a:t>, </a:t>
            </a:r>
            <a:r>
              <a:rPr dirty="0" sz="1800" b="1">
                <a:solidFill>
                  <a:srgbClr val="C59B00"/>
                </a:solidFill>
                <a:latin typeface="Bookman Old Style"/>
                <a:cs typeface="Bookman Old Style"/>
              </a:rPr>
              <a:t>E</a:t>
            </a:r>
            <a:r>
              <a:rPr dirty="0" sz="1400" b="1">
                <a:solidFill>
                  <a:srgbClr val="C59B00"/>
                </a:solidFill>
                <a:latin typeface="Bookman Old Style"/>
                <a:cs typeface="Bookman Old Style"/>
              </a:rPr>
              <a:t>QUITY</a:t>
            </a:r>
            <a:r>
              <a:rPr dirty="0" sz="1800" b="1">
                <a:solidFill>
                  <a:srgbClr val="C59B00"/>
                </a:solidFill>
                <a:latin typeface="Bookman Old Style"/>
                <a:cs typeface="Bookman Old Style"/>
              </a:rPr>
              <a:t>, </a:t>
            </a:r>
            <a:r>
              <a:rPr dirty="0" sz="1400" spc="20" b="1">
                <a:solidFill>
                  <a:srgbClr val="C59B00"/>
                </a:solidFill>
                <a:latin typeface="Bookman Old Style"/>
                <a:cs typeface="Bookman Old Style"/>
              </a:rPr>
              <a:t>AND </a:t>
            </a:r>
            <a:r>
              <a:rPr dirty="0" sz="1800" spc="25" b="1">
                <a:solidFill>
                  <a:srgbClr val="C59B00"/>
                </a:solidFill>
                <a:latin typeface="Bookman Old Style"/>
                <a:cs typeface="Bookman Old Style"/>
              </a:rPr>
              <a:t>S</a:t>
            </a:r>
            <a:r>
              <a:rPr dirty="0" sz="1400" spc="25" b="1">
                <a:solidFill>
                  <a:srgbClr val="C59B00"/>
                </a:solidFill>
                <a:latin typeface="Bookman Old Style"/>
                <a:cs typeface="Bookman Old Style"/>
              </a:rPr>
              <a:t>USTAINABILITY </a:t>
            </a:r>
            <a:r>
              <a:rPr dirty="0" sz="1800" spc="-5" b="1">
                <a:solidFill>
                  <a:srgbClr val="C59B00"/>
                </a:solidFill>
                <a:latin typeface="Bookman Old Style"/>
                <a:cs typeface="Bookman Old Style"/>
              </a:rPr>
              <a:t>A</a:t>
            </a:r>
            <a:r>
              <a:rPr dirty="0" sz="1400" spc="-5" b="1">
                <a:solidFill>
                  <a:srgbClr val="C59B00"/>
                </a:solidFill>
                <a:latin typeface="Bookman Old Style"/>
                <a:cs typeface="Bookman Old Style"/>
              </a:rPr>
              <a:t>S </a:t>
            </a:r>
            <a:r>
              <a:rPr dirty="0" sz="1800" spc="20" b="1">
                <a:solidFill>
                  <a:srgbClr val="C59B00"/>
                </a:solidFill>
                <a:latin typeface="Bookman Old Style"/>
                <a:cs typeface="Bookman Old Style"/>
              </a:rPr>
              <a:t>N</a:t>
            </a:r>
            <a:r>
              <a:rPr dirty="0" sz="1400" spc="20" b="1">
                <a:solidFill>
                  <a:srgbClr val="C59B00"/>
                </a:solidFill>
                <a:latin typeface="Bookman Old Style"/>
                <a:cs typeface="Bookman Old Style"/>
              </a:rPr>
              <a:t>ON</a:t>
            </a:r>
            <a:r>
              <a:rPr dirty="0" sz="1800" spc="20" b="1">
                <a:solidFill>
                  <a:srgbClr val="C59B00"/>
                </a:solidFill>
                <a:latin typeface="Bookman Old Style"/>
                <a:cs typeface="Bookman Old Style"/>
              </a:rPr>
              <a:t>-N</a:t>
            </a:r>
            <a:r>
              <a:rPr dirty="0" sz="1400" spc="20" b="1">
                <a:solidFill>
                  <a:srgbClr val="C59B00"/>
                </a:solidFill>
                <a:latin typeface="Bookman Old Style"/>
                <a:cs typeface="Bookman Old Style"/>
              </a:rPr>
              <a:t>EGOTIABLE </a:t>
            </a:r>
            <a:r>
              <a:rPr dirty="0" sz="1800" spc="35" b="1">
                <a:solidFill>
                  <a:srgbClr val="C59B00"/>
                </a:solidFill>
                <a:latin typeface="Bookman Old Style"/>
                <a:cs typeface="Bookman Old Style"/>
              </a:rPr>
              <a:t>C</a:t>
            </a:r>
            <a:r>
              <a:rPr dirty="0" sz="1400" spc="35" b="1">
                <a:solidFill>
                  <a:srgbClr val="C59B00"/>
                </a:solidFill>
                <a:latin typeface="Bookman Old Style"/>
                <a:cs typeface="Bookman Old Style"/>
              </a:rPr>
              <a:t>ORE</a:t>
            </a:r>
            <a:r>
              <a:rPr dirty="0" sz="1400" spc="180" b="1">
                <a:solidFill>
                  <a:srgbClr val="C59B00"/>
                </a:solidFill>
                <a:latin typeface="Bookman Old Style"/>
                <a:cs typeface="Bookman Old Style"/>
              </a:rPr>
              <a:t> </a:t>
            </a:r>
            <a:r>
              <a:rPr dirty="0" sz="1800" spc="35" b="1">
                <a:solidFill>
                  <a:srgbClr val="C59B00"/>
                </a:solidFill>
                <a:latin typeface="Bookman Old Style"/>
                <a:cs typeface="Bookman Old Style"/>
              </a:rPr>
              <a:t>V</a:t>
            </a:r>
            <a:r>
              <a:rPr dirty="0" sz="1400" spc="35" b="1">
                <a:solidFill>
                  <a:srgbClr val="C59B00"/>
                </a:solidFill>
                <a:latin typeface="Bookman Old Style"/>
                <a:cs typeface="Bookman Old Style"/>
              </a:rPr>
              <a:t>ALUES</a:t>
            </a:r>
            <a:endParaRPr sz="14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401" y="237553"/>
            <a:ext cx="6801484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-70" b="1">
                <a:solidFill>
                  <a:srgbClr val="F4A973"/>
                </a:solidFill>
                <a:latin typeface="Bookman Old Style"/>
                <a:cs typeface="Bookman Old Style"/>
              </a:rPr>
              <a:t>I</a:t>
            </a:r>
            <a:r>
              <a:rPr dirty="0" sz="2100" spc="-70" b="1">
                <a:solidFill>
                  <a:srgbClr val="F4A973"/>
                </a:solidFill>
                <a:latin typeface="Bookman Old Style"/>
                <a:cs typeface="Bookman Old Style"/>
              </a:rPr>
              <a:t>NNOVATION </a:t>
            </a:r>
            <a:r>
              <a:rPr dirty="0" sz="2600" spc="20" b="1">
                <a:solidFill>
                  <a:srgbClr val="F4A973"/>
                </a:solidFill>
                <a:latin typeface="Bookman Old Style"/>
                <a:cs typeface="Bookman Old Style"/>
              </a:rPr>
              <a:t>&amp; </a:t>
            </a:r>
            <a:r>
              <a:rPr dirty="0" sz="2600" spc="-75" b="1">
                <a:solidFill>
                  <a:srgbClr val="F4A973"/>
                </a:solidFill>
                <a:latin typeface="Bookman Old Style"/>
                <a:cs typeface="Bookman Old Style"/>
              </a:rPr>
              <a:t>R</a:t>
            </a:r>
            <a:r>
              <a:rPr dirty="0" sz="2100" spc="-75" b="1">
                <a:solidFill>
                  <a:srgbClr val="F4A973"/>
                </a:solidFill>
                <a:latin typeface="Bookman Old Style"/>
                <a:cs typeface="Bookman Old Style"/>
              </a:rPr>
              <a:t>ESEARCH </a:t>
            </a:r>
            <a:r>
              <a:rPr dirty="0" sz="2600" spc="-75" b="1">
                <a:solidFill>
                  <a:srgbClr val="F4A973"/>
                </a:solidFill>
                <a:latin typeface="Bookman Old Style"/>
                <a:cs typeface="Bookman Old Style"/>
              </a:rPr>
              <a:t>A</a:t>
            </a:r>
            <a:r>
              <a:rPr dirty="0" sz="2100" spc="-75" b="1">
                <a:solidFill>
                  <a:srgbClr val="F4A973"/>
                </a:solidFill>
                <a:latin typeface="Bookman Old Style"/>
                <a:cs typeface="Bookman Old Style"/>
              </a:rPr>
              <a:t>DVISORY</a:t>
            </a:r>
            <a:r>
              <a:rPr dirty="0" sz="2100" spc="150" b="1">
                <a:solidFill>
                  <a:srgbClr val="F4A973"/>
                </a:solidFill>
                <a:latin typeface="Bookman Old Style"/>
                <a:cs typeface="Bookman Old Style"/>
              </a:rPr>
              <a:t> </a:t>
            </a:r>
            <a:r>
              <a:rPr dirty="0" sz="2600" spc="-65" b="1">
                <a:solidFill>
                  <a:srgbClr val="F4A973"/>
                </a:solidFill>
                <a:latin typeface="Bookman Old Style"/>
                <a:cs typeface="Bookman Old Style"/>
              </a:rPr>
              <a:t>C</a:t>
            </a:r>
            <a:r>
              <a:rPr dirty="0" sz="2100" spc="-65" b="1">
                <a:solidFill>
                  <a:srgbClr val="F4A973"/>
                </a:solidFill>
                <a:latin typeface="Bookman Old Style"/>
                <a:cs typeface="Bookman Old Style"/>
              </a:rPr>
              <a:t>OUNCIL</a:t>
            </a:r>
            <a:endParaRPr sz="21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85695" y="561593"/>
            <a:ext cx="7435850" cy="112839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 marR="5080">
              <a:lnSpc>
                <a:spcPts val="4955"/>
              </a:lnSpc>
              <a:spcBef>
                <a:spcPts val="130"/>
              </a:spcBef>
            </a:pPr>
            <a:r>
              <a:rPr dirty="0" sz="4250" spc="-75" b="1">
                <a:solidFill>
                  <a:srgbClr val="F4A973"/>
                </a:solidFill>
                <a:latin typeface="Bookman Old Style"/>
                <a:cs typeface="Bookman Old Style"/>
              </a:rPr>
              <a:t>V</a:t>
            </a:r>
            <a:r>
              <a:rPr dirty="0" sz="3450" spc="-75" b="1">
                <a:solidFill>
                  <a:srgbClr val="F4A973"/>
                </a:solidFill>
                <a:latin typeface="Bookman Old Style"/>
                <a:cs typeface="Bookman Old Style"/>
              </a:rPr>
              <a:t>ISION</a:t>
            </a:r>
            <a:r>
              <a:rPr dirty="0" sz="3450" spc="385" b="1">
                <a:solidFill>
                  <a:srgbClr val="F4A973"/>
                </a:solidFill>
                <a:latin typeface="Bookman Old Style"/>
                <a:cs typeface="Bookman Old Style"/>
              </a:rPr>
              <a:t> </a:t>
            </a:r>
            <a:r>
              <a:rPr dirty="0" sz="4250" spc="-35" b="1">
                <a:solidFill>
                  <a:srgbClr val="F4A973"/>
                </a:solidFill>
                <a:latin typeface="Bookman Old Style"/>
                <a:cs typeface="Bookman Old Style"/>
              </a:rPr>
              <a:t>2030</a:t>
            </a:r>
            <a:endParaRPr sz="4250">
              <a:latin typeface="Bookman Old Style"/>
              <a:cs typeface="Bookman Old Style"/>
            </a:endParaRPr>
          </a:p>
          <a:p>
            <a:pPr algn="ctr">
              <a:lnSpc>
                <a:spcPts val="3695"/>
              </a:lnSpc>
              <a:tabLst>
                <a:tab pos="3249930" algn="l"/>
              </a:tabLst>
            </a:pPr>
            <a:r>
              <a:rPr dirty="0" sz="3200" spc="-60" b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dirty="0" sz="2550" spc="-60" b="0">
                <a:solidFill>
                  <a:srgbClr val="FFFFFF"/>
                </a:solidFill>
                <a:latin typeface="Bookman Old Style"/>
                <a:cs typeface="Bookman Old Style"/>
              </a:rPr>
              <a:t>RANSFORMATION	</a:t>
            </a:r>
            <a:r>
              <a:rPr dirty="0" sz="2550" spc="-80" b="0">
                <a:solidFill>
                  <a:srgbClr val="FFFFFF"/>
                </a:solidFill>
                <a:latin typeface="Bookman Old Style"/>
                <a:cs typeface="Bookman Old Style"/>
              </a:rPr>
              <a:t>TO </a:t>
            </a:r>
            <a:r>
              <a:rPr dirty="0" sz="2550" spc="-85" b="0">
                <a:solidFill>
                  <a:srgbClr val="FFFFFF"/>
                </a:solidFill>
                <a:latin typeface="Bookman Old Style"/>
                <a:cs typeface="Bookman Old Style"/>
              </a:rPr>
              <a:t>THE </a:t>
            </a:r>
            <a:r>
              <a:rPr dirty="0" sz="3200" spc="-85" b="0">
                <a:solidFill>
                  <a:srgbClr val="FFFFFF"/>
                </a:solidFill>
                <a:latin typeface="Bookman Old Style"/>
                <a:cs typeface="Bookman Old Style"/>
              </a:rPr>
              <a:t>N</a:t>
            </a:r>
            <a:r>
              <a:rPr dirty="0" sz="2550" spc="-85" b="0">
                <a:solidFill>
                  <a:srgbClr val="FFFFFF"/>
                </a:solidFill>
                <a:latin typeface="Bookman Old Style"/>
                <a:cs typeface="Bookman Old Style"/>
              </a:rPr>
              <a:t>EXT</a:t>
            </a:r>
            <a:r>
              <a:rPr dirty="0" sz="2550" spc="-415" b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200" spc="-75" b="0">
                <a:solidFill>
                  <a:srgbClr val="FFFFFF"/>
                </a:solidFill>
                <a:latin typeface="Bookman Old Style"/>
                <a:cs typeface="Bookman Old Style"/>
              </a:rPr>
              <a:t>F</a:t>
            </a:r>
            <a:r>
              <a:rPr dirty="0" sz="2550" spc="-75" b="0">
                <a:solidFill>
                  <a:srgbClr val="FFFFFF"/>
                </a:solidFill>
                <a:latin typeface="Bookman Old Style"/>
                <a:cs typeface="Bookman Old Style"/>
              </a:rPr>
              <a:t>RONTIER</a:t>
            </a:r>
            <a:endParaRPr sz="2550">
              <a:latin typeface="Bookman Old Style"/>
              <a:cs typeface="Bookman Old Styl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5387" y="1893951"/>
            <a:ext cx="9967595" cy="12700"/>
          </a:xfrm>
          <a:custGeom>
            <a:avLst/>
            <a:gdLst/>
            <a:ahLst/>
            <a:cxnLst/>
            <a:rect l="l" t="t" r="r" b="b"/>
            <a:pathLst>
              <a:path w="9967595" h="12700">
                <a:moveTo>
                  <a:pt x="0" y="12700"/>
                </a:moveTo>
                <a:lnTo>
                  <a:pt x="9967404" y="12700"/>
                </a:lnTo>
                <a:lnTo>
                  <a:pt x="996740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24100" y="2952750"/>
            <a:ext cx="1000125" cy="1009650"/>
          </a:xfrm>
          <a:custGeom>
            <a:avLst/>
            <a:gdLst/>
            <a:ahLst/>
            <a:cxnLst/>
            <a:rect l="l" t="t" r="r" b="b"/>
            <a:pathLst>
              <a:path w="1000125" h="1009650">
                <a:moveTo>
                  <a:pt x="500125" y="0"/>
                </a:moveTo>
                <a:lnTo>
                  <a:pt x="451958" y="2311"/>
                </a:lnTo>
                <a:lnTo>
                  <a:pt x="405086" y="9104"/>
                </a:lnTo>
                <a:lnTo>
                  <a:pt x="359720" y="20167"/>
                </a:lnTo>
                <a:lnTo>
                  <a:pt x="316069" y="35288"/>
                </a:lnTo>
                <a:lnTo>
                  <a:pt x="274342" y="54255"/>
                </a:lnTo>
                <a:lnTo>
                  <a:pt x="234749" y="76857"/>
                </a:lnTo>
                <a:lnTo>
                  <a:pt x="197500" y="102882"/>
                </a:lnTo>
                <a:lnTo>
                  <a:pt x="162803" y="132119"/>
                </a:lnTo>
                <a:lnTo>
                  <a:pt x="130870" y="164355"/>
                </a:lnTo>
                <a:lnTo>
                  <a:pt x="101908" y="199379"/>
                </a:lnTo>
                <a:lnTo>
                  <a:pt x="76128" y="236979"/>
                </a:lnTo>
                <a:lnTo>
                  <a:pt x="53740" y="276944"/>
                </a:lnTo>
                <a:lnTo>
                  <a:pt x="34952" y="319061"/>
                </a:lnTo>
                <a:lnTo>
                  <a:pt x="19975" y="363120"/>
                </a:lnTo>
                <a:lnTo>
                  <a:pt x="9017" y="408908"/>
                </a:lnTo>
                <a:lnTo>
                  <a:pt x="2289" y="456213"/>
                </a:lnTo>
                <a:lnTo>
                  <a:pt x="0" y="504825"/>
                </a:lnTo>
                <a:lnTo>
                  <a:pt x="2289" y="553436"/>
                </a:lnTo>
                <a:lnTo>
                  <a:pt x="9017" y="600741"/>
                </a:lnTo>
                <a:lnTo>
                  <a:pt x="19975" y="646529"/>
                </a:lnTo>
                <a:lnTo>
                  <a:pt x="34952" y="690588"/>
                </a:lnTo>
                <a:lnTo>
                  <a:pt x="53740" y="732705"/>
                </a:lnTo>
                <a:lnTo>
                  <a:pt x="76128" y="772670"/>
                </a:lnTo>
                <a:lnTo>
                  <a:pt x="101908" y="810270"/>
                </a:lnTo>
                <a:lnTo>
                  <a:pt x="130870" y="845294"/>
                </a:lnTo>
                <a:lnTo>
                  <a:pt x="162803" y="877530"/>
                </a:lnTo>
                <a:lnTo>
                  <a:pt x="197500" y="906767"/>
                </a:lnTo>
                <a:lnTo>
                  <a:pt x="234749" y="932792"/>
                </a:lnTo>
                <a:lnTo>
                  <a:pt x="274342" y="955394"/>
                </a:lnTo>
                <a:lnTo>
                  <a:pt x="316069" y="974361"/>
                </a:lnTo>
                <a:lnTo>
                  <a:pt x="359720" y="989482"/>
                </a:lnTo>
                <a:lnTo>
                  <a:pt x="405086" y="1000545"/>
                </a:lnTo>
                <a:lnTo>
                  <a:pt x="451958" y="1007338"/>
                </a:lnTo>
                <a:lnTo>
                  <a:pt x="500125" y="1009650"/>
                </a:lnTo>
                <a:lnTo>
                  <a:pt x="548272" y="1007338"/>
                </a:lnTo>
                <a:lnTo>
                  <a:pt x="595125" y="1000545"/>
                </a:lnTo>
                <a:lnTo>
                  <a:pt x="640475" y="989482"/>
                </a:lnTo>
                <a:lnTo>
                  <a:pt x="684112" y="974361"/>
                </a:lnTo>
                <a:lnTo>
                  <a:pt x="725827" y="955394"/>
                </a:lnTo>
                <a:lnTo>
                  <a:pt x="765409" y="932792"/>
                </a:lnTo>
                <a:lnTo>
                  <a:pt x="802650" y="906767"/>
                </a:lnTo>
                <a:lnTo>
                  <a:pt x="837339" y="877530"/>
                </a:lnTo>
                <a:lnTo>
                  <a:pt x="869268" y="845294"/>
                </a:lnTo>
                <a:lnTo>
                  <a:pt x="898225" y="810270"/>
                </a:lnTo>
                <a:lnTo>
                  <a:pt x="924001" y="772670"/>
                </a:lnTo>
                <a:lnTo>
                  <a:pt x="946387" y="732705"/>
                </a:lnTo>
                <a:lnTo>
                  <a:pt x="965174" y="690588"/>
                </a:lnTo>
                <a:lnTo>
                  <a:pt x="980150" y="646529"/>
                </a:lnTo>
                <a:lnTo>
                  <a:pt x="991107" y="600741"/>
                </a:lnTo>
                <a:lnTo>
                  <a:pt x="997835" y="553436"/>
                </a:lnTo>
                <a:lnTo>
                  <a:pt x="1000125" y="504825"/>
                </a:lnTo>
                <a:lnTo>
                  <a:pt x="997835" y="456213"/>
                </a:lnTo>
                <a:lnTo>
                  <a:pt x="991107" y="408908"/>
                </a:lnTo>
                <a:lnTo>
                  <a:pt x="980150" y="363120"/>
                </a:lnTo>
                <a:lnTo>
                  <a:pt x="965174" y="319061"/>
                </a:lnTo>
                <a:lnTo>
                  <a:pt x="946387" y="276944"/>
                </a:lnTo>
                <a:lnTo>
                  <a:pt x="924001" y="236979"/>
                </a:lnTo>
                <a:lnTo>
                  <a:pt x="898225" y="199379"/>
                </a:lnTo>
                <a:lnTo>
                  <a:pt x="869268" y="164355"/>
                </a:lnTo>
                <a:lnTo>
                  <a:pt x="837339" y="132119"/>
                </a:lnTo>
                <a:lnTo>
                  <a:pt x="802650" y="102882"/>
                </a:lnTo>
                <a:lnTo>
                  <a:pt x="765409" y="76857"/>
                </a:lnTo>
                <a:lnTo>
                  <a:pt x="725827" y="54255"/>
                </a:lnTo>
                <a:lnTo>
                  <a:pt x="684112" y="35288"/>
                </a:lnTo>
                <a:lnTo>
                  <a:pt x="640475" y="20167"/>
                </a:lnTo>
                <a:lnTo>
                  <a:pt x="595125" y="9104"/>
                </a:lnTo>
                <a:lnTo>
                  <a:pt x="548272" y="2311"/>
                </a:lnTo>
                <a:lnTo>
                  <a:pt x="500125" y="0"/>
                </a:lnTo>
                <a:close/>
              </a:path>
            </a:pathLst>
          </a:custGeom>
          <a:solidFill>
            <a:srgbClr val="F892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43175" y="3171825"/>
            <a:ext cx="5715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73480" y="4235386"/>
            <a:ext cx="3295015" cy="90678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12065" marR="5080" indent="90805">
              <a:lnSpc>
                <a:spcPts val="2250"/>
              </a:lnSpc>
              <a:spcBef>
                <a:spcPts val="325"/>
              </a:spcBef>
            </a:pPr>
            <a:r>
              <a:rPr dirty="0" sz="2000" spc="20" b="0">
                <a:solidFill>
                  <a:srgbClr val="FFFFFF"/>
                </a:solidFill>
                <a:latin typeface="Bookman Old Style"/>
                <a:cs typeface="Bookman Old Style"/>
              </a:rPr>
              <a:t>M</a:t>
            </a:r>
            <a:r>
              <a:rPr dirty="0" sz="1550" spc="20" b="0">
                <a:solidFill>
                  <a:srgbClr val="FFFFFF"/>
                </a:solidFill>
                <a:latin typeface="Bookman Old Style"/>
                <a:cs typeface="Bookman Old Style"/>
              </a:rPr>
              <a:t>AXIMIZE </a:t>
            </a:r>
            <a:r>
              <a:rPr dirty="0" sz="2000" spc="-10" b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dirty="0" sz="1550" spc="-10" b="0">
                <a:solidFill>
                  <a:srgbClr val="FFFFFF"/>
                </a:solidFill>
                <a:latin typeface="Bookman Old Style"/>
                <a:cs typeface="Bookman Old Style"/>
              </a:rPr>
              <a:t>ESEARCH </a:t>
            </a:r>
            <a:r>
              <a:rPr dirty="0" sz="2000" spc="20" b="0">
                <a:solidFill>
                  <a:srgbClr val="FFFFFF"/>
                </a:solidFill>
                <a:latin typeface="Bookman Old Style"/>
                <a:cs typeface="Bookman Old Style"/>
              </a:rPr>
              <a:t>&amp;  </a:t>
            </a:r>
            <a:r>
              <a:rPr dirty="0" sz="2000" spc="35" b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dirty="0" sz="1550" spc="35" b="0">
                <a:solidFill>
                  <a:srgbClr val="FFFFFF"/>
                </a:solidFill>
                <a:latin typeface="Bookman Old Style"/>
                <a:cs typeface="Bookman Old Style"/>
              </a:rPr>
              <a:t>NNOVATION </a:t>
            </a:r>
            <a:r>
              <a:rPr dirty="0" sz="2000" spc="15" b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1550" spc="15" b="0">
                <a:solidFill>
                  <a:srgbClr val="FFFFFF"/>
                </a:solidFill>
                <a:latin typeface="Bookman Old Style"/>
                <a:cs typeface="Bookman Old Style"/>
              </a:rPr>
              <a:t>UTCOMES </a:t>
            </a:r>
            <a:r>
              <a:rPr dirty="0" sz="1550" spc="85" b="0">
                <a:solidFill>
                  <a:srgbClr val="FFFFFF"/>
                </a:solidFill>
                <a:latin typeface="Bookman Old Style"/>
                <a:cs typeface="Bookman Old Style"/>
              </a:rPr>
              <a:t>TO  </a:t>
            </a:r>
            <a:r>
              <a:rPr dirty="0" sz="2000" b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dirty="0" sz="1550" b="0">
                <a:solidFill>
                  <a:srgbClr val="FFFFFF"/>
                </a:solidFill>
                <a:latin typeface="Bookman Old Style"/>
                <a:cs typeface="Bookman Old Style"/>
              </a:rPr>
              <a:t>ROADEN </a:t>
            </a:r>
            <a:r>
              <a:rPr dirty="0" sz="2000" spc="15" b="0">
                <a:solidFill>
                  <a:srgbClr val="FFFFFF"/>
                </a:solidFill>
                <a:latin typeface="Bookman Old Style"/>
                <a:cs typeface="Bookman Old Style"/>
              </a:rPr>
              <a:t>E</a:t>
            </a:r>
            <a:r>
              <a:rPr dirty="0" sz="1550" spc="15" b="0">
                <a:solidFill>
                  <a:srgbClr val="FFFFFF"/>
                </a:solidFill>
                <a:latin typeface="Bookman Old Style"/>
                <a:cs typeface="Bookman Old Style"/>
              </a:rPr>
              <a:t>CONOMIC</a:t>
            </a:r>
            <a:r>
              <a:rPr dirty="0" sz="1550" spc="20" b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2000" spc="5" b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dirty="0" sz="1550" spc="5" b="0">
                <a:solidFill>
                  <a:srgbClr val="FFFFFF"/>
                </a:solidFill>
                <a:latin typeface="Bookman Old Style"/>
                <a:cs typeface="Bookman Old Style"/>
              </a:rPr>
              <a:t>MPACT</a:t>
            </a:r>
            <a:endParaRPr sz="155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62650" y="2952750"/>
            <a:ext cx="1000125" cy="1009650"/>
          </a:xfrm>
          <a:custGeom>
            <a:avLst/>
            <a:gdLst/>
            <a:ahLst/>
            <a:cxnLst/>
            <a:rect l="l" t="t" r="r" b="b"/>
            <a:pathLst>
              <a:path w="1000125" h="1009650">
                <a:moveTo>
                  <a:pt x="500125" y="0"/>
                </a:moveTo>
                <a:lnTo>
                  <a:pt x="451958" y="2311"/>
                </a:lnTo>
                <a:lnTo>
                  <a:pt x="405086" y="9104"/>
                </a:lnTo>
                <a:lnTo>
                  <a:pt x="359720" y="20167"/>
                </a:lnTo>
                <a:lnTo>
                  <a:pt x="316069" y="35288"/>
                </a:lnTo>
                <a:lnTo>
                  <a:pt x="274342" y="54255"/>
                </a:lnTo>
                <a:lnTo>
                  <a:pt x="234749" y="76857"/>
                </a:lnTo>
                <a:lnTo>
                  <a:pt x="197500" y="102882"/>
                </a:lnTo>
                <a:lnTo>
                  <a:pt x="162803" y="132119"/>
                </a:lnTo>
                <a:lnTo>
                  <a:pt x="130870" y="164355"/>
                </a:lnTo>
                <a:lnTo>
                  <a:pt x="101908" y="199379"/>
                </a:lnTo>
                <a:lnTo>
                  <a:pt x="76128" y="236979"/>
                </a:lnTo>
                <a:lnTo>
                  <a:pt x="53740" y="276944"/>
                </a:lnTo>
                <a:lnTo>
                  <a:pt x="34952" y="319061"/>
                </a:lnTo>
                <a:lnTo>
                  <a:pt x="19975" y="363120"/>
                </a:lnTo>
                <a:lnTo>
                  <a:pt x="9017" y="408908"/>
                </a:lnTo>
                <a:lnTo>
                  <a:pt x="2289" y="456213"/>
                </a:lnTo>
                <a:lnTo>
                  <a:pt x="0" y="504825"/>
                </a:lnTo>
                <a:lnTo>
                  <a:pt x="2289" y="553436"/>
                </a:lnTo>
                <a:lnTo>
                  <a:pt x="9017" y="600741"/>
                </a:lnTo>
                <a:lnTo>
                  <a:pt x="19975" y="646529"/>
                </a:lnTo>
                <a:lnTo>
                  <a:pt x="34952" y="690588"/>
                </a:lnTo>
                <a:lnTo>
                  <a:pt x="53740" y="732705"/>
                </a:lnTo>
                <a:lnTo>
                  <a:pt x="76128" y="772670"/>
                </a:lnTo>
                <a:lnTo>
                  <a:pt x="101908" y="810270"/>
                </a:lnTo>
                <a:lnTo>
                  <a:pt x="130870" y="845294"/>
                </a:lnTo>
                <a:lnTo>
                  <a:pt x="162803" y="877530"/>
                </a:lnTo>
                <a:lnTo>
                  <a:pt x="197500" y="906767"/>
                </a:lnTo>
                <a:lnTo>
                  <a:pt x="234749" y="932792"/>
                </a:lnTo>
                <a:lnTo>
                  <a:pt x="274342" y="955394"/>
                </a:lnTo>
                <a:lnTo>
                  <a:pt x="316069" y="974361"/>
                </a:lnTo>
                <a:lnTo>
                  <a:pt x="359720" y="989482"/>
                </a:lnTo>
                <a:lnTo>
                  <a:pt x="405086" y="1000545"/>
                </a:lnTo>
                <a:lnTo>
                  <a:pt x="451958" y="1007338"/>
                </a:lnTo>
                <a:lnTo>
                  <a:pt x="500125" y="1009650"/>
                </a:lnTo>
                <a:lnTo>
                  <a:pt x="548272" y="1007338"/>
                </a:lnTo>
                <a:lnTo>
                  <a:pt x="595125" y="1000545"/>
                </a:lnTo>
                <a:lnTo>
                  <a:pt x="640475" y="989482"/>
                </a:lnTo>
                <a:lnTo>
                  <a:pt x="684112" y="974361"/>
                </a:lnTo>
                <a:lnTo>
                  <a:pt x="725827" y="955394"/>
                </a:lnTo>
                <a:lnTo>
                  <a:pt x="765409" y="932792"/>
                </a:lnTo>
                <a:lnTo>
                  <a:pt x="802650" y="906767"/>
                </a:lnTo>
                <a:lnTo>
                  <a:pt x="837339" y="877530"/>
                </a:lnTo>
                <a:lnTo>
                  <a:pt x="869268" y="845294"/>
                </a:lnTo>
                <a:lnTo>
                  <a:pt x="898225" y="810270"/>
                </a:lnTo>
                <a:lnTo>
                  <a:pt x="924001" y="772670"/>
                </a:lnTo>
                <a:lnTo>
                  <a:pt x="946387" y="732705"/>
                </a:lnTo>
                <a:lnTo>
                  <a:pt x="965174" y="690588"/>
                </a:lnTo>
                <a:lnTo>
                  <a:pt x="980150" y="646529"/>
                </a:lnTo>
                <a:lnTo>
                  <a:pt x="991107" y="600741"/>
                </a:lnTo>
                <a:lnTo>
                  <a:pt x="997835" y="553436"/>
                </a:lnTo>
                <a:lnTo>
                  <a:pt x="1000125" y="504825"/>
                </a:lnTo>
                <a:lnTo>
                  <a:pt x="997835" y="456213"/>
                </a:lnTo>
                <a:lnTo>
                  <a:pt x="991107" y="408908"/>
                </a:lnTo>
                <a:lnTo>
                  <a:pt x="980150" y="363120"/>
                </a:lnTo>
                <a:lnTo>
                  <a:pt x="965174" y="319061"/>
                </a:lnTo>
                <a:lnTo>
                  <a:pt x="946387" y="276944"/>
                </a:lnTo>
                <a:lnTo>
                  <a:pt x="924001" y="236979"/>
                </a:lnTo>
                <a:lnTo>
                  <a:pt x="898225" y="199379"/>
                </a:lnTo>
                <a:lnTo>
                  <a:pt x="869268" y="164355"/>
                </a:lnTo>
                <a:lnTo>
                  <a:pt x="837339" y="132119"/>
                </a:lnTo>
                <a:lnTo>
                  <a:pt x="802650" y="102882"/>
                </a:lnTo>
                <a:lnTo>
                  <a:pt x="765409" y="76857"/>
                </a:lnTo>
                <a:lnTo>
                  <a:pt x="725827" y="54255"/>
                </a:lnTo>
                <a:lnTo>
                  <a:pt x="684112" y="35288"/>
                </a:lnTo>
                <a:lnTo>
                  <a:pt x="640475" y="20167"/>
                </a:lnTo>
                <a:lnTo>
                  <a:pt x="595125" y="9104"/>
                </a:lnTo>
                <a:lnTo>
                  <a:pt x="548272" y="2311"/>
                </a:lnTo>
                <a:lnTo>
                  <a:pt x="500125" y="0"/>
                </a:lnTo>
                <a:close/>
              </a:path>
            </a:pathLst>
          </a:custGeom>
          <a:solidFill>
            <a:srgbClr val="CE8D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172200" y="3171825"/>
            <a:ext cx="581025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29579" y="4235386"/>
            <a:ext cx="1958975" cy="90678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12700" marR="5080">
              <a:lnSpc>
                <a:spcPts val="2250"/>
              </a:lnSpc>
              <a:spcBef>
                <a:spcPts val="325"/>
              </a:spcBef>
            </a:pPr>
            <a:r>
              <a:rPr dirty="0" sz="2000" spc="5" b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dirty="0" sz="1550" spc="5" b="0">
                <a:solidFill>
                  <a:srgbClr val="FFFFFF"/>
                </a:solidFill>
                <a:latin typeface="Bookman Old Style"/>
                <a:cs typeface="Bookman Old Style"/>
              </a:rPr>
              <a:t>DDRESS </a:t>
            </a:r>
            <a:r>
              <a:rPr dirty="0" sz="2000" spc="20" b="0">
                <a:solidFill>
                  <a:srgbClr val="FFFFFF"/>
                </a:solidFill>
                <a:latin typeface="Bookman Old Style"/>
                <a:cs typeface="Bookman Old Style"/>
              </a:rPr>
              <a:t>G</a:t>
            </a:r>
            <a:r>
              <a:rPr dirty="0" sz="1550" spc="20" b="0">
                <a:solidFill>
                  <a:srgbClr val="FFFFFF"/>
                </a:solidFill>
                <a:latin typeface="Bookman Old Style"/>
                <a:cs typeface="Bookman Old Style"/>
              </a:rPr>
              <a:t>RAND  </a:t>
            </a:r>
            <a:r>
              <a:rPr dirty="0" sz="2000" spc="25" b="0">
                <a:solidFill>
                  <a:srgbClr val="FFFFFF"/>
                </a:solidFill>
                <a:latin typeface="Bookman Old Style"/>
                <a:cs typeface="Bookman Old Style"/>
              </a:rPr>
              <a:t>S</a:t>
            </a:r>
            <a:r>
              <a:rPr dirty="0" sz="1550" spc="25" b="0">
                <a:solidFill>
                  <a:srgbClr val="FFFFFF"/>
                </a:solidFill>
                <a:latin typeface="Bookman Old Style"/>
                <a:cs typeface="Bookman Old Style"/>
              </a:rPr>
              <a:t>OCIETAL  </a:t>
            </a:r>
            <a:r>
              <a:rPr dirty="0" sz="2000" spc="5" b="0">
                <a:solidFill>
                  <a:srgbClr val="FFFFFF"/>
                </a:solidFill>
                <a:latin typeface="Bookman Old Style"/>
                <a:cs typeface="Bookman Old Style"/>
              </a:rPr>
              <a:t>C</a:t>
            </a:r>
            <a:r>
              <a:rPr dirty="0" sz="1550" spc="5" b="0">
                <a:solidFill>
                  <a:srgbClr val="FFFFFF"/>
                </a:solidFill>
                <a:latin typeface="Bookman Old Style"/>
                <a:cs typeface="Bookman Old Style"/>
              </a:rPr>
              <a:t>HALLENGES</a:t>
            </a:r>
            <a:endParaRPr sz="155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182100" y="2952750"/>
            <a:ext cx="1000125" cy="1009650"/>
          </a:xfrm>
          <a:custGeom>
            <a:avLst/>
            <a:gdLst/>
            <a:ahLst/>
            <a:cxnLst/>
            <a:rect l="l" t="t" r="r" b="b"/>
            <a:pathLst>
              <a:path w="1000125" h="1009650">
                <a:moveTo>
                  <a:pt x="500125" y="0"/>
                </a:moveTo>
                <a:lnTo>
                  <a:pt x="451958" y="2311"/>
                </a:lnTo>
                <a:lnTo>
                  <a:pt x="405086" y="9104"/>
                </a:lnTo>
                <a:lnTo>
                  <a:pt x="359720" y="20167"/>
                </a:lnTo>
                <a:lnTo>
                  <a:pt x="316069" y="35288"/>
                </a:lnTo>
                <a:lnTo>
                  <a:pt x="274342" y="54255"/>
                </a:lnTo>
                <a:lnTo>
                  <a:pt x="234749" y="76857"/>
                </a:lnTo>
                <a:lnTo>
                  <a:pt x="197500" y="102882"/>
                </a:lnTo>
                <a:lnTo>
                  <a:pt x="162803" y="132119"/>
                </a:lnTo>
                <a:lnTo>
                  <a:pt x="130870" y="164355"/>
                </a:lnTo>
                <a:lnTo>
                  <a:pt x="101908" y="199379"/>
                </a:lnTo>
                <a:lnTo>
                  <a:pt x="76128" y="236979"/>
                </a:lnTo>
                <a:lnTo>
                  <a:pt x="53740" y="276944"/>
                </a:lnTo>
                <a:lnTo>
                  <a:pt x="34952" y="319061"/>
                </a:lnTo>
                <a:lnTo>
                  <a:pt x="19975" y="363120"/>
                </a:lnTo>
                <a:lnTo>
                  <a:pt x="9017" y="408908"/>
                </a:lnTo>
                <a:lnTo>
                  <a:pt x="2289" y="456213"/>
                </a:lnTo>
                <a:lnTo>
                  <a:pt x="0" y="504825"/>
                </a:lnTo>
                <a:lnTo>
                  <a:pt x="2289" y="553436"/>
                </a:lnTo>
                <a:lnTo>
                  <a:pt x="9017" y="600741"/>
                </a:lnTo>
                <a:lnTo>
                  <a:pt x="19975" y="646529"/>
                </a:lnTo>
                <a:lnTo>
                  <a:pt x="34952" y="690588"/>
                </a:lnTo>
                <a:lnTo>
                  <a:pt x="53740" y="732705"/>
                </a:lnTo>
                <a:lnTo>
                  <a:pt x="76128" y="772670"/>
                </a:lnTo>
                <a:lnTo>
                  <a:pt x="101908" y="810270"/>
                </a:lnTo>
                <a:lnTo>
                  <a:pt x="130870" y="845294"/>
                </a:lnTo>
                <a:lnTo>
                  <a:pt x="162803" y="877530"/>
                </a:lnTo>
                <a:lnTo>
                  <a:pt x="197500" y="906767"/>
                </a:lnTo>
                <a:lnTo>
                  <a:pt x="234749" y="932792"/>
                </a:lnTo>
                <a:lnTo>
                  <a:pt x="274342" y="955394"/>
                </a:lnTo>
                <a:lnTo>
                  <a:pt x="316069" y="974361"/>
                </a:lnTo>
                <a:lnTo>
                  <a:pt x="359720" y="989482"/>
                </a:lnTo>
                <a:lnTo>
                  <a:pt x="405086" y="1000545"/>
                </a:lnTo>
                <a:lnTo>
                  <a:pt x="451958" y="1007338"/>
                </a:lnTo>
                <a:lnTo>
                  <a:pt x="500125" y="1009650"/>
                </a:lnTo>
                <a:lnTo>
                  <a:pt x="548272" y="1007338"/>
                </a:lnTo>
                <a:lnTo>
                  <a:pt x="595125" y="1000545"/>
                </a:lnTo>
                <a:lnTo>
                  <a:pt x="640475" y="989482"/>
                </a:lnTo>
                <a:lnTo>
                  <a:pt x="684112" y="974361"/>
                </a:lnTo>
                <a:lnTo>
                  <a:pt x="725827" y="955394"/>
                </a:lnTo>
                <a:lnTo>
                  <a:pt x="765409" y="932792"/>
                </a:lnTo>
                <a:lnTo>
                  <a:pt x="802650" y="906767"/>
                </a:lnTo>
                <a:lnTo>
                  <a:pt x="837339" y="877530"/>
                </a:lnTo>
                <a:lnTo>
                  <a:pt x="869268" y="845294"/>
                </a:lnTo>
                <a:lnTo>
                  <a:pt x="898225" y="810270"/>
                </a:lnTo>
                <a:lnTo>
                  <a:pt x="924001" y="772670"/>
                </a:lnTo>
                <a:lnTo>
                  <a:pt x="946387" y="732705"/>
                </a:lnTo>
                <a:lnTo>
                  <a:pt x="965174" y="690588"/>
                </a:lnTo>
                <a:lnTo>
                  <a:pt x="980150" y="646529"/>
                </a:lnTo>
                <a:lnTo>
                  <a:pt x="991107" y="600741"/>
                </a:lnTo>
                <a:lnTo>
                  <a:pt x="997835" y="553436"/>
                </a:lnTo>
                <a:lnTo>
                  <a:pt x="1000125" y="504825"/>
                </a:lnTo>
                <a:lnTo>
                  <a:pt x="997835" y="456213"/>
                </a:lnTo>
                <a:lnTo>
                  <a:pt x="991107" y="408908"/>
                </a:lnTo>
                <a:lnTo>
                  <a:pt x="980150" y="363120"/>
                </a:lnTo>
                <a:lnTo>
                  <a:pt x="965174" y="319061"/>
                </a:lnTo>
                <a:lnTo>
                  <a:pt x="946387" y="276944"/>
                </a:lnTo>
                <a:lnTo>
                  <a:pt x="924001" y="236979"/>
                </a:lnTo>
                <a:lnTo>
                  <a:pt x="898225" y="199379"/>
                </a:lnTo>
                <a:lnTo>
                  <a:pt x="869268" y="164355"/>
                </a:lnTo>
                <a:lnTo>
                  <a:pt x="837339" y="132119"/>
                </a:lnTo>
                <a:lnTo>
                  <a:pt x="802650" y="102882"/>
                </a:lnTo>
                <a:lnTo>
                  <a:pt x="765409" y="76857"/>
                </a:lnTo>
                <a:lnTo>
                  <a:pt x="725827" y="54255"/>
                </a:lnTo>
                <a:lnTo>
                  <a:pt x="684112" y="35288"/>
                </a:lnTo>
                <a:lnTo>
                  <a:pt x="640475" y="20167"/>
                </a:lnTo>
                <a:lnTo>
                  <a:pt x="595125" y="9104"/>
                </a:lnTo>
                <a:lnTo>
                  <a:pt x="548272" y="2311"/>
                </a:lnTo>
                <a:lnTo>
                  <a:pt x="500125" y="0"/>
                </a:lnTo>
                <a:close/>
              </a:path>
            </a:pathLst>
          </a:custGeom>
          <a:solidFill>
            <a:srgbClr val="E647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91650" y="3171825"/>
            <a:ext cx="5715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208391" y="4235386"/>
            <a:ext cx="2947670" cy="90678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algn="ctr" marL="12065" marR="5080" indent="89535">
              <a:lnSpc>
                <a:spcPts val="2250"/>
              </a:lnSpc>
              <a:spcBef>
                <a:spcPts val="325"/>
              </a:spcBef>
            </a:pPr>
            <a:r>
              <a:rPr dirty="0" sz="2000" spc="25" b="0">
                <a:solidFill>
                  <a:srgbClr val="FFFFFF"/>
                </a:solidFill>
                <a:latin typeface="Bookman Old Style"/>
                <a:cs typeface="Bookman Old Style"/>
              </a:rPr>
              <a:t>B</a:t>
            </a:r>
            <a:r>
              <a:rPr dirty="0" sz="1550" spc="25" b="0">
                <a:solidFill>
                  <a:srgbClr val="FFFFFF"/>
                </a:solidFill>
                <a:latin typeface="Bookman Old Style"/>
                <a:cs typeface="Bookman Old Style"/>
              </a:rPr>
              <a:t>UILD </a:t>
            </a:r>
            <a:r>
              <a:rPr dirty="0" sz="1550" spc="45" b="0">
                <a:solidFill>
                  <a:srgbClr val="FFFFFF"/>
                </a:solidFill>
                <a:latin typeface="Bookman Old Style"/>
                <a:cs typeface="Bookman Old Style"/>
              </a:rPr>
              <a:t>THE </a:t>
            </a:r>
            <a:r>
              <a:rPr dirty="0" sz="2000" spc="25" b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dirty="0" sz="1550" spc="25" b="0">
                <a:solidFill>
                  <a:srgbClr val="FFFFFF"/>
                </a:solidFill>
                <a:latin typeface="Bookman Old Style"/>
                <a:cs typeface="Bookman Old Style"/>
              </a:rPr>
              <a:t>IGHT  </a:t>
            </a:r>
            <a:r>
              <a:rPr dirty="0" sz="2000" spc="-10" b="0">
                <a:solidFill>
                  <a:srgbClr val="FFFFFF"/>
                </a:solidFill>
                <a:latin typeface="Bookman Old Style"/>
                <a:cs typeface="Bookman Old Style"/>
              </a:rPr>
              <a:t>R</a:t>
            </a:r>
            <a:r>
              <a:rPr dirty="0" sz="1550" spc="-10" b="0">
                <a:solidFill>
                  <a:srgbClr val="FFFFFF"/>
                </a:solidFill>
                <a:latin typeface="Bookman Old Style"/>
                <a:cs typeface="Bookman Old Style"/>
              </a:rPr>
              <a:t>ESEARCH </a:t>
            </a:r>
            <a:r>
              <a:rPr dirty="0" sz="2000" spc="20" b="0">
                <a:solidFill>
                  <a:srgbClr val="FFFFFF"/>
                </a:solidFill>
                <a:latin typeface="Bookman Old Style"/>
                <a:cs typeface="Bookman Old Style"/>
              </a:rPr>
              <a:t>&amp; </a:t>
            </a:r>
            <a:r>
              <a:rPr dirty="0" sz="2000" spc="35" b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dirty="0" sz="1550" spc="35" b="0">
                <a:solidFill>
                  <a:srgbClr val="FFFFFF"/>
                </a:solidFill>
                <a:latin typeface="Bookman Old Style"/>
                <a:cs typeface="Bookman Old Style"/>
              </a:rPr>
              <a:t>NNOVATION  </a:t>
            </a:r>
            <a:r>
              <a:rPr dirty="0" sz="2000" spc="20" b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dirty="0" sz="1550" spc="20" b="0">
                <a:solidFill>
                  <a:srgbClr val="FFFFFF"/>
                </a:solidFill>
                <a:latin typeface="Bookman Old Style"/>
                <a:cs typeface="Bookman Old Style"/>
              </a:rPr>
              <a:t>NFRASTRUCTURE</a:t>
            </a:r>
            <a:endParaRPr sz="155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779" y="101980"/>
            <a:ext cx="570865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30">
                <a:solidFill>
                  <a:srgbClr val="404040"/>
                </a:solidFill>
              </a:rPr>
              <a:t>W</a:t>
            </a:r>
            <a:r>
              <a:rPr dirty="0" sz="2550" spc="-30">
                <a:solidFill>
                  <a:srgbClr val="404040"/>
                </a:solidFill>
              </a:rPr>
              <a:t>HAT</a:t>
            </a:r>
            <a:r>
              <a:rPr dirty="0" sz="3200" spc="-30">
                <a:solidFill>
                  <a:srgbClr val="404040"/>
                </a:solidFill>
              </a:rPr>
              <a:t>’</a:t>
            </a:r>
            <a:r>
              <a:rPr dirty="0" sz="2550" spc="-30">
                <a:solidFill>
                  <a:srgbClr val="404040"/>
                </a:solidFill>
              </a:rPr>
              <a:t>S</a:t>
            </a:r>
            <a:r>
              <a:rPr dirty="0" sz="2550" spc="-150">
                <a:solidFill>
                  <a:srgbClr val="404040"/>
                </a:solidFill>
              </a:rPr>
              <a:t> </a:t>
            </a:r>
            <a:r>
              <a:rPr dirty="0" sz="3200" spc="-30">
                <a:solidFill>
                  <a:srgbClr val="404040"/>
                </a:solidFill>
              </a:rPr>
              <a:t>N</a:t>
            </a:r>
            <a:r>
              <a:rPr dirty="0" sz="2550" spc="-30">
                <a:solidFill>
                  <a:srgbClr val="404040"/>
                </a:solidFill>
              </a:rPr>
              <a:t>EXT</a:t>
            </a:r>
            <a:r>
              <a:rPr dirty="0" sz="3200" spc="-30">
                <a:solidFill>
                  <a:srgbClr val="404040"/>
                </a:solidFill>
              </a:rPr>
              <a:t>:</a:t>
            </a:r>
            <a:r>
              <a:rPr dirty="0" sz="3200" spc="-335">
                <a:solidFill>
                  <a:srgbClr val="404040"/>
                </a:solidFill>
              </a:rPr>
              <a:t> </a:t>
            </a:r>
            <a:r>
              <a:rPr dirty="0" sz="3200" spc="-10">
                <a:solidFill>
                  <a:srgbClr val="9A0D1F"/>
                </a:solidFill>
              </a:rPr>
              <a:t>C</a:t>
            </a:r>
            <a:r>
              <a:rPr dirty="0" sz="2550" spc="-10">
                <a:solidFill>
                  <a:srgbClr val="9A0D1F"/>
                </a:solidFill>
              </a:rPr>
              <a:t>OMPUTING</a:t>
            </a:r>
            <a:r>
              <a:rPr dirty="0" sz="2550" spc="-120">
                <a:solidFill>
                  <a:srgbClr val="9A0D1F"/>
                </a:solidFill>
              </a:rPr>
              <a:t> </a:t>
            </a:r>
            <a:r>
              <a:rPr dirty="0" sz="3200" spc="20">
                <a:solidFill>
                  <a:srgbClr val="9A0D1F"/>
                </a:solidFill>
              </a:rPr>
              <a:t>&amp;</a:t>
            </a:r>
            <a:r>
              <a:rPr dirty="0" sz="3200" spc="-114">
                <a:solidFill>
                  <a:srgbClr val="9A0D1F"/>
                </a:solidFill>
              </a:rPr>
              <a:t> </a:t>
            </a:r>
            <a:r>
              <a:rPr dirty="0" sz="3200" spc="5">
                <a:solidFill>
                  <a:srgbClr val="9A0D1F"/>
                </a:solidFill>
              </a:rPr>
              <a:t>S</a:t>
            </a:r>
            <a:r>
              <a:rPr dirty="0" sz="2550" spc="5">
                <a:solidFill>
                  <a:srgbClr val="9A0D1F"/>
                </a:solidFill>
              </a:rPr>
              <a:t>ECURITY</a:t>
            </a:r>
            <a:endParaRPr sz="2550"/>
          </a:p>
        </p:txBody>
      </p:sp>
      <p:sp>
        <p:nvSpPr>
          <p:cNvPr id="3" name="object 3"/>
          <p:cNvSpPr txBox="1"/>
          <p:nvPr/>
        </p:nvSpPr>
        <p:spPr>
          <a:xfrm>
            <a:off x="450532" y="818559"/>
            <a:ext cx="7557770" cy="3544570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15"/>
              </a:spcBef>
            </a:pPr>
            <a:r>
              <a:rPr dirty="0" sz="2100" spc="35">
                <a:solidFill>
                  <a:srgbClr val="9A0D1F"/>
                </a:solidFill>
                <a:latin typeface="Franklin Gothic Book"/>
                <a:cs typeface="Franklin Gothic Book"/>
              </a:rPr>
              <a:t>NSF</a:t>
            </a:r>
            <a:r>
              <a:rPr dirty="0" sz="2100" spc="-10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55">
                <a:solidFill>
                  <a:srgbClr val="9A0D1F"/>
                </a:solidFill>
                <a:latin typeface="Franklin Gothic Book"/>
                <a:cs typeface="Franklin Gothic Book"/>
              </a:rPr>
              <a:t>Center</a:t>
            </a:r>
            <a:r>
              <a:rPr dirty="0" sz="2100" spc="-17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20">
                <a:solidFill>
                  <a:srgbClr val="9A0D1F"/>
                </a:solidFill>
                <a:latin typeface="Franklin Gothic Book"/>
                <a:cs typeface="Franklin Gothic Book"/>
              </a:rPr>
              <a:t>for</a:t>
            </a:r>
            <a:r>
              <a:rPr dirty="0" sz="2100" spc="-10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35">
                <a:solidFill>
                  <a:srgbClr val="9A0D1F"/>
                </a:solidFill>
                <a:latin typeface="Franklin Gothic Book"/>
                <a:cs typeface="Franklin Gothic Book"/>
              </a:rPr>
              <a:t>Applied</a:t>
            </a:r>
            <a:r>
              <a:rPr dirty="0" sz="2100" spc="-16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65">
                <a:solidFill>
                  <a:srgbClr val="9A0D1F"/>
                </a:solidFill>
                <a:latin typeface="Franklin Gothic Book"/>
                <a:cs typeface="Franklin Gothic Book"/>
              </a:rPr>
              <a:t>AI:</a:t>
            </a:r>
            <a:endParaRPr sz="2100">
              <a:latin typeface="Franklin Gothic Book"/>
              <a:cs typeface="Franklin Gothic Book"/>
            </a:endParaRPr>
          </a:p>
          <a:p>
            <a:pPr marL="279400" marR="560705" indent="-228600">
              <a:lnSpc>
                <a:spcPct val="100800"/>
              </a:lnSpc>
              <a:spcBef>
                <a:spcPts val="765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Continue </a:t>
            </a:r>
            <a:r>
              <a:rPr dirty="0" sz="1800" spc="-55" i="1">
                <a:solidFill>
                  <a:srgbClr val="001F5F"/>
                </a:solidFill>
                <a:latin typeface="Franklin Gothic Book"/>
                <a:cs typeface="Franklin Gothic Book"/>
              </a:rPr>
              <a:t>to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define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future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Computing, AI,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Machine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Learning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 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Cybersecurity</a:t>
            </a:r>
            <a:endParaRPr sz="1800">
              <a:latin typeface="Franklin Gothic Book"/>
              <a:cs typeface="Franklin Gothic Book"/>
            </a:endParaRPr>
          </a:p>
          <a:p>
            <a:pPr marL="279400" indent="-22860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Lead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a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National </a:t>
            </a:r>
            <a:r>
              <a:rPr dirty="0" sz="1800" spc="-35" i="1">
                <a:solidFill>
                  <a:srgbClr val="001F5F"/>
                </a:solidFill>
                <a:latin typeface="Franklin Gothic Book"/>
                <a:cs typeface="Franklin Gothic Book"/>
              </a:rPr>
              <a:t>Center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Excellence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with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Industry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2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Universities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250">
              <a:latin typeface="Franklin Gothic Book"/>
              <a:cs typeface="Franklin Gothic Book"/>
            </a:endParaRPr>
          </a:p>
          <a:p>
            <a:pPr marL="50800">
              <a:lnSpc>
                <a:spcPct val="100000"/>
              </a:lnSpc>
            </a:pPr>
            <a:r>
              <a:rPr dirty="0" sz="2100" spc="40">
                <a:solidFill>
                  <a:srgbClr val="9A0D1F"/>
                </a:solidFill>
                <a:latin typeface="Franklin Gothic Book"/>
                <a:cs typeface="Franklin Gothic Book"/>
              </a:rPr>
              <a:t>Center</a:t>
            </a:r>
            <a:r>
              <a:rPr dirty="0" sz="2100" spc="-17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50">
                <a:solidFill>
                  <a:srgbClr val="9A0D1F"/>
                </a:solidFill>
                <a:latin typeface="Franklin Gothic Book"/>
                <a:cs typeface="Franklin Gothic Book"/>
              </a:rPr>
              <a:t>of</a:t>
            </a:r>
            <a:r>
              <a:rPr dirty="0" sz="2100" spc="-11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30">
                <a:solidFill>
                  <a:srgbClr val="9A0D1F"/>
                </a:solidFill>
                <a:latin typeface="Franklin Gothic Book"/>
                <a:cs typeface="Franklin Gothic Book"/>
              </a:rPr>
              <a:t>Excellence</a:t>
            </a:r>
            <a:r>
              <a:rPr dirty="0" sz="2100" spc="-13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20">
                <a:solidFill>
                  <a:srgbClr val="9A0D1F"/>
                </a:solidFill>
                <a:latin typeface="Franklin Gothic Book"/>
                <a:cs typeface="Franklin Gothic Book"/>
              </a:rPr>
              <a:t>for</a:t>
            </a:r>
            <a:r>
              <a:rPr dirty="0" sz="2100" spc="-9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20">
                <a:solidFill>
                  <a:srgbClr val="9A0D1F"/>
                </a:solidFill>
                <a:latin typeface="Franklin Gothic Book"/>
                <a:cs typeface="Franklin Gothic Book"/>
              </a:rPr>
              <a:t>Cyber-Physical</a:t>
            </a:r>
            <a:r>
              <a:rPr dirty="0" sz="2100" spc="-11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20">
                <a:solidFill>
                  <a:srgbClr val="9A0D1F"/>
                </a:solidFill>
                <a:latin typeface="Franklin Gothic Book"/>
                <a:cs typeface="Franklin Gothic Book"/>
              </a:rPr>
              <a:t>Systems</a:t>
            </a:r>
            <a:r>
              <a:rPr dirty="0" sz="2100" spc="-15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30">
                <a:solidFill>
                  <a:srgbClr val="9A0D1F"/>
                </a:solidFill>
                <a:latin typeface="Franklin Gothic Book"/>
                <a:cs typeface="Franklin Gothic Book"/>
              </a:rPr>
              <a:t>Security</a:t>
            </a:r>
            <a:endParaRPr sz="2100">
              <a:latin typeface="Franklin Gothic Book"/>
              <a:cs typeface="Franklin Gothic Book"/>
            </a:endParaRPr>
          </a:p>
          <a:p>
            <a:pPr marL="279400" marR="43180" indent="-228600">
              <a:lnSpc>
                <a:spcPct val="100800"/>
              </a:lnSpc>
              <a:spcBef>
                <a:spcPts val="77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u="sng" sz="1800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Franklin Gothic Book"/>
                <a:cs typeface="Franklin Gothic Book"/>
              </a:rPr>
              <a:t>University </a:t>
            </a:r>
            <a:r>
              <a:rPr dirty="0" u="sng" sz="1800" spc="20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Franklin Gothic Book"/>
                <a:cs typeface="Franklin Gothic Book"/>
              </a:rPr>
              <a:t>Common</a:t>
            </a:r>
            <a:r>
              <a:rPr dirty="0" sz="1800" spc="2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–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Proposed </a:t>
            </a:r>
            <a:r>
              <a:rPr dirty="0" sz="180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Headquarters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for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256</a:t>
            </a:r>
            <a:r>
              <a:rPr dirty="0" baseline="23148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th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Battalion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of</a:t>
            </a:r>
            <a:r>
              <a:rPr dirty="0" sz="1800" spc="-20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the 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Louisiana National</a:t>
            </a:r>
            <a:r>
              <a:rPr dirty="0" sz="1800" spc="-19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Guard</a:t>
            </a:r>
            <a:endParaRPr sz="1800">
              <a:latin typeface="Franklin Gothic Book"/>
              <a:cs typeface="Franklin Gothic Book"/>
            </a:endParaRPr>
          </a:p>
          <a:p>
            <a:pPr marL="279400" marR="127635" indent="-228600">
              <a:lnSpc>
                <a:spcPct val="100800"/>
              </a:lnSpc>
              <a:spcBef>
                <a:spcPts val="1200"/>
              </a:spcBef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Recruit Federal Contractors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(for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DOD, 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NSA, DHS) </a:t>
            </a:r>
            <a:r>
              <a:rPr dirty="0" sz="1800" i="1">
                <a:solidFill>
                  <a:srgbClr val="001F5F"/>
                </a:solidFill>
                <a:latin typeface="Franklin Gothic Book"/>
                <a:cs typeface="Franklin Gothic Book"/>
              </a:rPr>
              <a:t>by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offering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EMP</a:t>
            </a:r>
            <a:r>
              <a:rPr dirty="0" sz="1800" spc="-1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Resilient  </a:t>
            </a: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Utility</a:t>
            </a:r>
            <a:r>
              <a:rPr dirty="0" sz="1800" spc="-10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Infrastructure.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44079" y="0"/>
            <a:ext cx="2243220" cy="150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762" y="823975"/>
            <a:ext cx="7811134" cy="0"/>
          </a:xfrm>
          <a:custGeom>
            <a:avLst/>
            <a:gdLst/>
            <a:ahLst/>
            <a:cxnLst/>
            <a:rect l="l" t="t" r="r" b="b"/>
            <a:pathLst>
              <a:path w="7811134" h="0">
                <a:moveTo>
                  <a:pt x="0" y="0"/>
                </a:moveTo>
                <a:lnTo>
                  <a:pt x="7810563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76449" y="975443"/>
            <a:ext cx="1215663" cy="121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24925" y="1962150"/>
            <a:ext cx="2028825" cy="857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53168" y="3295650"/>
            <a:ext cx="1353311" cy="9860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779" y="101980"/>
            <a:ext cx="595884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30">
                <a:solidFill>
                  <a:srgbClr val="404040"/>
                </a:solidFill>
              </a:rPr>
              <a:t>W</a:t>
            </a:r>
            <a:r>
              <a:rPr dirty="0" sz="2550" spc="-30">
                <a:solidFill>
                  <a:srgbClr val="404040"/>
                </a:solidFill>
              </a:rPr>
              <a:t>HAT</a:t>
            </a:r>
            <a:r>
              <a:rPr dirty="0" sz="3200" spc="-30">
                <a:solidFill>
                  <a:srgbClr val="404040"/>
                </a:solidFill>
              </a:rPr>
              <a:t>’</a:t>
            </a:r>
            <a:r>
              <a:rPr dirty="0" sz="2550" spc="-30">
                <a:solidFill>
                  <a:srgbClr val="404040"/>
                </a:solidFill>
              </a:rPr>
              <a:t>S</a:t>
            </a:r>
            <a:r>
              <a:rPr dirty="0" sz="2550" spc="-140">
                <a:solidFill>
                  <a:srgbClr val="404040"/>
                </a:solidFill>
              </a:rPr>
              <a:t> </a:t>
            </a:r>
            <a:r>
              <a:rPr dirty="0" sz="3200" spc="-30">
                <a:solidFill>
                  <a:srgbClr val="404040"/>
                </a:solidFill>
              </a:rPr>
              <a:t>N</a:t>
            </a:r>
            <a:r>
              <a:rPr dirty="0" sz="2550" spc="-30">
                <a:solidFill>
                  <a:srgbClr val="404040"/>
                </a:solidFill>
              </a:rPr>
              <a:t>EXT</a:t>
            </a:r>
            <a:r>
              <a:rPr dirty="0" sz="3200" spc="-30">
                <a:solidFill>
                  <a:srgbClr val="404040"/>
                </a:solidFill>
              </a:rPr>
              <a:t>:</a:t>
            </a:r>
            <a:r>
              <a:rPr dirty="0" sz="3200" spc="-330">
                <a:solidFill>
                  <a:srgbClr val="404040"/>
                </a:solidFill>
              </a:rPr>
              <a:t> </a:t>
            </a:r>
            <a:r>
              <a:rPr dirty="0" sz="3200" spc="-5">
                <a:solidFill>
                  <a:srgbClr val="9A0D1F"/>
                </a:solidFill>
              </a:rPr>
              <a:t>E</a:t>
            </a:r>
            <a:r>
              <a:rPr dirty="0" sz="2550" spc="-5">
                <a:solidFill>
                  <a:srgbClr val="9A0D1F"/>
                </a:solidFill>
              </a:rPr>
              <a:t>NERGY</a:t>
            </a:r>
            <a:r>
              <a:rPr dirty="0" sz="2550" spc="-140">
                <a:solidFill>
                  <a:srgbClr val="9A0D1F"/>
                </a:solidFill>
              </a:rPr>
              <a:t> </a:t>
            </a:r>
            <a:r>
              <a:rPr dirty="0" sz="3200" spc="20">
                <a:solidFill>
                  <a:srgbClr val="9A0D1F"/>
                </a:solidFill>
              </a:rPr>
              <a:t>&amp;</a:t>
            </a:r>
            <a:r>
              <a:rPr dirty="0" sz="3200" spc="-180">
                <a:solidFill>
                  <a:srgbClr val="9A0D1F"/>
                </a:solidFill>
              </a:rPr>
              <a:t> </a:t>
            </a:r>
            <a:r>
              <a:rPr dirty="0" sz="3200" spc="-25">
                <a:solidFill>
                  <a:srgbClr val="9A0D1F"/>
                </a:solidFill>
              </a:rPr>
              <a:t>S</a:t>
            </a:r>
            <a:r>
              <a:rPr dirty="0" sz="2550" spc="-25">
                <a:solidFill>
                  <a:srgbClr val="9A0D1F"/>
                </a:solidFill>
              </a:rPr>
              <a:t>USTAINABILITY</a:t>
            </a:r>
            <a:endParaRPr sz="2550"/>
          </a:p>
        </p:txBody>
      </p:sp>
      <p:sp>
        <p:nvSpPr>
          <p:cNvPr id="3" name="object 3"/>
          <p:cNvSpPr txBox="1"/>
          <p:nvPr/>
        </p:nvSpPr>
        <p:spPr>
          <a:xfrm>
            <a:off x="437832" y="823186"/>
            <a:ext cx="8062595" cy="486791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75"/>
              </a:spcBef>
            </a:pPr>
            <a:r>
              <a:rPr dirty="0" sz="2100" spc="35">
                <a:solidFill>
                  <a:srgbClr val="00632C"/>
                </a:solidFill>
                <a:latin typeface="Franklin Gothic Book"/>
                <a:cs typeface="Franklin Gothic Book"/>
              </a:rPr>
              <a:t>H</a:t>
            </a:r>
            <a:r>
              <a:rPr dirty="0" baseline="-17857" sz="2100" spc="52">
                <a:solidFill>
                  <a:srgbClr val="00632C"/>
                </a:solidFill>
                <a:latin typeface="Franklin Gothic Book"/>
                <a:cs typeface="Franklin Gothic Book"/>
              </a:rPr>
              <a:t>2</a:t>
            </a:r>
            <a:r>
              <a:rPr dirty="0" sz="2100" spc="35">
                <a:solidFill>
                  <a:srgbClr val="00632C"/>
                </a:solidFill>
                <a:latin typeface="Franklin Gothic Book"/>
                <a:cs typeface="Franklin Gothic Book"/>
              </a:rPr>
              <a:t>theFUTURE </a:t>
            </a:r>
            <a:r>
              <a:rPr dirty="0" sz="2100">
                <a:solidFill>
                  <a:srgbClr val="00632C"/>
                </a:solidFill>
                <a:latin typeface="Franklin Gothic Book"/>
                <a:cs typeface="Franklin Gothic Book"/>
              </a:rPr>
              <a:t>&amp;</a:t>
            </a:r>
            <a:r>
              <a:rPr dirty="0" sz="2100" spc="-200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25">
                <a:solidFill>
                  <a:srgbClr val="00632C"/>
                </a:solidFill>
                <a:latin typeface="Franklin Gothic Book"/>
                <a:cs typeface="Franklin Gothic Book"/>
              </a:rPr>
              <a:t>Decarbonization:</a:t>
            </a:r>
            <a:endParaRPr sz="2100">
              <a:latin typeface="Franklin Gothic Book"/>
              <a:cs typeface="Franklin Gothic Book"/>
            </a:endParaRPr>
          </a:p>
          <a:p>
            <a:pPr marL="292100" indent="-2286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1850" i="1">
                <a:solidFill>
                  <a:srgbClr val="001F5F"/>
                </a:solidFill>
                <a:latin typeface="Franklin Gothic Book"/>
                <a:cs typeface="Franklin Gothic Book"/>
              </a:rPr>
              <a:t>US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Economic </a:t>
            </a:r>
            <a:r>
              <a:rPr dirty="0" sz="185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Development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Administration </a:t>
            </a:r>
            <a:r>
              <a:rPr dirty="0" sz="185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(EDA) </a:t>
            </a:r>
            <a:r>
              <a:rPr dirty="0" sz="185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Build </a:t>
            </a:r>
            <a:r>
              <a:rPr dirty="0" sz="1850" i="1">
                <a:solidFill>
                  <a:srgbClr val="001F5F"/>
                </a:solidFill>
                <a:latin typeface="Franklin Gothic Book"/>
                <a:cs typeface="Franklin Gothic Book"/>
              </a:rPr>
              <a:t>Back</a:t>
            </a:r>
            <a:r>
              <a:rPr dirty="0" sz="1850" spc="-254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Better:</a:t>
            </a:r>
            <a:endParaRPr sz="1850">
              <a:latin typeface="Franklin Gothic Book"/>
              <a:cs typeface="Franklin Gothic Book"/>
            </a:endParaRPr>
          </a:p>
          <a:p>
            <a:pPr marL="292100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1850" i="1">
                <a:solidFill>
                  <a:srgbClr val="001F5F"/>
                </a:solidFill>
                <a:latin typeface="Franklin Gothic Book"/>
                <a:cs typeface="Franklin Gothic Book"/>
              </a:rPr>
              <a:t>Green </a:t>
            </a:r>
            <a:r>
              <a:rPr dirty="0" sz="185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Hydrogen </a:t>
            </a:r>
            <a:r>
              <a:rPr dirty="0" sz="1850" i="1">
                <a:solidFill>
                  <a:srgbClr val="001F5F"/>
                </a:solidFill>
                <a:latin typeface="Franklin Gothic Book"/>
                <a:cs typeface="Franklin Gothic Book"/>
              </a:rPr>
              <a:t>Center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of</a:t>
            </a:r>
            <a:r>
              <a:rPr dirty="0" sz="1850" spc="4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Excellence</a:t>
            </a:r>
            <a:endParaRPr sz="1850">
              <a:latin typeface="Franklin Gothic Book"/>
              <a:cs typeface="Franklin Gothic Book"/>
            </a:endParaRPr>
          </a:p>
          <a:p>
            <a:pPr marL="292100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1850" spc="25" i="1">
                <a:solidFill>
                  <a:srgbClr val="001F5F"/>
                </a:solidFill>
                <a:latin typeface="Franklin Gothic Book"/>
                <a:cs typeface="Franklin Gothic Book"/>
              </a:rPr>
              <a:t>R&amp;D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Hub </a:t>
            </a:r>
            <a:r>
              <a:rPr dirty="0" sz="1850" spc="20" i="1">
                <a:solidFill>
                  <a:srgbClr val="001F5F"/>
                </a:solidFill>
                <a:latin typeface="Franklin Gothic Book"/>
                <a:cs typeface="Franklin Gothic Book"/>
              </a:rPr>
              <a:t>for </a:t>
            </a:r>
            <a:r>
              <a:rPr dirty="0" sz="1850" spc="-20" i="1">
                <a:solidFill>
                  <a:srgbClr val="001F5F"/>
                </a:solidFill>
                <a:latin typeface="Franklin Gothic Book"/>
                <a:cs typeface="Franklin Gothic Book"/>
              </a:rPr>
              <a:t>Solar, </a:t>
            </a:r>
            <a:r>
              <a:rPr dirty="0" sz="1850" spc="20" i="1">
                <a:solidFill>
                  <a:srgbClr val="001F5F"/>
                </a:solidFill>
                <a:latin typeface="Franklin Gothic Book"/>
                <a:cs typeface="Franklin Gothic Book"/>
              </a:rPr>
              <a:t>Biofuels, </a:t>
            </a:r>
            <a:r>
              <a:rPr dirty="0" sz="1850" spc="-10" i="1">
                <a:solidFill>
                  <a:srgbClr val="001F5F"/>
                </a:solidFill>
                <a:latin typeface="Franklin Gothic Book"/>
                <a:cs typeface="Franklin Gothic Book"/>
              </a:rPr>
              <a:t>CCUS </a:t>
            </a:r>
            <a:r>
              <a:rPr dirty="0" sz="185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and</a:t>
            </a:r>
            <a:r>
              <a:rPr dirty="0" sz="1850" spc="-2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Hydrogen;</a:t>
            </a:r>
            <a:endParaRPr sz="1850">
              <a:latin typeface="Franklin Gothic Book"/>
              <a:cs typeface="Franklin Gothic Book"/>
            </a:endParaRPr>
          </a:p>
          <a:p>
            <a:pPr marL="292100" indent="-228600">
              <a:lnSpc>
                <a:spcPct val="100000"/>
              </a:lnSpc>
              <a:spcBef>
                <a:spcPts val="1235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185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Transition </a:t>
            </a:r>
            <a:r>
              <a:rPr dirty="0" sz="185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Fossil-Fuel </a:t>
            </a:r>
            <a:r>
              <a:rPr dirty="0" sz="185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States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from </a:t>
            </a:r>
            <a:r>
              <a:rPr dirty="0" sz="185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Hydrocarbons </a:t>
            </a:r>
            <a:r>
              <a:rPr dirty="0" sz="1850" spc="-15" i="1">
                <a:solidFill>
                  <a:srgbClr val="001F5F"/>
                </a:solidFill>
                <a:latin typeface="Franklin Gothic Book"/>
                <a:cs typeface="Franklin Gothic Book"/>
              </a:rPr>
              <a:t>to </a:t>
            </a:r>
            <a:r>
              <a:rPr dirty="0" sz="1850" i="1">
                <a:solidFill>
                  <a:srgbClr val="001F5F"/>
                </a:solidFill>
                <a:latin typeface="Franklin Gothic Book"/>
                <a:cs typeface="Franklin Gothic Book"/>
              </a:rPr>
              <a:t>Clean</a:t>
            </a:r>
            <a:r>
              <a:rPr dirty="0" sz="1850" spc="-16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Energy</a:t>
            </a:r>
            <a:endParaRPr sz="1850">
              <a:latin typeface="Franklin Gothic Book"/>
              <a:cs typeface="Franklin Gothic Book"/>
            </a:endParaRPr>
          </a:p>
          <a:p>
            <a:pPr marL="292100" indent="-228600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185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C1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Extension</a:t>
            </a:r>
            <a:r>
              <a:rPr dirty="0" sz="1850" spc="-6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Services</a:t>
            </a:r>
            <a:endParaRPr sz="18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1F5F"/>
              </a:buClr>
              <a:buFont typeface="Arial"/>
              <a:buChar char="•"/>
            </a:pPr>
            <a:endParaRPr sz="265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</a:pPr>
            <a:r>
              <a:rPr dirty="0" sz="2100" spc="40">
                <a:solidFill>
                  <a:srgbClr val="00632C"/>
                </a:solidFill>
                <a:latin typeface="Franklin Gothic Book"/>
                <a:cs typeface="Franklin Gothic Book"/>
              </a:rPr>
              <a:t>First</a:t>
            </a:r>
            <a:r>
              <a:rPr dirty="0" sz="2100" spc="-125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15">
                <a:solidFill>
                  <a:srgbClr val="00632C"/>
                </a:solidFill>
                <a:latin typeface="Franklin Gothic Book"/>
                <a:cs typeface="Franklin Gothic Book"/>
              </a:rPr>
              <a:t>Solar</a:t>
            </a:r>
            <a:r>
              <a:rPr dirty="0" sz="2100" spc="-100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5">
                <a:solidFill>
                  <a:srgbClr val="00632C"/>
                </a:solidFill>
                <a:latin typeface="Franklin Gothic Book"/>
                <a:cs typeface="Franklin Gothic Book"/>
              </a:rPr>
              <a:t>chooses</a:t>
            </a:r>
            <a:r>
              <a:rPr dirty="0" sz="2100" spc="-155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45">
                <a:solidFill>
                  <a:srgbClr val="00632C"/>
                </a:solidFill>
                <a:latin typeface="Franklin Gothic Book"/>
                <a:cs typeface="Franklin Gothic Book"/>
              </a:rPr>
              <a:t>LA</a:t>
            </a:r>
            <a:r>
              <a:rPr dirty="0" sz="2100" spc="-80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50">
                <a:solidFill>
                  <a:srgbClr val="00632C"/>
                </a:solidFill>
                <a:latin typeface="Franklin Gothic Book"/>
                <a:cs typeface="Franklin Gothic Book"/>
              </a:rPr>
              <a:t>to</a:t>
            </a:r>
            <a:r>
              <a:rPr dirty="0" sz="2100" spc="-125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25">
                <a:solidFill>
                  <a:srgbClr val="00632C"/>
                </a:solidFill>
                <a:latin typeface="Franklin Gothic Book"/>
                <a:cs typeface="Franklin Gothic Book"/>
              </a:rPr>
              <a:t>build</a:t>
            </a:r>
            <a:r>
              <a:rPr dirty="0" sz="2100" spc="-160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35">
                <a:solidFill>
                  <a:srgbClr val="00632C"/>
                </a:solidFill>
                <a:latin typeface="Franklin Gothic Book"/>
                <a:cs typeface="Franklin Gothic Book"/>
              </a:rPr>
              <a:t>US</a:t>
            </a:r>
            <a:r>
              <a:rPr dirty="0" sz="2100" spc="-80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35">
                <a:solidFill>
                  <a:srgbClr val="00632C"/>
                </a:solidFill>
                <a:latin typeface="Franklin Gothic Book"/>
                <a:cs typeface="Franklin Gothic Book"/>
              </a:rPr>
              <a:t>panel</a:t>
            </a:r>
            <a:r>
              <a:rPr dirty="0" sz="2100" spc="-185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20">
                <a:solidFill>
                  <a:srgbClr val="00632C"/>
                </a:solidFill>
                <a:latin typeface="Franklin Gothic Book"/>
                <a:cs typeface="Franklin Gothic Book"/>
              </a:rPr>
              <a:t>factory</a:t>
            </a:r>
            <a:endParaRPr sz="2100">
              <a:latin typeface="Franklin Gothic Book"/>
              <a:cs typeface="Franklin Gothic Book"/>
            </a:endParaRPr>
          </a:p>
          <a:p>
            <a:pPr marL="292100" indent="-228600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185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A </a:t>
            </a:r>
            <a:r>
              <a:rPr dirty="0" sz="185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$1.1B</a:t>
            </a:r>
            <a:r>
              <a:rPr dirty="0" sz="1850" spc="-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Investment</a:t>
            </a:r>
            <a:endParaRPr sz="185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2100">
              <a:latin typeface="Franklin Gothic Book"/>
              <a:cs typeface="Franklin Gothic Book"/>
            </a:endParaRPr>
          </a:p>
          <a:p>
            <a:pPr marL="63500">
              <a:lnSpc>
                <a:spcPct val="100000"/>
              </a:lnSpc>
              <a:spcBef>
                <a:spcPts val="1385"/>
              </a:spcBef>
            </a:pPr>
            <a:r>
              <a:rPr dirty="0" sz="2100" spc="40">
                <a:solidFill>
                  <a:srgbClr val="00632C"/>
                </a:solidFill>
                <a:latin typeface="Franklin Gothic Book"/>
                <a:cs typeface="Franklin Gothic Book"/>
              </a:rPr>
              <a:t>LNG Center </a:t>
            </a:r>
            <a:r>
              <a:rPr dirty="0" sz="2100" spc="50">
                <a:solidFill>
                  <a:srgbClr val="00632C"/>
                </a:solidFill>
                <a:latin typeface="Franklin Gothic Book"/>
                <a:cs typeface="Franklin Gothic Book"/>
              </a:rPr>
              <a:t>of</a:t>
            </a:r>
            <a:r>
              <a:rPr dirty="0" sz="2100" spc="-385">
                <a:solidFill>
                  <a:srgbClr val="00632C"/>
                </a:solidFill>
                <a:latin typeface="Franklin Gothic Book"/>
                <a:cs typeface="Franklin Gothic Book"/>
              </a:rPr>
              <a:t> </a:t>
            </a:r>
            <a:r>
              <a:rPr dirty="0" sz="2100" spc="20">
                <a:solidFill>
                  <a:srgbClr val="00632C"/>
                </a:solidFill>
                <a:latin typeface="Franklin Gothic Book"/>
                <a:cs typeface="Franklin Gothic Book"/>
              </a:rPr>
              <a:t>Excellence:</a:t>
            </a:r>
            <a:endParaRPr sz="2100">
              <a:latin typeface="Franklin Gothic Book"/>
              <a:cs typeface="Franklin Gothic Book"/>
            </a:endParaRPr>
          </a:p>
          <a:p>
            <a:pPr marL="292100" indent="-2286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291465" algn="l"/>
                <a:tab pos="292100" algn="l"/>
              </a:tabLst>
            </a:pPr>
            <a:r>
              <a:rPr dirty="0" sz="1850" i="1">
                <a:solidFill>
                  <a:srgbClr val="001F5F"/>
                </a:solidFill>
                <a:latin typeface="Franklin Gothic Book"/>
                <a:cs typeface="Franklin Gothic Book"/>
              </a:rPr>
              <a:t>In </a:t>
            </a:r>
            <a:r>
              <a:rPr dirty="0" sz="185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partnership </a:t>
            </a:r>
            <a:r>
              <a:rPr dirty="0" sz="1850" spc="20" i="1">
                <a:solidFill>
                  <a:srgbClr val="001F5F"/>
                </a:solidFill>
                <a:latin typeface="Franklin Gothic Book"/>
                <a:cs typeface="Franklin Gothic Book"/>
              </a:rPr>
              <a:t>with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McNeese, LNG Industry, </a:t>
            </a:r>
            <a:r>
              <a:rPr dirty="0" sz="1850" i="1">
                <a:solidFill>
                  <a:srgbClr val="001F5F"/>
                </a:solidFill>
                <a:latin typeface="Franklin Gothic Book"/>
                <a:cs typeface="Franklin Gothic Book"/>
              </a:rPr>
              <a:t>US </a:t>
            </a:r>
            <a:r>
              <a:rPr dirty="0" sz="185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Department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of</a:t>
            </a:r>
            <a:r>
              <a:rPr dirty="0" sz="1850" spc="-25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-5" i="1">
                <a:solidFill>
                  <a:srgbClr val="001F5F"/>
                </a:solidFill>
                <a:latin typeface="Franklin Gothic Book"/>
                <a:cs typeface="Franklin Gothic Book"/>
              </a:rPr>
              <a:t>Transportation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5762" y="823975"/>
            <a:ext cx="7811134" cy="0"/>
          </a:xfrm>
          <a:custGeom>
            <a:avLst/>
            <a:gdLst/>
            <a:ahLst/>
            <a:cxnLst/>
            <a:rect l="l" t="t" r="r" b="b"/>
            <a:pathLst>
              <a:path w="7811134" h="0">
                <a:moveTo>
                  <a:pt x="0" y="0"/>
                </a:moveTo>
                <a:lnTo>
                  <a:pt x="7810563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03054" y="2942463"/>
            <a:ext cx="2939284" cy="45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86800" y="1343025"/>
            <a:ext cx="1371600" cy="1247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34575" y="0"/>
            <a:ext cx="2252726" cy="1528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96350" y="3667125"/>
            <a:ext cx="2095500" cy="1352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779" y="101980"/>
            <a:ext cx="427990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30">
                <a:solidFill>
                  <a:srgbClr val="404040"/>
                </a:solidFill>
              </a:rPr>
              <a:t>W</a:t>
            </a:r>
            <a:r>
              <a:rPr dirty="0" sz="2550" spc="-30">
                <a:solidFill>
                  <a:srgbClr val="404040"/>
                </a:solidFill>
              </a:rPr>
              <a:t>HAT</a:t>
            </a:r>
            <a:r>
              <a:rPr dirty="0" sz="3200" spc="-30">
                <a:solidFill>
                  <a:srgbClr val="404040"/>
                </a:solidFill>
              </a:rPr>
              <a:t>’</a:t>
            </a:r>
            <a:r>
              <a:rPr dirty="0" sz="2550" spc="-30">
                <a:solidFill>
                  <a:srgbClr val="404040"/>
                </a:solidFill>
              </a:rPr>
              <a:t>S </a:t>
            </a:r>
            <a:r>
              <a:rPr dirty="0" sz="3200" spc="-30">
                <a:solidFill>
                  <a:srgbClr val="404040"/>
                </a:solidFill>
              </a:rPr>
              <a:t>N</a:t>
            </a:r>
            <a:r>
              <a:rPr dirty="0" sz="2550" spc="-30">
                <a:solidFill>
                  <a:srgbClr val="404040"/>
                </a:solidFill>
              </a:rPr>
              <a:t>EXT</a:t>
            </a:r>
            <a:r>
              <a:rPr dirty="0" sz="3200" spc="-30">
                <a:solidFill>
                  <a:srgbClr val="404040"/>
                </a:solidFill>
              </a:rPr>
              <a:t>:</a:t>
            </a:r>
            <a:r>
              <a:rPr dirty="0" sz="3200" spc="-490">
                <a:solidFill>
                  <a:srgbClr val="404040"/>
                </a:solidFill>
              </a:rPr>
              <a:t> </a:t>
            </a:r>
            <a:r>
              <a:rPr dirty="0" sz="3200">
                <a:solidFill>
                  <a:srgbClr val="9A0D1F"/>
                </a:solidFill>
              </a:rPr>
              <a:t>L</a:t>
            </a:r>
            <a:r>
              <a:rPr dirty="0" sz="2550">
                <a:solidFill>
                  <a:srgbClr val="9A0D1F"/>
                </a:solidFill>
              </a:rPr>
              <a:t>IFE </a:t>
            </a:r>
            <a:r>
              <a:rPr dirty="0" sz="3200" spc="-10">
                <a:solidFill>
                  <a:srgbClr val="9A0D1F"/>
                </a:solidFill>
              </a:rPr>
              <a:t>S</a:t>
            </a:r>
            <a:r>
              <a:rPr dirty="0" sz="2550" spc="-10">
                <a:solidFill>
                  <a:srgbClr val="9A0D1F"/>
                </a:solidFill>
              </a:rPr>
              <a:t>CIENCES</a:t>
            </a:r>
            <a:endParaRPr sz="2550"/>
          </a:p>
        </p:txBody>
      </p:sp>
      <p:sp>
        <p:nvSpPr>
          <p:cNvPr id="3" name="object 3"/>
          <p:cNvSpPr/>
          <p:nvPr/>
        </p:nvSpPr>
        <p:spPr>
          <a:xfrm>
            <a:off x="314325" y="1057275"/>
            <a:ext cx="6172200" cy="3440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44145" y="95142"/>
            <a:ext cx="1538282" cy="1004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00825" y="3019425"/>
            <a:ext cx="5467350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12640" y="503080"/>
            <a:ext cx="3130468" cy="24057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5762" y="823975"/>
            <a:ext cx="7811134" cy="0"/>
          </a:xfrm>
          <a:custGeom>
            <a:avLst/>
            <a:gdLst/>
            <a:ahLst/>
            <a:cxnLst/>
            <a:rect l="l" t="t" r="r" b="b"/>
            <a:pathLst>
              <a:path w="7811134" h="0">
                <a:moveTo>
                  <a:pt x="0" y="0"/>
                </a:moveTo>
                <a:lnTo>
                  <a:pt x="7810563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34657" y="4715827"/>
            <a:ext cx="5684520" cy="960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95"/>
              </a:spcBef>
            </a:pPr>
            <a:r>
              <a:rPr dirty="0" sz="2400" spc="-5" i="1">
                <a:latin typeface="Franklin Gothic Book"/>
                <a:cs typeface="Franklin Gothic Book"/>
              </a:rPr>
              <a:t>Pre-clinical </a:t>
            </a:r>
            <a:r>
              <a:rPr dirty="0" sz="2400" spc="-30" i="1">
                <a:latin typeface="Franklin Gothic Book"/>
                <a:cs typeface="Franklin Gothic Book"/>
              </a:rPr>
              <a:t>Trials </a:t>
            </a:r>
            <a:r>
              <a:rPr dirty="0" sz="2400" i="1">
                <a:latin typeface="Franklin Gothic Book"/>
                <a:cs typeface="Franklin Gothic Book"/>
              </a:rPr>
              <a:t>For </a:t>
            </a:r>
            <a:r>
              <a:rPr dirty="0" sz="2400" spc="5" i="1">
                <a:latin typeface="Franklin Gothic Book"/>
                <a:cs typeface="Franklin Gothic Book"/>
              </a:rPr>
              <a:t>Infectious Diseases  </a:t>
            </a:r>
            <a:r>
              <a:rPr dirty="0" sz="2400" i="1">
                <a:latin typeface="Franklin Gothic Book"/>
                <a:cs typeface="Franklin Gothic Book"/>
              </a:rPr>
              <a:t>Contract </a:t>
            </a:r>
            <a:r>
              <a:rPr dirty="0" sz="2400" spc="-5" i="1">
                <a:latin typeface="Franklin Gothic Book"/>
                <a:cs typeface="Franklin Gothic Book"/>
              </a:rPr>
              <a:t>Bio-pharmaceutical</a:t>
            </a:r>
            <a:r>
              <a:rPr dirty="0" sz="2400" spc="20" i="1">
                <a:latin typeface="Franklin Gothic Book"/>
                <a:cs typeface="Franklin Gothic Book"/>
              </a:rPr>
              <a:t> </a:t>
            </a:r>
            <a:r>
              <a:rPr dirty="0" sz="2400" spc="-5" i="1">
                <a:latin typeface="Franklin Gothic Book"/>
                <a:cs typeface="Franklin Gothic Book"/>
              </a:rPr>
              <a:t>Manufacturing</a:t>
            </a:r>
            <a:endParaRPr sz="2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817" y="93344"/>
            <a:ext cx="11569065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5"/>
              <a:t>O</a:t>
            </a:r>
            <a:r>
              <a:rPr dirty="0" spc="5"/>
              <a:t>FFICE</a:t>
            </a:r>
            <a:r>
              <a:rPr dirty="0" spc="-180"/>
              <a:t> </a:t>
            </a:r>
            <a:r>
              <a:rPr dirty="0"/>
              <a:t>OF</a:t>
            </a:r>
            <a:r>
              <a:rPr dirty="0" spc="75"/>
              <a:t> </a:t>
            </a:r>
            <a:r>
              <a:rPr dirty="0" sz="3450" spc="10"/>
              <a:t>VP</a:t>
            </a:r>
            <a:r>
              <a:rPr dirty="0" sz="3450" spc="-165"/>
              <a:t> </a:t>
            </a:r>
            <a:r>
              <a:rPr dirty="0" spc="-15"/>
              <a:t>FOR</a:t>
            </a:r>
            <a:r>
              <a:rPr dirty="0" spc="5"/>
              <a:t> </a:t>
            </a:r>
            <a:r>
              <a:rPr dirty="0" sz="3450" spc="-20"/>
              <a:t>R</a:t>
            </a:r>
            <a:r>
              <a:rPr dirty="0" spc="-20"/>
              <a:t>ESEARCH</a:t>
            </a:r>
            <a:r>
              <a:rPr dirty="0" sz="3450" spc="-20"/>
              <a:t>,</a:t>
            </a:r>
            <a:r>
              <a:rPr dirty="0" sz="3450" spc="-300"/>
              <a:t> </a:t>
            </a:r>
            <a:r>
              <a:rPr dirty="0" sz="3450" spc="-45"/>
              <a:t>I</a:t>
            </a:r>
            <a:r>
              <a:rPr dirty="0" spc="-45"/>
              <a:t>NNOVATION</a:t>
            </a:r>
            <a:r>
              <a:rPr dirty="0" sz="3450" spc="-45"/>
              <a:t>,</a:t>
            </a:r>
            <a:r>
              <a:rPr dirty="0" sz="3450" spc="-380"/>
              <a:t> </a:t>
            </a:r>
            <a:r>
              <a:rPr dirty="0" spc="10"/>
              <a:t>AND</a:t>
            </a:r>
            <a:r>
              <a:rPr dirty="0"/>
              <a:t> </a:t>
            </a:r>
            <a:r>
              <a:rPr dirty="0" sz="3450" spc="-10"/>
              <a:t>E</a:t>
            </a:r>
            <a:r>
              <a:rPr dirty="0" spc="-10"/>
              <a:t>CONOMIC</a:t>
            </a:r>
            <a:r>
              <a:rPr dirty="0" spc="-120"/>
              <a:t> </a:t>
            </a:r>
            <a:r>
              <a:rPr dirty="0" sz="3450" spc="-25"/>
              <a:t>D</a:t>
            </a:r>
            <a:r>
              <a:rPr dirty="0" spc="-25"/>
              <a:t>EVELOPMENT</a:t>
            </a:r>
            <a:endParaRPr sz="3450"/>
          </a:p>
        </p:txBody>
      </p:sp>
      <p:sp>
        <p:nvSpPr>
          <p:cNvPr id="5" name="object 5"/>
          <p:cNvSpPr txBox="1"/>
          <p:nvPr/>
        </p:nvSpPr>
        <p:spPr>
          <a:xfrm>
            <a:off x="410844" y="859195"/>
            <a:ext cx="5157470" cy="4597400"/>
          </a:xfrm>
          <a:prstGeom prst="rect">
            <a:avLst/>
          </a:prstGeom>
        </p:spPr>
        <p:txBody>
          <a:bodyPr wrap="square" lIns="0" tIns="2374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dirty="0" sz="2700" spc="-40" i="1">
                <a:solidFill>
                  <a:srgbClr val="FF0000"/>
                </a:solidFill>
                <a:latin typeface="Franklin Gothic Book"/>
                <a:cs typeface="Franklin Gothic Book"/>
              </a:rPr>
              <a:t>W</a:t>
            </a:r>
            <a:r>
              <a:rPr dirty="0" sz="2150" spc="-40" i="1">
                <a:solidFill>
                  <a:srgbClr val="FF0000"/>
                </a:solidFill>
                <a:latin typeface="Franklin Gothic Book"/>
                <a:cs typeface="Franklin Gothic Book"/>
              </a:rPr>
              <a:t>HAT </a:t>
            </a:r>
            <a:r>
              <a:rPr dirty="0" sz="2700" spc="-25" i="1">
                <a:solidFill>
                  <a:srgbClr val="FF0000"/>
                </a:solidFill>
                <a:latin typeface="Franklin Gothic Book"/>
                <a:cs typeface="Franklin Gothic Book"/>
              </a:rPr>
              <a:t>OVPRIED</a:t>
            </a:r>
            <a:r>
              <a:rPr dirty="0" sz="2700" spc="-56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10" i="1">
                <a:solidFill>
                  <a:srgbClr val="FF0000"/>
                </a:solidFill>
                <a:latin typeface="Franklin Gothic Book"/>
                <a:cs typeface="Franklin Gothic Book"/>
              </a:rPr>
              <a:t>CAN </a:t>
            </a:r>
            <a:r>
              <a:rPr dirty="0" sz="2150" spc="20" i="1">
                <a:solidFill>
                  <a:srgbClr val="FF0000"/>
                </a:solidFill>
                <a:latin typeface="Franklin Gothic Book"/>
                <a:cs typeface="Franklin Gothic Book"/>
              </a:rPr>
              <a:t>DO </a:t>
            </a:r>
            <a:r>
              <a:rPr dirty="0" sz="2150" spc="25" i="1">
                <a:solidFill>
                  <a:srgbClr val="FF0000"/>
                </a:solidFill>
                <a:latin typeface="Franklin Gothic Book"/>
                <a:cs typeface="Franklin Gothic Book"/>
              </a:rPr>
              <a:t>FOR </a:t>
            </a:r>
            <a:r>
              <a:rPr dirty="0" sz="2150" i="1">
                <a:solidFill>
                  <a:srgbClr val="FF0000"/>
                </a:solidFill>
                <a:latin typeface="Franklin Gothic Book"/>
                <a:cs typeface="Franklin Gothic Book"/>
              </a:rPr>
              <a:t>YOU</a:t>
            </a:r>
            <a:endParaRPr sz="2150">
              <a:latin typeface="Franklin Gothic Book"/>
              <a:cs typeface="Franklin Gothic Book"/>
            </a:endParaRPr>
          </a:p>
          <a:p>
            <a:pPr marL="12700" marR="644525">
              <a:lnSpc>
                <a:spcPct val="100899"/>
              </a:lnSpc>
              <a:spcBef>
                <a:spcPts val="1165"/>
              </a:spcBef>
            </a:pPr>
            <a:r>
              <a:rPr dirty="0" sz="1800">
                <a:latin typeface="Franklin Gothic Book"/>
                <a:cs typeface="Franklin Gothic Book"/>
              </a:rPr>
              <a:t>UL's</a:t>
            </a:r>
            <a:r>
              <a:rPr dirty="0" sz="1800" spc="-1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research</a:t>
            </a:r>
            <a:r>
              <a:rPr dirty="0" sz="1800" spc="-15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endeavors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span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multiple</a:t>
            </a:r>
            <a:r>
              <a:rPr dirty="0" sz="1800" spc="-114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offices,  </a:t>
            </a:r>
            <a:r>
              <a:rPr dirty="0" sz="1800">
                <a:latin typeface="Franklin Gothic Book"/>
                <a:cs typeface="Franklin Gothic Book"/>
              </a:rPr>
              <a:t>institutes </a:t>
            </a:r>
            <a:r>
              <a:rPr dirty="0" sz="1800" spc="5">
                <a:latin typeface="Franklin Gothic Book"/>
                <a:cs typeface="Franklin Gothic Book"/>
              </a:rPr>
              <a:t>and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centers.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99100"/>
              </a:lnSpc>
              <a:spcBef>
                <a:spcPts val="1240"/>
              </a:spcBef>
            </a:pPr>
            <a:r>
              <a:rPr dirty="0" sz="1800" spc="-15">
                <a:latin typeface="Franklin Gothic Book"/>
                <a:cs typeface="Franklin Gothic Book"/>
              </a:rPr>
              <a:t>OVPRIED </a:t>
            </a:r>
            <a:r>
              <a:rPr dirty="0" sz="1800">
                <a:latin typeface="Franklin Gothic Book"/>
                <a:cs typeface="Franklin Gothic Book"/>
              </a:rPr>
              <a:t>introduces </a:t>
            </a:r>
            <a:r>
              <a:rPr dirty="0" sz="1800" spc="5">
                <a:latin typeface="Franklin Gothic Book"/>
                <a:cs typeface="Franklin Gothic Book"/>
              </a:rPr>
              <a:t>and executes </a:t>
            </a:r>
            <a:r>
              <a:rPr dirty="0" sz="1800" spc="10">
                <a:latin typeface="Franklin Gothic Book"/>
                <a:cs typeface="Franklin Gothic Book"/>
              </a:rPr>
              <a:t>policies </a:t>
            </a:r>
            <a:r>
              <a:rPr dirty="0" sz="1800" spc="5">
                <a:latin typeface="Franklin Gothic Book"/>
                <a:cs typeface="Franklin Gothic Book"/>
              </a:rPr>
              <a:t>and  procedures </a:t>
            </a:r>
            <a:r>
              <a:rPr dirty="0" sz="1800">
                <a:latin typeface="Franklin Gothic Book"/>
                <a:cs typeface="Franklin Gothic Book"/>
              </a:rPr>
              <a:t>with </a:t>
            </a:r>
            <a:r>
              <a:rPr dirty="0" sz="1800" spc="-10">
                <a:latin typeface="Franklin Gothic Book"/>
                <a:cs typeface="Franklin Gothic Book"/>
              </a:rPr>
              <a:t>the </a:t>
            </a:r>
            <a:r>
              <a:rPr dirty="0" sz="1800" spc="5">
                <a:latin typeface="Franklin Gothic Book"/>
                <a:cs typeface="Franklin Gothic Book"/>
              </a:rPr>
              <a:t>guidance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10">
                <a:latin typeface="Franklin Gothic Book"/>
                <a:cs typeface="Franklin Gothic Book"/>
              </a:rPr>
              <a:t>advisory </a:t>
            </a:r>
            <a:r>
              <a:rPr dirty="0" sz="1800" spc="-5">
                <a:latin typeface="Franklin Gothic Book"/>
                <a:cs typeface="Franklin Gothic Book"/>
              </a:rPr>
              <a:t>council</a:t>
            </a:r>
            <a:r>
              <a:rPr dirty="0" sz="1800" spc="-13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and  </a:t>
            </a:r>
            <a:r>
              <a:rPr dirty="0" sz="1800" spc="-5">
                <a:latin typeface="Franklin Gothic Book"/>
                <a:cs typeface="Franklin Gothic Book"/>
              </a:rPr>
              <a:t>other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constituents.</a:t>
            </a:r>
            <a:endParaRPr sz="1800">
              <a:latin typeface="Franklin Gothic Book"/>
              <a:cs typeface="Franklin Gothic Book"/>
            </a:endParaRPr>
          </a:p>
          <a:p>
            <a:pPr marL="12700" marR="163195">
              <a:lnSpc>
                <a:spcPct val="156500"/>
              </a:lnSpc>
            </a:pPr>
            <a:r>
              <a:rPr dirty="0" sz="1800">
                <a:latin typeface="Franklin Gothic Book"/>
                <a:cs typeface="Franklin Gothic Book"/>
              </a:rPr>
              <a:t>It supports faculty </a:t>
            </a:r>
            <a:r>
              <a:rPr dirty="0" sz="1800" spc="15">
                <a:latin typeface="Franklin Gothic Book"/>
                <a:cs typeface="Franklin Gothic Book"/>
              </a:rPr>
              <a:t>in </a:t>
            </a:r>
            <a:r>
              <a:rPr dirty="0" sz="1800" spc="5">
                <a:latin typeface="Franklin Gothic Book"/>
                <a:cs typeface="Franklin Gothic Book"/>
              </a:rPr>
              <a:t>pre- and </a:t>
            </a:r>
            <a:r>
              <a:rPr dirty="0" sz="1800" spc="-15">
                <a:latin typeface="Franklin Gothic Book"/>
                <a:cs typeface="Franklin Gothic Book"/>
              </a:rPr>
              <a:t>post- </a:t>
            </a:r>
            <a:r>
              <a:rPr dirty="0" sz="1800" spc="5">
                <a:latin typeface="Franklin Gothic Book"/>
                <a:cs typeface="Franklin Gothic Book"/>
              </a:rPr>
              <a:t>award</a:t>
            </a:r>
            <a:r>
              <a:rPr dirty="0" sz="1800" spc="-16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activities.  Supports </a:t>
            </a:r>
            <a:r>
              <a:rPr dirty="0" sz="1800" spc="10">
                <a:latin typeface="Franklin Gothic Book"/>
                <a:cs typeface="Franklin Gothic Book"/>
              </a:rPr>
              <a:t>maintaining research</a:t>
            </a:r>
            <a:r>
              <a:rPr dirty="0" sz="1800" spc="-30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integrity</a:t>
            </a:r>
            <a:endParaRPr sz="1800">
              <a:latin typeface="Franklin Gothic Book"/>
              <a:cs typeface="Franklin Gothic Book"/>
            </a:endParaRPr>
          </a:p>
          <a:p>
            <a:pPr marL="12700" marR="357505">
              <a:lnSpc>
                <a:spcPct val="100899"/>
              </a:lnSpc>
              <a:spcBef>
                <a:spcPts val="1195"/>
              </a:spcBef>
            </a:pPr>
            <a:r>
              <a:rPr dirty="0" sz="1800" spc="5">
                <a:latin typeface="Franklin Gothic Book"/>
                <a:cs typeface="Franklin Gothic Book"/>
              </a:rPr>
              <a:t>Manages intellectual property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5">
                <a:latin typeface="Franklin Gothic Book"/>
                <a:cs typeface="Franklin Gothic Book"/>
              </a:rPr>
              <a:t>research</a:t>
            </a:r>
            <a:r>
              <a:rPr dirty="0" sz="1800" spc="-34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done </a:t>
            </a:r>
            <a:r>
              <a:rPr dirty="0" sz="1800" spc="15">
                <a:latin typeface="Franklin Gothic Book"/>
                <a:cs typeface="Franklin Gothic Book"/>
              </a:rPr>
              <a:t>in  </a:t>
            </a:r>
            <a:r>
              <a:rPr dirty="0" sz="1800">
                <a:latin typeface="Franklin Gothic Book"/>
                <a:cs typeface="Franklin Gothic Book"/>
              </a:rPr>
              <a:t>with </a:t>
            </a:r>
            <a:r>
              <a:rPr dirty="0" sz="1800" spc="-10">
                <a:latin typeface="Franklin Gothic Book"/>
                <a:cs typeface="Franklin Gothic Book"/>
              </a:rPr>
              <a:t>the</a:t>
            </a:r>
            <a:r>
              <a:rPr dirty="0" sz="1800" spc="3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University</a:t>
            </a:r>
            <a:endParaRPr sz="1800">
              <a:latin typeface="Franklin Gothic Book"/>
              <a:cs typeface="Franklin Gothic Book"/>
            </a:endParaRPr>
          </a:p>
          <a:p>
            <a:pPr marL="12700" marR="492125">
              <a:lnSpc>
                <a:spcPct val="100800"/>
              </a:lnSpc>
              <a:spcBef>
                <a:spcPts val="1130"/>
              </a:spcBef>
            </a:pPr>
            <a:r>
              <a:rPr dirty="0" sz="1800" spc="15">
                <a:latin typeface="Franklin Gothic Book"/>
                <a:cs typeface="Franklin Gothic Book"/>
              </a:rPr>
              <a:t>Brings</a:t>
            </a:r>
            <a:r>
              <a:rPr dirty="0" sz="1800" spc="-10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multi-institutional,</a:t>
            </a:r>
            <a:r>
              <a:rPr dirty="0" sz="1800" spc="-16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multi-disciplinary</a:t>
            </a:r>
            <a:r>
              <a:rPr dirty="0" sz="1800" spc="-15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large  </a:t>
            </a:r>
            <a:r>
              <a:rPr dirty="0" sz="1800" spc="5">
                <a:latin typeface="Franklin Gothic Book"/>
                <a:cs typeface="Franklin Gothic Book"/>
              </a:rPr>
              <a:t>scale research</a:t>
            </a:r>
            <a:r>
              <a:rPr dirty="0" sz="1800" spc="-19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collaborations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5344" y="829705"/>
            <a:ext cx="3707765" cy="868044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338580">
              <a:lnSpc>
                <a:spcPct val="100000"/>
              </a:lnSpc>
              <a:spcBef>
                <a:spcPts val="690"/>
              </a:spcBef>
            </a:pPr>
            <a:r>
              <a:rPr dirty="0" sz="2400" spc="-25" i="1">
                <a:solidFill>
                  <a:srgbClr val="FF0000"/>
                </a:solidFill>
                <a:latin typeface="Franklin Gothic Book"/>
                <a:cs typeface="Franklin Gothic Book"/>
              </a:rPr>
              <a:t>Y</a:t>
            </a:r>
            <a:r>
              <a:rPr dirty="0" sz="1950" spc="-25" i="1">
                <a:solidFill>
                  <a:srgbClr val="FF0000"/>
                </a:solidFill>
                <a:latin typeface="Franklin Gothic Book"/>
                <a:cs typeface="Franklin Gothic Book"/>
              </a:rPr>
              <a:t>OUR </a:t>
            </a:r>
            <a:r>
              <a:rPr dirty="0" sz="2400" spc="-30" i="1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1950" spc="-30" i="1">
                <a:solidFill>
                  <a:srgbClr val="FF0000"/>
                </a:solidFill>
                <a:latin typeface="Franklin Gothic Book"/>
                <a:cs typeface="Franklin Gothic Book"/>
              </a:rPr>
              <a:t>UPPORT</a:t>
            </a:r>
            <a:r>
              <a:rPr dirty="0" sz="1950" spc="-260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1950" i="1">
                <a:solidFill>
                  <a:srgbClr val="FF0000"/>
                </a:solidFill>
                <a:latin typeface="Franklin Gothic Book"/>
                <a:cs typeface="Franklin Gothic Book"/>
              </a:rPr>
              <a:t>EAM</a:t>
            </a:r>
            <a:endParaRPr sz="1950">
              <a:latin typeface="Franklin Gothic Book"/>
              <a:cs typeface="Franklin Gothic Book"/>
            </a:endParaRPr>
          </a:p>
          <a:p>
            <a:pPr marL="12700">
              <a:lnSpc>
                <a:spcPts val="1435"/>
              </a:lnSpc>
              <a:spcBef>
                <a:spcPts val="295"/>
              </a:spcBef>
            </a:pPr>
            <a:r>
              <a:rPr dirty="0" sz="1200" spc="5">
                <a:latin typeface="Franklin Gothic Book"/>
                <a:cs typeface="Franklin Gothic Book"/>
              </a:rPr>
              <a:t>Dr. </a:t>
            </a:r>
            <a:r>
              <a:rPr dirty="0" sz="1200" spc="20">
                <a:latin typeface="Franklin Gothic Book"/>
                <a:cs typeface="Franklin Gothic Book"/>
              </a:rPr>
              <a:t>Ramesh</a:t>
            </a:r>
            <a:r>
              <a:rPr dirty="0" sz="1200" spc="-70">
                <a:latin typeface="Franklin Gothic Book"/>
                <a:cs typeface="Franklin Gothic Book"/>
              </a:rPr>
              <a:t> </a:t>
            </a:r>
            <a:r>
              <a:rPr dirty="0" sz="1200">
                <a:latin typeface="Franklin Gothic Book"/>
                <a:cs typeface="Franklin Gothic Book"/>
              </a:rPr>
              <a:t>Kolluru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ts val="1435"/>
              </a:lnSpc>
            </a:pPr>
            <a:r>
              <a:rPr dirty="0" sz="1200">
                <a:latin typeface="Franklin Gothic Book"/>
                <a:cs typeface="Franklin Gothic Book"/>
              </a:rPr>
              <a:t>Vice</a:t>
            </a:r>
            <a:r>
              <a:rPr dirty="0" sz="1200" spc="-30">
                <a:latin typeface="Franklin Gothic Book"/>
                <a:cs typeface="Franklin Gothic Book"/>
              </a:rPr>
              <a:t> </a:t>
            </a:r>
            <a:r>
              <a:rPr dirty="0" sz="1200" spc="-5">
                <a:latin typeface="Franklin Gothic Book"/>
                <a:cs typeface="Franklin Gothic Book"/>
              </a:rPr>
              <a:t>President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5344" y="1851342"/>
            <a:ext cx="1566545" cy="39052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5">
                <a:latin typeface="Franklin Gothic Book"/>
                <a:cs typeface="Franklin Gothic Book"/>
              </a:rPr>
              <a:t>Dr. </a:t>
            </a:r>
            <a:r>
              <a:rPr dirty="0" sz="1200" spc="10">
                <a:latin typeface="Franklin Gothic Book"/>
                <a:cs typeface="Franklin Gothic Book"/>
              </a:rPr>
              <a:t>Kumer </a:t>
            </a:r>
            <a:r>
              <a:rPr dirty="0" sz="1200">
                <a:latin typeface="Franklin Gothic Book"/>
                <a:cs typeface="Franklin Gothic Book"/>
              </a:rPr>
              <a:t>Das  </a:t>
            </a:r>
            <a:r>
              <a:rPr dirty="0" sz="1200" spc="-10">
                <a:latin typeface="Franklin Gothic Book"/>
                <a:cs typeface="Franklin Gothic Book"/>
              </a:rPr>
              <a:t>Assistant </a:t>
            </a:r>
            <a:r>
              <a:rPr dirty="0" sz="1200">
                <a:latin typeface="Franklin Gothic Book"/>
                <a:cs typeface="Franklin Gothic Book"/>
              </a:rPr>
              <a:t>Vice</a:t>
            </a:r>
            <a:r>
              <a:rPr dirty="0" sz="1200" spc="-5">
                <a:latin typeface="Franklin Gothic Book"/>
                <a:cs typeface="Franklin Gothic Book"/>
              </a:rPr>
              <a:t> President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35344" y="2404998"/>
            <a:ext cx="156654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5">
                <a:latin typeface="Franklin Gothic Book"/>
                <a:cs typeface="Franklin Gothic Book"/>
              </a:rPr>
              <a:t>Dr. </a:t>
            </a:r>
            <a:r>
              <a:rPr dirty="0" sz="1200" spc="30">
                <a:latin typeface="Franklin Gothic Book"/>
                <a:cs typeface="Franklin Gothic Book"/>
              </a:rPr>
              <a:t>Geoff</a:t>
            </a:r>
            <a:r>
              <a:rPr dirty="0" sz="1200" spc="-90">
                <a:latin typeface="Franklin Gothic Book"/>
                <a:cs typeface="Franklin Gothic Book"/>
              </a:rPr>
              <a:t> </a:t>
            </a:r>
            <a:r>
              <a:rPr dirty="0" sz="1200" spc="10">
                <a:latin typeface="Franklin Gothic Book"/>
                <a:cs typeface="Franklin Gothic Book"/>
              </a:rPr>
              <a:t>Stewart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ts val="1430"/>
              </a:lnSpc>
            </a:pPr>
            <a:r>
              <a:rPr dirty="0" sz="1200" spc="-10">
                <a:latin typeface="Franklin Gothic Book"/>
                <a:cs typeface="Franklin Gothic Book"/>
              </a:rPr>
              <a:t>Assistant </a:t>
            </a:r>
            <a:r>
              <a:rPr dirty="0" sz="1200">
                <a:latin typeface="Franklin Gothic Book"/>
                <a:cs typeface="Franklin Gothic Book"/>
              </a:rPr>
              <a:t>Vice </a:t>
            </a:r>
            <a:r>
              <a:rPr dirty="0" sz="1200" spc="-5">
                <a:latin typeface="Franklin Gothic Book"/>
                <a:cs typeface="Franklin Gothic Book"/>
              </a:rPr>
              <a:t>President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5344" y="2948241"/>
            <a:ext cx="1691005" cy="400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>
                <a:latin typeface="Franklin Gothic Book"/>
                <a:cs typeface="Franklin Gothic Book"/>
              </a:rPr>
              <a:t>Ms. </a:t>
            </a:r>
            <a:r>
              <a:rPr dirty="0" sz="1200" spc="5">
                <a:latin typeface="Franklin Gothic Book"/>
                <a:cs typeface="Franklin Gothic Book"/>
              </a:rPr>
              <a:t>Christine</a:t>
            </a:r>
            <a:r>
              <a:rPr dirty="0" sz="1200" spc="-80">
                <a:latin typeface="Franklin Gothic Book"/>
                <a:cs typeface="Franklin Gothic Book"/>
              </a:rPr>
              <a:t> </a:t>
            </a:r>
            <a:r>
              <a:rPr dirty="0" sz="1200" spc="-10">
                <a:latin typeface="Franklin Gothic Book"/>
                <a:cs typeface="Franklin Gothic Book"/>
              </a:rPr>
              <a:t>Payton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200" spc="-5">
                <a:latin typeface="Franklin Gothic Book"/>
                <a:cs typeface="Franklin Gothic Book"/>
              </a:rPr>
              <a:t>Communication</a:t>
            </a:r>
            <a:r>
              <a:rPr dirty="0" sz="1200" spc="-45">
                <a:latin typeface="Franklin Gothic Book"/>
                <a:cs typeface="Franklin Gothic Book"/>
              </a:rPr>
              <a:t> </a:t>
            </a:r>
            <a:r>
              <a:rPr dirty="0" sz="1200" spc="-5">
                <a:latin typeface="Franklin Gothic Book"/>
                <a:cs typeface="Franklin Gothic Book"/>
              </a:rPr>
              <a:t>Specialist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5344" y="3501453"/>
            <a:ext cx="1170305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35">
                <a:latin typeface="Franklin Gothic Book"/>
                <a:cs typeface="Franklin Gothic Book"/>
              </a:rPr>
              <a:t>Ms. </a:t>
            </a:r>
            <a:r>
              <a:rPr dirty="0" sz="1200">
                <a:latin typeface="Franklin Gothic Book"/>
                <a:cs typeface="Franklin Gothic Book"/>
              </a:rPr>
              <a:t>Tatum </a:t>
            </a:r>
            <a:r>
              <a:rPr dirty="0" sz="1200" spc="20">
                <a:latin typeface="Franklin Gothic Book"/>
                <a:cs typeface="Franklin Gothic Book"/>
              </a:rPr>
              <a:t>Moss  </a:t>
            </a:r>
            <a:r>
              <a:rPr dirty="0" sz="1200" spc="-5">
                <a:latin typeface="Franklin Gothic Book"/>
                <a:cs typeface="Franklin Gothic Book"/>
              </a:rPr>
              <a:t>Event</a:t>
            </a:r>
            <a:r>
              <a:rPr dirty="0" sz="1200" spc="-60">
                <a:latin typeface="Franklin Gothic Book"/>
                <a:cs typeface="Franklin Gothic Book"/>
              </a:rPr>
              <a:t> </a:t>
            </a:r>
            <a:r>
              <a:rPr dirty="0" sz="1200" spc="-10">
                <a:latin typeface="Franklin Gothic Book"/>
                <a:cs typeface="Franklin Gothic Book"/>
              </a:rPr>
              <a:t>Coordinator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5344" y="4055109"/>
            <a:ext cx="2322830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35">
                <a:latin typeface="Franklin Gothic Book"/>
                <a:cs typeface="Franklin Gothic Book"/>
              </a:rPr>
              <a:t>Ms. </a:t>
            </a:r>
            <a:r>
              <a:rPr dirty="0" sz="1200" spc="10">
                <a:latin typeface="Franklin Gothic Book"/>
                <a:cs typeface="Franklin Gothic Book"/>
              </a:rPr>
              <a:t>Katherine</a:t>
            </a:r>
            <a:r>
              <a:rPr dirty="0" sz="1200" spc="-150">
                <a:latin typeface="Franklin Gothic Book"/>
                <a:cs typeface="Franklin Gothic Book"/>
              </a:rPr>
              <a:t> </a:t>
            </a:r>
            <a:r>
              <a:rPr dirty="0" sz="1200" spc="5">
                <a:latin typeface="Franklin Gothic Book"/>
                <a:cs typeface="Franklin Gothic Book"/>
              </a:rPr>
              <a:t>Small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ts val="1435"/>
              </a:lnSpc>
            </a:pPr>
            <a:r>
              <a:rPr dirty="0" sz="1200" spc="-5">
                <a:latin typeface="Franklin Gothic Book"/>
                <a:cs typeface="Franklin Gothic Book"/>
              </a:rPr>
              <a:t>Economic </a:t>
            </a:r>
            <a:r>
              <a:rPr dirty="0" sz="1200" spc="-10">
                <a:latin typeface="Franklin Gothic Book"/>
                <a:cs typeface="Franklin Gothic Book"/>
              </a:rPr>
              <a:t>Development</a:t>
            </a:r>
            <a:r>
              <a:rPr dirty="0" sz="1200" spc="20">
                <a:latin typeface="Franklin Gothic Book"/>
                <a:cs typeface="Franklin Gothic Book"/>
              </a:rPr>
              <a:t> </a:t>
            </a:r>
            <a:r>
              <a:rPr dirty="0" sz="1200" spc="-10">
                <a:latin typeface="Franklin Gothic Book"/>
                <a:cs typeface="Franklin Gothic Book"/>
              </a:rPr>
              <a:t>Coordinator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5344" y="4598352"/>
            <a:ext cx="1252855" cy="38989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35">
                <a:latin typeface="Franklin Gothic Book"/>
                <a:cs typeface="Franklin Gothic Book"/>
              </a:rPr>
              <a:t>Ms. </a:t>
            </a:r>
            <a:r>
              <a:rPr dirty="0" sz="1200" spc="5">
                <a:latin typeface="Franklin Gothic Book"/>
                <a:cs typeface="Franklin Gothic Book"/>
              </a:rPr>
              <a:t>Rachael </a:t>
            </a:r>
            <a:r>
              <a:rPr dirty="0" sz="1200" spc="25">
                <a:latin typeface="Franklin Gothic Book"/>
                <a:cs typeface="Franklin Gothic Book"/>
              </a:rPr>
              <a:t>Ard  </a:t>
            </a:r>
            <a:r>
              <a:rPr dirty="0" sz="1200" spc="-5">
                <a:latin typeface="Franklin Gothic Book"/>
                <a:cs typeface="Franklin Gothic Book"/>
              </a:rPr>
              <a:t>Executive</a:t>
            </a:r>
            <a:r>
              <a:rPr dirty="0" sz="1200" spc="-70">
                <a:latin typeface="Franklin Gothic Book"/>
                <a:cs typeface="Franklin Gothic Book"/>
              </a:rPr>
              <a:t> </a:t>
            </a:r>
            <a:r>
              <a:rPr dirty="0" sz="1200" spc="-10">
                <a:latin typeface="Franklin Gothic Book"/>
                <a:cs typeface="Franklin Gothic Book"/>
              </a:rPr>
              <a:t>Assistant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5344" y="5152008"/>
            <a:ext cx="2150745" cy="389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35">
                <a:latin typeface="Franklin Gothic Book"/>
                <a:cs typeface="Franklin Gothic Book"/>
              </a:rPr>
              <a:t>Ms. </a:t>
            </a:r>
            <a:r>
              <a:rPr dirty="0" sz="1200" spc="10">
                <a:latin typeface="Franklin Gothic Book"/>
                <a:cs typeface="Franklin Gothic Book"/>
              </a:rPr>
              <a:t>Elaria</a:t>
            </a:r>
            <a:r>
              <a:rPr dirty="0" sz="1200" spc="-75">
                <a:latin typeface="Franklin Gothic Book"/>
                <a:cs typeface="Franklin Gothic Book"/>
              </a:rPr>
              <a:t> </a:t>
            </a:r>
            <a:r>
              <a:rPr dirty="0" sz="1200" spc="15">
                <a:latin typeface="Franklin Gothic Book"/>
                <a:cs typeface="Franklin Gothic Book"/>
              </a:rPr>
              <a:t>Abader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ts val="1435"/>
              </a:lnSpc>
            </a:pPr>
            <a:r>
              <a:rPr dirty="0" sz="1200" spc="-25">
                <a:latin typeface="Franklin Gothic Book"/>
                <a:cs typeface="Franklin Gothic Book"/>
              </a:rPr>
              <a:t>Research </a:t>
            </a:r>
            <a:r>
              <a:rPr dirty="0" sz="1200" spc="-5">
                <a:latin typeface="Franklin Gothic Book"/>
                <a:cs typeface="Franklin Gothic Book"/>
              </a:rPr>
              <a:t>Operations</a:t>
            </a:r>
            <a:r>
              <a:rPr dirty="0" sz="1200" spc="-160">
                <a:latin typeface="Franklin Gothic Book"/>
                <a:cs typeface="Franklin Gothic Book"/>
              </a:rPr>
              <a:t> </a:t>
            </a:r>
            <a:r>
              <a:rPr dirty="0" sz="1200" spc="-10">
                <a:latin typeface="Franklin Gothic Book"/>
                <a:cs typeface="Franklin Gothic Book"/>
              </a:rPr>
              <a:t>Coordinator</a:t>
            </a:r>
            <a:endParaRPr sz="12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35344" y="5695315"/>
            <a:ext cx="135064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Franklin Gothic Book"/>
                <a:cs typeface="Franklin Gothic Book"/>
              </a:rPr>
              <a:t>Dr. </a:t>
            </a:r>
            <a:r>
              <a:rPr dirty="0" sz="1200" spc="15">
                <a:latin typeface="Franklin Gothic Book"/>
                <a:cs typeface="Franklin Gothic Book"/>
              </a:rPr>
              <a:t>Rahul</a:t>
            </a:r>
            <a:r>
              <a:rPr dirty="0" sz="1200" spc="-125">
                <a:latin typeface="Franklin Gothic Book"/>
                <a:cs typeface="Franklin Gothic Book"/>
              </a:rPr>
              <a:t> </a:t>
            </a:r>
            <a:r>
              <a:rPr dirty="0" sz="1200" spc="5">
                <a:latin typeface="Franklin Gothic Book"/>
                <a:cs typeface="Franklin Gothic Book"/>
              </a:rPr>
              <a:t>Chatterjee</a:t>
            </a:r>
            <a:endParaRPr sz="12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200" spc="-25">
                <a:latin typeface="Franklin Gothic Book"/>
                <a:cs typeface="Franklin Gothic Book"/>
              </a:rPr>
              <a:t>Research</a:t>
            </a:r>
            <a:r>
              <a:rPr dirty="0" sz="1200" spc="80">
                <a:latin typeface="Franklin Gothic Book"/>
                <a:cs typeface="Franklin Gothic Book"/>
              </a:rPr>
              <a:t> </a:t>
            </a:r>
            <a:r>
              <a:rPr dirty="0" sz="1200" spc="-15">
                <a:latin typeface="Franklin Gothic Book"/>
                <a:cs typeface="Franklin Gothic Book"/>
              </a:rPr>
              <a:t>Associate</a:t>
            </a:r>
            <a:endParaRPr sz="12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4169" y="93344"/>
            <a:ext cx="8980170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5"/>
              <a:t>O</a:t>
            </a:r>
            <a:r>
              <a:rPr dirty="0" spc="5"/>
              <a:t>FFICE</a:t>
            </a:r>
            <a:r>
              <a:rPr dirty="0" spc="-185"/>
              <a:t> </a:t>
            </a:r>
            <a:r>
              <a:rPr dirty="0"/>
              <a:t>OF</a:t>
            </a:r>
            <a:r>
              <a:rPr dirty="0" spc="70"/>
              <a:t> </a:t>
            </a:r>
            <a:r>
              <a:rPr dirty="0" sz="3450" spc="-10"/>
              <a:t>R</a:t>
            </a:r>
            <a:r>
              <a:rPr dirty="0" spc="-10"/>
              <a:t>ESEARCH</a:t>
            </a:r>
            <a:r>
              <a:rPr dirty="0" spc="-220"/>
              <a:t> </a:t>
            </a:r>
            <a:r>
              <a:rPr dirty="0" sz="3450"/>
              <a:t>&amp;</a:t>
            </a:r>
            <a:r>
              <a:rPr dirty="0" sz="3450" spc="-95"/>
              <a:t> </a:t>
            </a:r>
            <a:r>
              <a:rPr dirty="0" sz="3450" spc="-5"/>
              <a:t>S</a:t>
            </a:r>
            <a:r>
              <a:rPr dirty="0" spc="-5"/>
              <a:t>PONSORED</a:t>
            </a:r>
            <a:r>
              <a:rPr dirty="0" spc="-160"/>
              <a:t> </a:t>
            </a:r>
            <a:r>
              <a:rPr dirty="0" sz="3450" spc="-10"/>
              <a:t>P</a:t>
            </a:r>
            <a:r>
              <a:rPr dirty="0" spc="-10"/>
              <a:t>ROGRAMS</a:t>
            </a:r>
            <a:r>
              <a:rPr dirty="0" spc="-170"/>
              <a:t> </a:t>
            </a:r>
            <a:r>
              <a:rPr dirty="0" sz="3450" spc="-10"/>
              <a:t>(ORSP)</a:t>
            </a:r>
            <a:endParaRPr sz="3450"/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219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dirty="0" sz="2700" spc="5"/>
              <a:t>ORSP</a:t>
            </a:r>
            <a:r>
              <a:rPr dirty="0" sz="2700" spc="-484"/>
              <a:t> </a:t>
            </a:r>
            <a:r>
              <a:rPr dirty="0" sz="2700" spc="-10"/>
              <a:t>S</a:t>
            </a:r>
            <a:r>
              <a:rPr dirty="0" spc="-10"/>
              <a:t>UPPORT </a:t>
            </a:r>
            <a:r>
              <a:rPr dirty="0" sz="2700" spc="-10"/>
              <a:t>S</a:t>
            </a:r>
            <a:r>
              <a:rPr dirty="0" spc="-10"/>
              <a:t>ERVICES</a:t>
            </a:r>
            <a:endParaRPr sz="2700"/>
          </a:p>
          <a:p>
            <a:pPr marL="12700" marR="67310">
              <a:lnSpc>
                <a:spcPct val="100800"/>
              </a:lnSpc>
              <a:spcBef>
                <a:spcPts val="1070"/>
              </a:spcBef>
            </a:pP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ORSP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is </a:t>
            </a: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a </a:t>
            </a:r>
            <a:r>
              <a:rPr dirty="0" sz="1800" spc="-10" i="0">
                <a:solidFill>
                  <a:srgbClr val="000000"/>
                </a:solidFill>
                <a:latin typeface="Franklin Gothic Book"/>
                <a:cs typeface="Franklin Gothic Book"/>
              </a:rPr>
              <a:t>professional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service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office, also</a:t>
            </a:r>
            <a:r>
              <a:rPr dirty="0" sz="1800" spc="-32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commonly  referred </a:t>
            </a:r>
            <a:r>
              <a:rPr dirty="0" sz="1800" spc="-15" i="0">
                <a:solidFill>
                  <a:srgbClr val="000000"/>
                </a:solidFill>
                <a:latin typeface="Franklin Gothic Book"/>
                <a:cs typeface="Franklin Gothic Book"/>
              </a:rPr>
              <a:t>to </a:t>
            </a:r>
            <a:r>
              <a:rPr dirty="0" sz="1800" spc="10" i="0">
                <a:solidFill>
                  <a:srgbClr val="000000"/>
                </a:solidFill>
                <a:latin typeface="Franklin Gothic Book"/>
                <a:cs typeface="Franklin Gothic Book"/>
              </a:rPr>
              <a:t>as </a:t>
            </a:r>
            <a:r>
              <a:rPr dirty="0" sz="1800" spc="-15" i="0">
                <a:solidFill>
                  <a:srgbClr val="000000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Pre-Award</a:t>
            </a:r>
            <a:r>
              <a:rPr dirty="0" sz="1800" spc="-21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Office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ct val="99100"/>
              </a:lnSpc>
              <a:spcBef>
                <a:spcPts val="1240"/>
              </a:spcBef>
            </a:pPr>
            <a:r>
              <a:rPr dirty="0" sz="1800" spc="10" i="0">
                <a:solidFill>
                  <a:srgbClr val="000000"/>
                </a:solidFill>
                <a:latin typeface="Franklin Gothic Book"/>
                <a:cs typeface="Franklin Gothic Book"/>
              </a:rPr>
              <a:t>Support</a:t>
            </a:r>
            <a:r>
              <a:rPr dirty="0" sz="1800" spc="-3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and</a:t>
            </a:r>
            <a:r>
              <a:rPr dirty="0" sz="1800" spc="-7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facilitate</a:t>
            </a:r>
            <a:r>
              <a:rPr dirty="0" sz="1800" spc="-12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15" i="0">
                <a:solidFill>
                  <a:srgbClr val="000000"/>
                </a:solidFill>
                <a:latin typeface="Franklin Gothic Book"/>
                <a:cs typeface="Franklin Gothic Book"/>
              </a:rPr>
              <a:t>the</a:t>
            </a:r>
            <a:r>
              <a:rPr dirty="0" sz="1800" spc="3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overall</a:t>
            </a:r>
            <a:r>
              <a:rPr dirty="0" sz="1800" spc="-12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grant</a:t>
            </a:r>
            <a:r>
              <a:rPr dirty="0" sz="1800" spc="-10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process,</a:t>
            </a: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0">
                <a:solidFill>
                  <a:srgbClr val="000000"/>
                </a:solidFill>
                <a:latin typeface="Franklin Gothic Book"/>
                <a:cs typeface="Franklin Gothic Book"/>
              </a:rPr>
              <a:t>while  balancing </a:t>
            </a:r>
            <a:r>
              <a:rPr dirty="0" sz="1800" spc="-15" i="0">
                <a:solidFill>
                  <a:srgbClr val="000000"/>
                </a:solidFill>
                <a:latin typeface="Franklin Gothic Book"/>
                <a:cs typeface="Franklin Gothic Book"/>
              </a:rPr>
              <a:t>the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need </a:t>
            </a:r>
            <a:r>
              <a:rPr dirty="0" sz="1800" spc="-45" i="0">
                <a:solidFill>
                  <a:srgbClr val="000000"/>
                </a:solidFill>
                <a:latin typeface="Franklin Gothic Book"/>
                <a:cs typeface="Franklin Gothic Book"/>
              </a:rPr>
              <a:t>for </a:t>
            </a: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institutional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and </a:t>
            </a:r>
            <a:r>
              <a:rPr dirty="0" sz="1800" spc="-15" i="0">
                <a:solidFill>
                  <a:srgbClr val="000000"/>
                </a:solidFill>
                <a:latin typeface="Franklin Gothic Book"/>
                <a:cs typeface="Franklin Gothic Book"/>
              </a:rPr>
              <a:t>sponsor  </a:t>
            </a:r>
            <a:r>
              <a:rPr dirty="0" sz="1800" spc="10" i="0">
                <a:solidFill>
                  <a:srgbClr val="000000"/>
                </a:solidFill>
                <a:latin typeface="Franklin Gothic Book"/>
                <a:cs typeface="Franklin Gothic Book"/>
              </a:rPr>
              <a:t>regulatory</a:t>
            </a:r>
            <a:r>
              <a:rPr dirty="0" sz="1800" spc="-15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compliance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ORSP </a:t>
            </a: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assists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university</a:t>
            </a:r>
            <a:r>
              <a:rPr dirty="0" sz="1800" spc="-12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investigators:</a:t>
            </a:r>
            <a:endParaRPr sz="1800">
              <a:latin typeface="Franklin Gothic Book"/>
              <a:cs typeface="Franklin Gothic Book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Identify funding</a:t>
            </a:r>
            <a:r>
              <a:rPr dirty="0" sz="1800" spc="-6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opportunities</a:t>
            </a:r>
            <a:endParaRPr sz="1800">
              <a:latin typeface="Franklin Gothic Book"/>
              <a:cs typeface="Franklin Gothic Book"/>
            </a:endParaRPr>
          </a:p>
          <a:p>
            <a:pPr marL="298450" indent="-28575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conceptualize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and </a:t>
            </a:r>
            <a:r>
              <a:rPr dirty="0" sz="1800" spc="10" i="0">
                <a:solidFill>
                  <a:srgbClr val="000000"/>
                </a:solidFill>
                <a:latin typeface="Franklin Gothic Book"/>
                <a:cs typeface="Franklin Gothic Book"/>
              </a:rPr>
              <a:t>prepare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grant</a:t>
            </a:r>
            <a:r>
              <a:rPr dirty="0" sz="1800" spc="-26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proposals</a:t>
            </a:r>
            <a:endParaRPr sz="1800">
              <a:latin typeface="Franklin Gothic Book"/>
              <a:cs typeface="Franklin Gothic Book"/>
            </a:endParaRPr>
          </a:p>
          <a:p>
            <a:pPr marL="298450" indent="-285750">
              <a:lnSpc>
                <a:spcPts val="2130"/>
              </a:lnSpc>
              <a:spcBef>
                <a:spcPts val="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secure </a:t>
            </a: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institutional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approval </a:t>
            </a:r>
            <a:r>
              <a:rPr dirty="0" sz="1800" spc="-45" i="0">
                <a:solidFill>
                  <a:srgbClr val="000000"/>
                </a:solidFill>
                <a:latin typeface="Franklin Gothic Book"/>
                <a:cs typeface="Franklin Gothic Book"/>
              </a:rPr>
              <a:t>for</a:t>
            </a:r>
            <a:r>
              <a:rPr dirty="0" sz="1800" spc="-13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proposals</a:t>
            </a:r>
            <a:endParaRPr sz="1800">
              <a:latin typeface="Franklin Gothic Book"/>
              <a:cs typeface="Franklin Gothic Book"/>
            </a:endParaRPr>
          </a:p>
          <a:p>
            <a:pPr marL="298450" indent="-285750">
              <a:lnSpc>
                <a:spcPts val="213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dirty="0" sz="1800" spc="10" i="0">
                <a:solidFill>
                  <a:srgbClr val="000000"/>
                </a:solidFill>
                <a:latin typeface="Franklin Gothic Book"/>
                <a:cs typeface="Franklin Gothic Book"/>
              </a:rPr>
              <a:t>submit </a:t>
            </a: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proposals </a:t>
            </a:r>
            <a:r>
              <a:rPr dirty="0" sz="1800" spc="-45" i="0">
                <a:solidFill>
                  <a:srgbClr val="000000"/>
                </a:solidFill>
                <a:latin typeface="Franklin Gothic Book"/>
                <a:cs typeface="Franklin Gothic Book"/>
              </a:rPr>
              <a:t>for</a:t>
            </a:r>
            <a:r>
              <a:rPr dirty="0" sz="1800" spc="-5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funding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2700" spc="-10"/>
              <a:t>Y</a:t>
            </a:r>
            <a:r>
              <a:rPr dirty="0" spc="-10"/>
              <a:t>OUR </a:t>
            </a:r>
            <a:r>
              <a:rPr dirty="0" sz="2700" spc="-10"/>
              <a:t>S</a:t>
            </a:r>
            <a:r>
              <a:rPr dirty="0" spc="-10"/>
              <a:t>UPPORT</a:t>
            </a:r>
            <a:r>
              <a:rPr dirty="0" spc="-280"/>
              <a:t> </a:t>
            </a:r>
            <a:r>
              <a:rPr dirty="0" sz="2700" spc="5"/>
              <a:t>T</a:t>
            </a:r>
            <a:r>
              <a:rPr dirty="0" spc="5"/>
              <a:t>EAM</a:t>
            </a:r>
            <a:endParaRPr sz="2700"/>
          </a:p>
          <a:p>
            <a:pPr marL="82550" marR="1449705">
              <a:lnSpc>
                <a:spcPct val="100800"/>
              </a:lnSpc>
              <a:spcBef>
                <a:spcPts val="700"/>
              </a:spcBef>
            </a:pPr>
            <a:r>
              <a:rPr dirty="0" sz="1800" spc="35" i="0">
                <a:solidFill>
                  <a:srgbClr val="000000"/>
                </a:solidFill>
                <a:latin typeface="Franklin Gothic Book"/>
                <a:cs typeface="Franklin Gothic Book"/>
              </a:rPr>
              <a:t>Dr.</a:t>
            </a:r>
            <a:r>
              <a:rPr dirty="0" sz="1800" spc="-18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0">
                <a:solidFill>
                  <a:srgbClr val="000000"/>
                </a:solidFill>
                <a:latin typeface="Franklin Gothic Book"/>
                <a:cs typeface="Franklin Gothic Book"/>
              </a:rPr>
              <a:t>Jessica</a:t>
            </a:r>
            <a:r>
              <a:rPr dirty="0" sz="1800" spc="-23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0">
                <a:solidFill>
                  <a:srgbClr val="000000"/>
                </a:solidFill>
                <a:latin typeface="Franklin Gothic Book"/>
                <a:cs typeface="Franklin Gothic Book"/>
              </a:rPr>
              <a:t>Baudoin 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ORSP</a:t>
            </a:r>
            <a:r>
              <a:rPr dirty="0" sz="1800" spc="-4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Manager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Franklin Gothic Book"/>
              <a:cs typeface="Franklin Gothic Book"/>
            </a:endParaRPr>
          </a:p>
          <a:p>
            <a:pPr marL="82550">
              <a:lnSpc>
                <a:spcPts val="2130"/>
              </a:lnSpc>
            </a:pPr>
            <a:r>
              <a:rPr dirty="0" sz="1800" spc="30" i="0">
                <a:solidFill>
                  <a:srgbClr val="000000"/>
                </a:solidFill>
                <a:latin typeface="Franklin Gothic Book"/>
                <a:cs typeface="Franklin Gothic Book"/>
              </a:rPr>
              <a:t>Ms.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Yue</a:t>
            </a:r>
            <a:r>
              <a:rPr dirty="0" sz="1800" spc="-23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Yang</a:t>
            </a:r>
            <a:endParaRPr sz="1800">
              <a:latin typeface="Franklin Gothic Book"/>
              <a:cs typeface="Franklin Gothic Book"/>
            </a:endParaRPr>
          </a:p>
          <a:p>
            <a:pPr marL="82550">
              <a:lnSpc>
                <a:spcPts val="2130"/>
              </a:lnSpc>
            </a:pP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Senior Pre-Award Grants</a:t>
            </a:r>
            <a:r>
              <a:rPr dirty="0" sz="1800" spc="-28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Specialist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</a:pPr>
            <a:r>
              <a:rPr dirty="0" sz="1800" spc="30" i="0">
                <a:solidFill>
                  <a:srgbClr val="000000"/>
                </a:solidFill>
                <a:latin typeface="Franklin Gothic Book"/>
                <a:cs typeface="Franklin Gothic Book"/>
              </a:rPr>
              <a:t>Ms. </a:t>
            </a:r>
            <a:r>
              <a:rPr dirty="0" sz="1800" spc="20" i="0">
                <a:solidFill>
                  <a:srgbClr val="000000"/>
                </a:solidFill>
                <a:latin typeface="Franklin Gothic Book"/>
                <a:cs typeface="Franklin Gothic Book"/>
              </a:rPr>
              <a:t>Dominique</a:t>
            </a:r>
            <a:r>
              <a:rPr dirty="0" sz="1800" spc="-31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Klingman</a:t>
            </a:r>
            <a:endParaRPr sz="18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20"/>
              </a:spcBef>
            </a:pP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Junior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Pre-Award </a:t>
            </a: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Grants</a:t>
            </a:r>
            <a:r>
              <a:rPr dirty="0" sz="1800" spc="-18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Specialist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</a:pPr>
            <a:r>
              <a:rPr dirty="0" sz="1800" spc="30" i="0">
                <a:solidFill>
                  <a:srgbClr val="000000"/>
                </a:solidFill>
                <a:latin typeface="Franklin Gothic Book"/>
                <a:cs typeface="Franklin Gothic Book"/>
              </a:rPr>
              <a:t>Ms. Ruth</a:t>
            </a:r>
            <a:r>
              <a:rPr dirty="0" sz="1800" spc="-26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5" i="0">
                <a:solidFill>
                  <a:srgbClr val="000000"/>
                </a:solidFill>
                <a:latin typeface="Franklin Gothic Book"/>
                <a:cs typeface="Franklin Gothic Book"/>
              </a:rPr>
              <a:t>Zhang</a:t>
            </a:r>
            <a:endParaRPr sz="18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15"/>
              </a:spcBef>
            </a:pPr>
            <a:r>
              <a:rPr dirty="0" sz="1800" spc="-5" i="0">
                <a:solidFill>
                  <a:srgbClr val="000000"/>
                </a:solidFill>
                <a:latin typeface="Franklin Gothic Book"/>
                <a:cs typeface="Franklin Gothic Book"/>
              </a:rPr>
              <a:t>Junior </a:t>
            </a:r>
            <a:r>
              <a:rPr dirty="0" sz="1800" spc="5" i="0">
                <a:solidFill>
                  <a:srgbClr val="000000"/>
                </a:solidFill>
                <a:latin typeface="Franklin Gothic Book"/>
                <a:cs typeface="Franklin Gothic Book"/>
              </a:rPr>
              <a:t>Pre-Award </a:t>
            </a:r>
            <a:r>
              <a:rPr dirty="0" sz="1800" i="0">
                <a:solidFill>
                  <a:srgbClr val="000000"/>
                </a:solidFill>
                <a:latin typeface="Franklin Gothic Book"/>
                <a:cs typeface="Franklin Gothic Book"/>
              </a:rPr>
              <a:t>Grants</a:t>
            </a:r>
            <a:r>
              <a:rPr dirty="0" sz="1800" spc="-18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Specialist</a:t>
            </a:r>
            <a:endParaRPr sz="1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</a:pPr>
            <a:r>
              <a:rPr dirty="0" sz="1800" spc="30" i="0">
                <a:solidFill>
                  <a:srgbClr val="000000"/>
                </a:solidFill>
                <a:latin typeface="Franklin Gothic Book"/>
                <a:cs typeface="Franklin Gothic Book"/>
              </a:rPr>
              <a:t>Ms. </a:t>
            </a:r>
            <a:r>
              <a:rPr dirty="0" sz="1800" spc="40" i="0">
                <a:solidFill>
                  <a:srgbClr val="000000"/>
                </a:solidFill>
                <a:latin typeface="Franklin Gothic Book"/>
                <a:cs typeface="Franklin Gothic Book"/>
              </a:rPr>
              <a:t>Ciara</a:t>
            </a:r>
            <a:r>
              <a:rPr dirty="0" sz="1800" spc="-31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Crochet</a:t>
            </a:r>
            <a:endParaRPr sz="1800">
              <a:latin typeface="Franklin Gothic Book"/>
              <a:cs typeface="Franklin Gothic Book"/>
            </a:endParaRPr>
          </a:p>
          <a:p>
            <a:pPr marL="82550">
              <a:lnSpc>
                <a:spcPct val="100000"/>
              </a:lnSpc>
              <a:spcBef>
                <a:spcPts val="15"/>
              </a:spcBef>
            </a:pPr>
            <a:r>
              <a:rPr dirty="0" sz="1800" spc="35" i="0">
                <a:solidFill>
                  <a:srgbClr val="000000"/>
                </a:solidFill>
                <a:latin typeface="Franklin Gothic Book"/>
                <a:cs typeface="Franklin Gothic Book"/>
              </a:rPr>
              <a:t>Junior</a:t>
            </a:r>
            <a:r>
              <a:rPr dirty="0" sz="1800" spc="-15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0">
                <a:solidFill>
                  <a:srgbClr val="000000"/>
                </a:solidFill>
                <a:latin typeface="Franklin Gothic Book"/>
                <a:cs typeface="Franklin Gothic Book"/>
              </a:rPr>
              <a:t>Pre-Award</a:t>
            </a:r>
            <a:r>
              <a:rPr dirty="0" sz="1800" spc="-155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0">
                <a:solidFill>
                  <a:srgbClr val="000000"/>
                </a:solidFill>
                <a:latin typeface="Franklin Gothic Book"/>
                <a:cs typeface="Franklin Gothic Book"/>
              </a:rPr>
              <a:t>Grants</a:t>
            </a:r>
            <a:r>
              <a:rPr dirty="0" sz="1800" spc="-100" i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0">
                <a:solidFill>
                  <a:srgbClr val="000000"/>
                </a:solidFill>
                <a:latin typeface="Franklin Gothic Book"/>
                <a:cs typeface="Franklin Gothic Book"/>
              </a:rPr>
              <a:t>Specialist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25164" y="93344"/>
            <a:ext cx="5748020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-25"/>
              <a:t>P</a:t>
            </a:r>
            <a:r>
              <a:rPr dirty="0" spc="-25"/>
              <a:t>RE</a:t>
            </a:r>
            <a:r>
              <a:rPr dirty="0" sz="3450" spc="-25"/>
              <a:t>-A</a:t>
            </a:r>
            <a:r>
              <a:rPr dirty="0" spc="-25"/>
              <a:t>WARD </a:t>
            </a:r>
            <a:r>
              <a:rPr dirty="0" sz="3450" spc="-5"/>
              <a:t>P</a:t>
            </a:r>
            <a:r>
              <a:rPr dirty="0" spc="-5"/>
              <a:t>ROCESS </a:t>
            </a:r>
            <a:r>
              <a:rPr dirty="0" sz="3450"/>
              <a:t>&amp;</a:t>
            </a:r>
            <a:r>
              <a:rPr dirty="0" sz="3450" spc="-405"/>
              <a:t> </a:t>
            </a:r>
            <a:r>
              <a:rPr dirty="0" sz="3450" spc="-30"/>
              <a:t>W</a:t>
            </a:r>
            <a:r>
              <a:rPr dirty="0" spc="-30"/>
              <a:t>ORKFLOW</a:t>
            </a:r>
            <a:endParaRPr sz="3450"/>
          </a:p>
        </p:txBody>
      </p:sp>
      <p:sp>
        <p:nvSpPr>
          <p:cNvPr id="5" name="object 5"/>
          <p:cNvSpPr/>
          <p:nvPr/>
        </p:nvSpPr>
        <p:spPr>
          <a:xfrm>
            <a:off x="4633848" y="1684654"/>
            <a:ext cx="429895" cy="103505"/>
          </a:xfrm>
          <a:custGeom>
            <a:avLst/>
            <a:gdLst/>
            <a:ahLst/>
            <a:cxnLst/>
            <a:rect l="l" t="t" r="r" b="b"/>
            <a:pathLst>
              <a:path w="429895" h="103505">
                <a:moveTo>
                  <a:pt x="404422" y="51752"/>
                </a:moveTo>
                <a:lnTo>
                  <a:pt x="337692" y="90678"/>
                </a:lnTo>
                <a:lnTo>
                  <a:pt x="334772" y="92456"/>
                </a:lnTo>
                <a:lnTo>
                  <a:pt x="333755" y="96393"/>
                </a:lnTo>
                <a:lnTo>
                  <a:pt x="335406" y="99441"/>
                </a:lnTo>
                <a:lnTo>
                  <a:pt x="337185" y="102489"/>
                </a:lnTo>
                <a:lnTo>
                  <a:pt x="341122" y="103505"/>
                </a:lnTo>
                <a:lnTo>
                  <a:pt x="418904" y="58039"/>
                </a:lnTo>
                <a:lnTo>
                  <a:pt x="417195" y="58039"/>
                </a:lnTo>
                <a:lnTo>
                  <a:pt x="417195" y="57277"/>
                </a:lnTo>
                <a:lnTo>
                  <a:pt x="413892" y="57277"/>
                </a:lnTo>
                <a:lnTo>
                  <a:pt x="404422" y="51752"/>
                </a:lnTo>
                <a:close/>
              </a:path>
              <a:path w="429895" h="103505">
                <a:moveTo>
                  <a:pt x="393427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393645" y="58039"/>
                </a:lnTo>
                <a:lnTo>
                  <a:pt x="404422" y="51752"/>
                </a:lnTo>
                <a:lnTo>
                  <a:pt x="393427" y="45339"/>
                </a:lnTo>
                <a:close/>
              </a:path>
              <a:path w="429895" h="103505">
                <a:moveTo>
                  <a:pt x="418877" y="45339"/>
                </a:moveTo>
                <a:lnTo>
                  <a:pt x="417195" y="45339"/>
                </a:lnTo>
                <a:lnTo>
                  <a:pt x="417195" y="58039"/>
                </a:lnTo>
                <a:lnTo>
                  <a:pt x="418904" y="58039"/>
                </a:lnTo>
                <a:lnTo>
                  <a:pt x="429767" y="51689"/>
                </a:lnTo>
                <a:lnTo>
                  <a:pt x="418877" y="45339"/>
                </a:lnTo>
                <a:close/>
              </a:path>
              <a:path w="429895" h="103505">
                <a:moveTo>
                  <a:pt x="413892" y="46228"/>
                </a:moveTo>
                <a:lnTo>
                  <a:pt x="404422" y="51752"/>
                </a:lnTo>
                <a:lnTo>
                  <a:pt x="413892" y="57277"/>
                </a:lnTo>
                <a:lnTo>
                  <a:pt x="413892" y="46228"/>
                </a:lnTo>
                <a:close/>
              </a:path>
              <a:path w="429895" h="103505">
                <a:moveTo>
                  <a:pt x="417195" y="46228"/>
                </a:moveTo>
                <a:lnTo>
                  <a:pt x="413892" y="46228"/>
                </a:lnTo>
                <a:lnTo>
                  <a:pt x="413892" y="57277"/>
                </a:lnTo>
                <a:lnTo>
                  <a:pt x="417195" y="57277"/>
                </a:lnTo>
                <a:lnTo>
                  <a:pt x="417195" y="46228"/>
                </a:lnTo>
                <a:close/>
              </a:path>
              <a:path w="429895" h="103505">
                <a:moveTo>
                  <a:pt x="341122" y="0"/>
                </a:moveTo>
                <a:lnTo>
                  <a:pt x="337185" y="1016"/>
                </a:lnTo>
                <a:lnTo>
                  <a:pt x="335406" y="4064"/>
                </a:lnTo>
                <a:lnTo>
                  <a:pt x="333755" y="7112"/>
                </a:lnTo>
                <a:lnTo>
                  <a:pt x="334772" y="11049"/>
                </a:lnTo>
                <a:lnTo>
                  <a:pt x="337692" y="12827"/>
                </a:lnTo>
                <a:lnTo>
                  <a:pt x="404422" y="51752"/>
                </a:lnTo>
                <a:lnTo>
                  <a:pt x="413892" y="46228"/>
                </a:lnTo>
                <a:lnTo>
                  <a:pt x="417195" y="46228"/>
                </a:lnTo>
                <a:lnTo>
                  <a:pt x="417195" y="45339"/>
                </a:lnTo>
                <a:lnTo>
                  <a:pt x="418877" y="45339"/>
                </a:lnTo>
                <a:lnTo>
                  <a:pt x="341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38425" y="1133475"/>
            <a:ext cx="2000250" cy="12001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594995" marR="451484" indent="-142875">
              <a:lnSpc>
                <a:spcPts val="1350"/>
              </a:lnSpc>
            </a:pPr>
            <a:r>
              <a:rPr dirty="0" sz="1250">
                <a:latin typeface="Franklin Gothic Book"/>
                <a:cs typeface="Franklin Gothic Book"/>
              </a:rPr>
              <a:t>Identify </a:t>
            </a:r>
            <a:r>
              <a:rPr dirty="0" sz="1250" spc="-5">
                <a:latin typeface="Franklin Gothic Book"/>
                <a:cs typeface="Franklin Gothic Book"/>
              </a:rPr>
              <a:t>Funding  </a:t>
            </a:r>
            <a:r>
              <a:rPr dirty="0" sz="1250" spc="10">
                <a:latin typeface="Franklin Gothic Book"/>
                <a:cs typeface="Franklin Gothic Book"/>
              </a:rPr>
              <a:t>Opportunity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00823" y="1684654"/>
            <a:ext cx="429895" cy="103505"/>
          </a:xfrm>
          <a:custGeom>
            <a:avLst/>
            <a:gdLst/>
            <a:ahLst/>
            <a:cxnLst/>
            <a:rect l="l" t="t" r="r" b="b"/>
            <a:pathLst>
              <a:path w="429895" h="103505">
                <a:moveTo>
                  <a:pt x="404422" y="51752"/>
                </a:moveTo>
                <a:lnTo>
                  <a:pt x="337693" y="90678"/>
                </a:lnTo>
                <a:lnTo>
                  <a:pt x="334772" y="92456"/>
                </a:lnTo>
                <a:lnTo>
                  <a:pt x="333755" y="96393"/>
                </a:lnTo>
                <a:lnTo>
                  <a:pt x="335406" y="99441"/>
                </a:lnTo>
                <a:lnTo>
                  <a:pt x="337184" y="102489"/>
                </a:lnTo>
                <a:lnTo>
                  <a:pt x="341122" y="103505"/>
                </a:lnTo>
                <a:lnTo>
                  <a:pt x="418904" y="58039"/>
                </a:lnTo>
                <a:lnTo>
                  <a:pt x="417195" y="58039"/>
                </a:lnTo>
                <a:lnTo>
                  <a:pt x="417195" y="57277"/>
                </a:lnTo>
                <a:lnTo>
                  <a:pt x="413893" y="57277"/>
                </a:lnTo>
                <a:lnTo>
                  <a:pt x="404422" y="51752"/>
                </a:lnTo>
                <a:close/>
              </a:path>
              <a:path w="429895" h="103505">
                <a:moveTo>
                  <a:pt x="393427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393645" y="58039"/>
                </a:lnTo>
                <a:lnTo>
                  <a:pt x="404422" y="51752"/>
                </a:lnTo>
                <a:lnTo>
                  <a:pt x="393427" y="45339"/>
                </a:lnTo>
                <a:close/>
              </a:path>
              <a:path w="429895" h="103505">
                <a:moveTo>
                  <a:pt x="418877" y="45339"/>
                </a:moveTo>
                <a:lnTo>
                  <a:pt x="417195" y="45339"/>
                </a:lnTo>
                <a:lnTo>
                  <a:pt x="417195" y="58039"/>
                </a:lnTo>
                <a:lnTo>
                  <a:pt x="418904" y="58039"/>
                </a:lnTo>
                <a:lnTo>
                  <a:pt x="429768" y="51689"/>
                </a:lnTo>
                <a:lnTo>
                  <a:pt x="418877" y="45339"/>
                </a:lnTo>
                <a:close/>
              </a:path>
              <a:path w="429895" h="103505">
                <a:moveTo>
                  <a:pt x="413893" y="46228"/>
                </a:moveTo>
                <a:lnTo>
                  <a:pt x="404422" y="51752"/>
                </a:lnTo>
                <a:lnTo>
                  <a:pt x="413893" y="57277"/>
                </a:lnTo>
                <a:lnTo>
                  <a:pt x="413893" y="46228"/>
                </a:lnTo>
                <a:close/>
              </a:path>
              <a:path w="429895" h="103505">
                <a:moveTo>
                  <a:pt x="417195" y="46228"/>
                </a:moveTo>
                <a:lnTo>
                  <a:pt x="413893" y="46228"/>
                </a:lnTo>
                <a:lnTo>
                  <a:pt x="413893" y="57277"/>
                </a:lnTo>
                <a:lnTo>
                  <a:pt x="417195" y="57277"/>
                </a:lnTo>
                <a:lnTo>
                  <a:pt x="417195" y="46228"/>
                </a:lnTo>
                <a:close/>
              </a:path>
              <a:path w="429895" h="103505">
                <a:moveTo>
                  <a:pt x="341122" y="0"/>
                </a:moveTo>
                <a:lnTo>
                  <a:pt x="337184" y="1016"/>
                </a:lnTo>
                <a:lnTo>
                  <a:pt x="335406" y="4064"/>
                </a:lnTo>
                <a:lnTo>
                  <a:pt x="333755" y="7112"/>
                </a:lnTo>
                <a:lnTo>
                  <a:pt x="334772" y="11049"/>
                </a:lnTo>
                <a:lnTo>
                  <a:pt x="337693" y="12827"/>
                </a:lnTo>
                <a:lnTo>
                  <a:pt x="404422" y="51752"/>
                </a:lnTo>
                <a:lnTo>
                  <a:pt x="413893" y="46228"/>
                </a:lnTo>
                <a:lnTo>
                  <a:pt x="417195" y="46228"/>
                </a:lnTo>
                <a:lnTo>
                  <a:pt x="417195" y="45339"/>
                </a:lnTo>
                <a:lnTo>
                  <a:pt x="418877" y="45339"/>
                </a:lnTo>
                <a:lnTo>
                  <a:pt x="341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95875" y="1133475"/>
            <a:ext cx="2000250" cy="12001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Times New Roman"/>
              <a:cs typeface="Times New Roman"/>
            </a:endParaRPr>
          </a:p>
          <a:p>
            <a:pPr marL="229235" marR="226060" indent="57150">
              <a:lnSpc>
                <a:spcPts val="1350"/>
              </a:lnSpc>
            </a:pPr>
            <a:r>
              <a:rPr dirty="0" sz="1250" spc="10">
                <a:latin typeface="Franklin Gothic Book"/>
                <a:cs typeface="Franklin Gothic Book"/>
              </a:rPr>
              <a:t>Draft proposal; </a:t>
            </a:r>
            <a:r>
              <a:rPr dirty="0" sz="1250" spc="20">
                <a:latin typeface="Franklin Gothic Book"/>
                <a:cs typeface="Franklin Gothic Book"/>
              </a:rPr>
              <a:t>Seek  </a:t>
            </a:r>
            <a:r>
              <a:rPr dirty="0" sz="1250" spc="10">
                <a:latin typeface="Franklin Gothic Book"/>
                <a:cs typeface="Franklin Gothic Book"/>
              </a:rPr>
              <a:t>assistance </a:t>
            </a:r>
            <a:r>
              <a:rPr dirty="0" sz="1250" spc="15">
                <a:latin typeface="Franklin Gothic Book"/>
                <a:cs typeface="Franklin Gothic Book"/>
              </a:rPr>
              <a:t>from</a:t>
            </a:r>
            <a:r>
              <a:rPr dirty="0" sz="1250" spc="50">
                <a:latin typeface="Franklin Gothic Book"/>
                <a:cs typeface="Franklin Gothic Book"/>
              </a:rPr>
              <a:t> </a:t>
            </a:r>
            <a:r>
              <a:rPr dirty="0" sz="1250" spc="15">
                <a:latin typeface="Franklin Gothic Book"/>
                <a:cs typeface="Franklin Gothic Book"/>
              </a:rPr>
              <a:t>ORSP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91559" y="2338323"/>
            <a:ext cx="4980940" cy="429895"/>
          </a:xfrm>
          <a:custGeom>
            <a:avLst/>
            <a:gdLst/>
            <a:ahLst/>
            <a:cxnLst/>
            <a:rect l="l" t="t" r="r" b="b"/>
            <a:pathLst>
              <a:path w="4980940" h="429894">
                <a:moveTo>
                  <a:pt x="7112" y="333755"/>
                </a:moveTo>
                <a:lnTo>
                  <a:pt x="4063" y="335406"/>
                </a:lnTo>
                <a:lnTo>
                  <a:pt x="1015" y="337185"/>
                </a:lnTo>
                <a:lnTo>
                  <a:pt x="0" y="341122"/>
                </a:lnTo>
                <a:lnTo>
                  <a:pt x="51688" y="429767"/>
                </a:lnTo>
                <a:lnTo>
                  <a:pt x="59038" y="417195"/>
                </a:lnTo>
                <a:lnTo>
                  <a:pt x="45338" y="417195"/>
                </a:lnTo>
                <a:lnTo>
                  <a:pt x="45338" y="393427"/>
                </a:lnTo>
                <a:lnTo>
                  <a:pt x="12826" y="337692"/>
                </a:lnTo>
                <a:lnTo>
                  <a:pt x="11049" y="334772"/>
                </a:lnTo>
                <a:lnTo>
                  <a:pt x="7112" y="333755"/>
                </a:lnTo>
                <a:close/>
              </a:path>
              <a:path w="4980940" h="429894">
                <a:moveTo>
                  <a:pt x="45338" y="393427"/>
                </a:moveTo>
                <a:lnTo>
                  <a:pt x="45338" y="417195"/>
                </a:lnTo>
                <a:lnTo>
                  <a:pt x="58038" y="417195"/>
                </a:lnTo>
                <a:lnTo>
                  <a:pt x="58038" y="413892"/>
                </a:lnTo>
                <a:lnTo>
                  <a:pt x="46227" y="413892"/>
                </a:lnTo>
                <a:lnTo>
                  <a:pt x="51752" y="404422"/>
                </a:lnTo>
                <a:lnTo>
                  <a:pt x="45338" y="393427"/>
                </a:lnTo>
                <a:close/>
              </a:path>
              <a:path w="4980940" h="429894">
                <a:moveTo>
                  <a:pt x="96392" y="333755"/>
                </a:moveTo>
                <a:lnTo>
                  <a:pt x="92455" y="334772"/>
                </a:lnTo>
                <a:lnTo>
                  <a:pt x="90677" y="337692"/>
                </a:lnTo>
                <a:lnTo>
                  <a:pt x="58165" y="393427"/>
                </a:lnTo>
                <a:lnTo>
                  <a:pt x="58038" y="417195"/>
                </a:lnTo>
                <a:lnTo>
                  <a:pt x="59038" y="417195"/>
                </a:lnTo>
                <a:lnTo>
                  <a:pt x="103504" y="341122"/>
                </a:lnTo>
                <a:lnTo>
                  <a:pt x="102488" y="337185"/>
                </a:lnTo>
                <a:lnTo>
                  <a:pt x="99440" y="335406"/>
                </a:lnTo>
                <a:lnTo>
                  <a:pt x="96392" y="333755"/>
                </a:lnTo>
                <a:close/>
              </a:path>
              <a:path w="4980940" h="429894">
                <a:moveTo>
                  <a:pt x="51752" y="404422"/>
                </a:moveTo>
                <a:lnTo>
                  <a:pt x="46227" y="413892"/>
                </a:lnTo>
                <a:lnTo>
                  <a:pt x="57276" y="413892"/>
                </a:lnTo>
                <a:lnTo>
                  <a:pt x="51752" y="404422"/>
                </a:lnTo>
                <a:close/>
              </a:path>
              <a:path w="4980940" h="429894">
                <a:moveTo>
                  <a:pt x="58038" y="393645"/>
                </a:moveTo>
                <a:lnTo>
                  <a:pt x="51752" y="404422"/>
                </a:lnTo>
                <a:lnTo>
                  <a:pt x="57276" y="413892"/>
                </a:lnTo>
                <a:lnTo>
                  <a:pt x="58038" y="413892"/>
                </a:lnTo>
                <a:lnTo>
                  <a:pt x="58038" y="393645"/>
                </a:lnTo>
                <a:close/>
              </a:path>
              <a:path w="4980940" h="429894">
                <a:moveTo>
                  <a:pt x="4968240" y="225678"/>
                </a:moveTo>
                <a:lnTo>
                  <a:pt x="48260" y="225678"/>
                </a:lnTo>
                <a:lnTo>
                  <a:pt x="45338" y="228473"/>
                </a:lnTo>
                <a:lnTo>
                  <a:pt x="45465" y="393645"/>
                </a:lnTo>
                <a:lnTo>
                  <a:pt x="51752" y="404422"/>
                </a:lnTo>
                <a:lnTo>
                  <a:pt x="58038" y="393645"/>
                </a:lnTo>
                <a:lnTo>
                  <a:pt x="58038" y="238378"/>
                </a:lnTo>
                <a:lnTo>
                  <a:pt x="51688" y="238378"/>
                </a:lnTo>
                <a:lnTo>
                  <a:pt x="58038" y="232028"/>
                </a:lnTo>
                <a:lnTo>
                  <a:pt x="4968240" y="232028"/>
                </a:lnTo>
                <a:lnTo>
                  <a:pt x="4968240" y="225678"/>
                </a:lnTo>
                <a:close/>
              </a:path>
              <a:path w="4980940" h="429894">
                <a:moveTo>
                  <a:pt x="58038" y="232028"/>
                </a:moveTo>
                <a:lnTo>
                  <a:pt x="51688" y="238378"/>
                </a:lnTo>
                <a:lnTo>
                  <a:pt x="58038" y="238378"/>
                </a:lnTo>
                <a:lnTo>
                  <a:pt x="58038" y="232028"/>
                </a:lnTo>
                <a:close/>
              </a:path>
              <a:path w="4980940" h="429894">
                <a:moveTo>
                  <a:pt x="4980940" y="225678"/>
                </a:moveTo>
                <a:lnTo>
                  <a:pt x="4974590" y="225678"/>
                </a:lnTo>
                <a:lnTo>
                  <a:pt x="4968240" y="232028"/>
                </a:lnTo>
                <a:lnTo>
                  <a:pt x="58038" y="232028"/>
                </a:lnTo>
                <a:lnTo>
                  <a:pt x="58038" y="238378"/>
                </a:lnTo>
                <a:lnTo>
                  <a:pt x="4978019" y="238378"/>
                </a:lnTo>
                <a:lnTo>
                  <a:pt x="4980940" y="235458"/>
                </a:lnTo>
                <a:lnTo>
                  <a:pt x="4980940" y="225678"/>
                </a:lnTo>
                <a:close/>
              </a:path>
              <a:path w="4980940" h="429894">
                <a:moveTo>
                  <a:pt x="4980940" y="0"/>
                </a:moveTo>
                <a:lnTo>
                  <a:pt x="4968240" y="0"/>
                </a:lnTo>
                <a:lnTo>
                  <a:pt x="4968240" y="232028"/>
                </a:lnTo>
                <a:lnTo>
                  <a:pt x="4974590" y="225678"/>
                </a:lnTo>
                <a:lnTo>
                  <a:pt x="4980940" y="225678"/>
                </a:lnTo>
                <a:lnTo>
                  <a:pt x="4980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553325" y="1133475"/>
            <a:ext cx="2000250" cy="12001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algn="ctr" marL="158750" marR="139065">
              <a:lnSpc>
                <a:spcPct val="87600"/>
              </a:lnSpc>
              <a:spcBef>
                <a:spcPts val="1135"/>
              </a:spcBef>
            </a:pPr>
            <a:r>
              <a:rPr dirty="0" sz="1250" spc="-5">
                <a:latin typeface="Franklin Gothic Book"/>
                <a:cs typeface="Franklin Gothic Book"/>
              </a:rPr>
              <a:t>Route </a:t>
            </a:r>
            <a:r>
              <a:rPr dirty="0" sz="1250" spc="15">
                <a:latin typeface="Franklin Gothic Book"/>
                <a:cs typeface="Franklin Gothic Book"/>
              </a:rPr>
              <a:t>proposal </a:t>
            </a:r>
            <a:r>
              <a:rPr dirty="0" sz="1250">
                <a:latin typeface="Franklin Gothic Book"/>
                <a:cs typeface="Franklin Gothic Book"/>
              </a:rPr>
              <a:t>to </a:t>
            </a:r>
            <a:r>
              <a:rPr dirty="0" sz="1250" spc="25">
                <a:latin typeface="Franklin Gothic Book"/>
                <a:cs typeface="Franklin Gothic Book"/>
              </a:rPr>
              <a:t>PI </a:t>
            </a:r>
            <a:r>
              <a:rPr dirty="0" sz="1250" spc="5">
                <a:latin typeface="Franklin Gothic Book"/>
                <a:cs typeface="Franklin Gothic Book"/>
              </a:rPr>
              <a:t>and  </a:t>
            </a:r>
            <a:r>
              <a:rPr dirty="0" sz="1250" spc="15">
                <a:latin typeface="Franklin Gothic Book"/>
                <a:cs typeface="Franklin Gothic Book"/>
              </a:rPr>
              <a:t>Co-PI </a:t>
            </a:r>
            <a:r>
              <a:rPr dirty="0" sz="1250" spc="5">
                <a:latin typeface="Franklin Gothic Book"/>
                <a:cs typeface="Franklin Gothic Book"/>
              </a:rPr>
              <a:t>Dept. </a:t>
            </a:r>
            <a:r>
              <a:rPr dirty="0" sz="1250" spc="10">
                <a:latin typeface="Franklin Gothic Book"/>
                <a:cs typeface="Franklin Gothic Book"/>
              </a:rPr>
              <a:t>Heads </a:t>
            </a:r>
            <a:r>
              <a:rPr dirty="0" sz="1250" spc="5">
                <a:latin typeface="Franklin Gothic Book"/>
                <a:cs typeface="Franklin Gothic Book"/>
              </a:rPr>
              <a:t>and  </a:t>
            </a:r>
            <a:r>
              <a:rPr dirty="0" sz="1250" spc="10">
                <a:latin typeface="Franklin Gothic Book"/>
                <a:cs typeface="Franklin Gothic Book"/>
              </a:rPr>
              <a:t>Deans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3848" y="3351529"/>
            <a:ext cx="429895" cy="103505"/>
          </a:xfrm>
          <a:custGeom>
            <a:avLst/>
            <a:gdLst/>
            <a:ahLst/>
            <a:cxnLst/>
            <a:rect l="l" t="t" r="r" b="b"/>
            <a:pathLst>
              <a:path w="429895" h="103504">
                <a:moveTo>
                  <a:pt x="404422" y="51752"/>
                </a:moveTo>
                <a:lnTo>
                  <a:pt x="337692" y="90678"/>
                </a:lnTo>
                <a:lnTo>
                  <a:pt x="334772" y="92456"/>
                </a:lnTo>
                <a:lnTo>
                  <a:pt x="333755" y="96393"/>
                </a:lnTo>
                <a:lnTo>
                  <a:pt x="335406" y="99441"/>
                </a:lnTo>
                <a:lnTo>
                  <a:pt x="337185" y="102489"/>
                </a:lnTo>
                <a:lnTo>
                  <a:pt x="341122" y="103505"/>
                </a:lnTo>
                <a:lnTo>
                  <a:pt x="418904" y="58039"/>
                </a:lnTo>
                <a:lnTo>
                  <a:pt x="417195" y="58039"/>
                </a:lnTo>
                <a:lnTo>
                  <a:pt x="417195" y="57277"/>
                </a:lnTo>
                <a:lnTo>
                  <a:pt x="413892" y="57277"/>
                </a:lnTo>
                <a:lnTo>
                  <a:pt x="404422" y="51752"/>
                </a:lnTo>
                <a:close/>
              </a:path>
              <a:path w="429895" h="103504">
                <a:moveTo>
                  <a:pt x="393427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393645" y="58039"/>
                </a:lnTo>
                <a:lnTo>
                  <a:pt x="404422" y="51752"/>
                </a:lnTo>
                <a:lnTo>
                  <a:pt x="393427" y="45339"/>
                </a:lnTo>
                <a:close/>
              </a:path>
              <a:path w="429895" h="103504">
                <a:moveTo>
                  <a:pt x="418877" y="45339"/>
                </a:moveTo>
                <a:lnTo>
                  <a:pt x="417195" y="45339"/>
                </a:lnTo>
                <a:lnTo>
                  <a:pt x="417195" y="58039"/>
                </a:lnTo>
                <a:lnTo>
                  <a:pt x="418904" y="58039"/>
                </a:lnTo>
                <a:lnTo>
                  <a:pt x="429767" y="51689"/>
                </a:lnTo>
                <a:lnTo>
                  <a:pt x="418877" y="45339"/>
                </a:lnTo>
                <a:close/>
              </a:path>
              <a:path w="429895" h="103504">
                <a:moveTo>
                  <a:pt x="413892" y="46228"/>
                </a:moveTo>
                <a:lnTo>
                  <a:pt x="404422" y="51752"/>
                </a:lnTo>
                <a:lnTo>
                  <a:pt x="413892" y="57277"/>
                </a:lnTo>
                <a:lnTo>
                  <a:pt x="413892" y="46228"/>
                </a:lnTo>
                <a:close/>
              </a:path>
              <a:path w="429895" h="103504">
                <a:moveTo>
                  <a:pt x="417195" y="46228"/>
                </a:moveTo>
                <a:lnTo>
                  <a:pt x="413892" y="46228"/>
                </a:lnTo>
                <a:lnTo>
                  <a:pt x="413892" y="57277"/>
                </a:lnTo>
                <a:lnTo>
                  <a:pt x="417195" y="57277"/>
                </a:lnTo>
                <a:lnTo>
                  <a:pt x="417195" y="46228"/>
                </a:lnTo>
                <a:close/>
              </a:path>
              <a:path w="429895" h="103504">
                <a:moveTo>
                  <a:pt x="341122" y="0"/>
                </a:moveTo>
                <a:lnTo>
                  <a:pt x="337185" y="1016"/>
                </a:lnTo>
                <a:lnTo>
                  <a:pt x="335406" y="4064"/>
                </a:lnTo>
                <a:lnTo>
                  <a:pt x="333755" y="7112"/>
                </a:lnTo>
                <a:lnTo>
                  <a:pt x="334772" y="11049"/>
                </a:lnTo>
                <a:lnTo>
                  <a:pt x="337692" y="12827"/>
                </a:lnTo>
                <a:lnTo>
                  <a:pt x="404422" y="51752"/>
                </a:lnTo>
                <a:lnTo>
                  <a:pt x="413892" y="46228"/>
                </a:lnTo>
                <a:lnTo>
                  <a:pt x="417195" y="46228"/>
                </a:lnTo>
                <a:lnTo>
                  <a:pt x="417195" y="45339"/>
                </a:lnTo>
                <a:lnTo>
                  <a:pt x="418877" y="45339"/>
                </a:lnTo>
                <a:lnTo>
                  <a:pt x="341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38425" y="2790825"/>
            <a:ext cx="2000250" cy="12001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118745" marR="111760" indent="-635">
              <a:lnSpc>
                <a:spcPct val="88400"/>
              </a:lnSpc>
              <a:spcBef>
                <a:spcPts val="5"/>
              </a:spcBef>
            </a:pPr>
            <a:r>
              <a:rPr dirty="0" sz="1250" spc="10">
                <a:latin typeface="Franklin Gothic Book"/>
                <a:cs typeface="Franklin Gothic Book"/>
              </a:rPr>
              <a:t>Submit </a:t>
            </a:r>
            <a:r>
              <a:rPr dirty="0" sz="1250">
                <a:latin typeface="Franklin Gothic Book"/>
                <a:cs typeface="Franklin Gothic Book"/>
              </a:rPr>
              <a:t>full </a:t>
            </a:r>
            <a:r>
              <a:rPr dirty="0" sz="1250" spc="10">
                <a:latin typeface="Franklin Gothic Book"/>
                <a:cs typeface="Franklin Gothic Book"/>
              </a:rPr>
              <a:t>draft </a:t>
            </a:r>
            <a:r>
              <a:rPr dirty="0" sz="1250" spc="15">
                <a:latin typeface="Franklin Gothic Book"/>
                <a:cs typeface="Franklin Gothic Book"/>
              </a:rPr>
              <a:t>of  proposal </a:t>
            </a:r>
            <a:r>
              <a:rPr dirty="0" sz="1250">
                <a:latin typeface="Franklin Gothic Book"/>
                <a:cs typeface="Franklin Gothic Book"/>
              </a:rPr>
              <a:t>to </a:t>
            </a:r>
            <a:r>
              <a:rPr dirty="0" sz="1250" spc="15">
                <a:latin typeface="Franklin Gothic Book"/>
                <a:cs typeface="Franklin Gothic Book"/>
              </a:rPr>
              <a:t>ORSP </a:t>
            </a:r>
            <a:r>
              <a:rPr dirty="0" sz="1250" spc="10">
                <a:latin typeface="Franklin Gothic Book"/>
                <a:cs typeface="Franklin Gothic Book"/>
              </a:rPr>
              <a:t>at least  three </a:t>
            </a:r>
            <a:r>
              <a:rPr dirty="0" sz="1250" spc="15">
                <a:latin typeface="Franklin Gothic Book"/>
                <a:cs typeface="Franklin Gothic Book"/>
              </a:rPr>
              <a:t>working </a:t>
            </a:r>
            <a:r>
              <a:rPr dirty="0" sz="1250" spc="5">
                <a:latin typeface="Franklin Gothic Book"/>
                <a:cs typeface="Franklin Gothic Book"/>
              </a:rPr>
              <a:t>days </a:t>
            </a:r>
            <a:r>
              <a:rPr dirty="0" sz="1250" spc="15">
                <a:latin typeface="Franklin Gothic Book"/>
                <a:cs typeface="Franklin Gothic Book"/>
              </a:rPr>
              <a:t>prior  </a:t>
            </a:r>
            <a:r>
              <a:rPr dirty="0" sz="1250">
                <a:latin typeface="Franklin Gothic Book"/>
                <a:cs typeface="Franklin Gothic Book"/>
              </a:rPr>
              <a:t>to </a:t>
            </a:r>
            <a:r>
              <a:rPr dirty="0" sz="1250" spc="5">
                <a:latin typeface="Franklin Gothic Book"/>
                <a:cs typeface="Franklin Gothic Book"/>
              </a:rPr>
              <a:t>agency</a:t>
            </a:r>
            <a:r>
              <a:rPr dirty="0" sz="1250" spc="100">
                <a:latin typeface="Franklin Gothic Book"/>
                <a:cs typeface="Franklin Gothic Book"/>
              </a:rPr>
              <a:t> </a:t>
            </a:r>
            <a:r>
              <a:rPr dirty="0" sz="1250" spc="5">
                <a:latin typeface="Franklin Gothic Book"/>
                <a:cs typeface="Franklin Gothic Book"/>
              </a:rPr>
              <a:t>deadline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00823" y="3351529"/>
            <a:ext cx="429895" cy="103505"/>
          </a:xfrm>
          <a:custGeom>
            <a:avLst/>
            <a:gdLst/>
            <a:ahLst/>
            <a:cxnLst/>
            <a:rect l="l" t="t" r="r" b="b"/>
            <a:pathLst>
              <a:path w="429895" h="103504">
                <a:moveTo>
                  <a:pt x="404422" y="51752"/>
                </a:moveTo>
                <a:lnTo>
                  <a:pt x="337693" y="90678"/>
                </a:lnTo>
                <a:lnTo>
                  <a:pt x="334772" y="92456"/>
                </a:lnTo>
                <a:lnTo>
                  <a:pt x="333755" y="96393"/>
                </a:lnTo>
                <a:lnTo>
                  <a:pt x="335406" y="99441"/>
                </a:lnTo>
                <a:lnTo>
                  <a:pt x="337184" y="102489"/>
                </a:lnTo>
                <a:lnTo>
                  <a:pt x="341122" y="103505"/>
                </a:lnTo>
                <a:lnTo>
                  <a:pt x="418904" y="58039"/>
                </a:lnTo>
                <a:lnTo>
                  <a:pt x="417195" y="58039"/>
                </a:lnTo>
                <a:lnTo>
                  <a:pt x="417195" y="57277"/>
                </a:lnTo>
                <a:lnTo>
                  <a:pt x="413893" y="57277"/>
                </a:lnTo>
                <a:lnTo>
                  <a:pt x="404422" y="51752"/>
                </a:lnTo>
                <a:close/>
              </a:path>
              <a:path w="429895" h="103504">
                <a:moveTo>
                  <a:pt x="393427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393645" y="58039"/>
                </a:lnTo>
                <a:lnTo>
                  <a:pt x="404422" y="51752"/>
                </a:lnTo>
                <a:lnTo>
                  <a:pt x="393427" y="45339"/>
                </a:lnTo>
                <a:close/>
              </a:path>
              <a:path w="429895" h="103504">
                <a:moveTo>
                  <a:pt x="418877" y="45339"/>
                </a:moveTo>
                <a:lnTo>
                  <a:pt x="417195" y="45339"/>
                </a:lnTo>
                <a:lnTo>
                  <a:pt x="417195" y="58039"/>
                </a:lnTo>
                <a:lnTo>
                  <a:pt x="418904" y="58039"/>
                </a:lnTo>
                <a:lnTo>
                  <a:pt x="429768" y="51689"/>
                </a:lnTo>
                <a:lnTo>
                  <a:pt x="418877" y="45339"/>
                </a:lnTo>
                <a:close/>
              </a:path>
              <a:path w="429895" h="103504">
                <a:moveTo>
                  <a:pt x="413893" y="46228"/>
                </a:moveTo>
                <a:lnTo>
                  <a:pt x="404422" y="51752"/>
                </a:lnTo>
                <a:lnTo>
                  <a:pt x="413893" y="57277"/>
                </a:lnTo>
                <a:lnTo>
                  <a:pt x="413893" y="46228"/>
                </a:lnTo>
                <a:close/>
              </a:path>
              <a:path w="429895" h="103504">
                <a:moveTo>
                  <a:pt x="417195" y="46228"/>
                </a:moveTo>
                <a:lnTo>
                  <a:pt x="413893" y="46228"/>
                </a:lnTo>
                <a:lnTo>
                  <a:pt x="413893" y="57277"/>
                </a:lnTo>
                <a:lnTo>
                  <a:pt x="417195" y="57277"/>
                </a:lnTo>
                <a:lnTo>
                  <a:pt x="417195" y="46228"/>
                </a:lnTo>
                <a:close/>
              </a:path>
              <a:path w="429895" h="103504">
                <a:moveTo>
                  <a:pt x="341122" y="0"/>
                </a:moveTo>
                <a:lnTo>
                  <a:pt x="337184" y="1016"/>
                </a:lnTo>
                <a:lnTo>
                  <a:pt x="335406" y="4064"/>
                </a:lnTo>
                <a:lnTo>
                  <a:pt x="333755" y="7112"/>
                </a:lnTo>
                <a:lnTo>
                  <a:pt x="334772" y="11049"/>
                </a:lnTo>
                <a:lnTo>
                  <a:pt x="337693" y="12827"/>
                </a:lnTo>
                <a:lnTo>
                  <a:pt x="404422" y="51752"/>
                </a:lnTo>
                <a:lnTo>
                  <a:pt x="413893" y="46228"/>
                </a:lnTo>
                <a:lnTo>
                  <a:pt x="417195" y="46228"/>
                </a:lnTo>
                <a:lnTo>
                  <a:pt x="417195" y="45339"/>
                </a:lnTo>
                <a:lnTo>
                  <a:pt x="418877" y="45339"/>
                </a:lnTo>
                <a:lnTo>
                  <a:pt x="3411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095875" y="2790825"/>
            <a:ext cx="2000250" cy="12001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 lIns="0" tIns="99695" rIns="0" bIns="0" rtlCol="0" vert="horz">
            <a:spAutoFit/>
          </a:bodyPr>
          <a:lstStyle/>
          <a:p>
            <a:pPr algn="ctr" marL="153035" marR="133985" indent="3175">
              <a:lnSpc>
                <a:spcPct val="88100"/>
              </a:lnSpc>
              <a:spcBef>
                <a:spcPts val="785"/>
              </a:spcBef>
            </a:pPr>
            <a:r>
              <a:rPr dirty="0" sz="1250" spc="20">
                <a:latin typeface="Franklin Gothic Book"/>
                <a:cs typeface="Franklin Gothic Book"/>
              </a:rPr>
              <a:t>Work </a:t>
            </a:r>
            <a:r>
              <a:rPr dirty="0" sz="1250">
                <a:latin typeface="Franklin Gothic Book"/>
                <a:cs typeface="Franklin Gothic Book"/>
              </a:rPr>
              <a:t>with </a:t>
            </a:r>
            <a:r>
              <a:rPr dirty="0" sz="1250" spc="15">
                <a:latin typeface="Franklin Gothic Book"/>
                <a:cs typeface="Franklin Gothic Book"/>
              </a:rPr>
              <a:t>Pre-Award  </a:t>
            </a:r>
            <a:r>
              <a:rPr dirty="0" sz="1250" spc="10">
                <a:latin typeface="Franklin Gothic Book"/>
                <a:cs typeface="Franklin Gothic Book"/>
              </a:rPr>
              <a:t>Specialist </a:t>
            </a:r>
            <a:r>
              <a:rPr dirty="0" sz="1250">
                <a:latin typeface="Franklin Gothic Book"/>
                <a:cs typeface="Franklin Gothic Book"/>
              </a:rPr>
              <a:t>to </a:t>
            </a:r>
            <a:r>
              <a:rPr dirty="0" sz="1250" spc="20">
                <a:latin typeface="Franklin Gothic Book"/>
                <a:cs typeface="Franklin Gothic Book"/>
              </a:rPr>
              <a:t>review </a:t>
            </a:r>
            <a:r>
              <a:rPr dirty="0" sz="1250" spc="5">
                <a:latin typeface="Franklin Gothic Book"/>
                <a:cs typeface="Franklin Gothic Book"/>
              </a:rPr>
              <a:t>and  </a:t>
            </a:r>
            <a:r>
              <a:rPr dirty="0" sz="1250" spc="20">
                <a:latin typeface="Franklin Gothic Book"/>
                <a:cs typeface="Franklin Gothic Book"/>
              </a:rPr>
              <a:t>revise </a:t>
            </a:r>
            <a:r>
              <a:rPr dirty="0" sz="1250" spc="15">
                <a:latin typeface="Franklin Gothic Book"/>
                <a:cs typeface="Franklin Gothic Book"/>
              </a:rPr>
              <a:t>proposal </a:t>
            </a:r>
            <a:r>
              <a:rPr dirty="0" sz="1250" spc="10">
                <a:latin typeface="Franklin Gothic Book"/>
                <a:cs typeface="Franklin Gothic Book"/>
              </a:rPr>
              <a:t>in  accordance </a:t>
            </a:r>
            <a:r>
              <a:rPr dirty="0" sz="1250">
                <a:latin typeface="Franklin Gothic Book"/>
                <a:cs typeface="Franklin Gothic Book"/>
              </a:rPr>
              <a:t>with </a:t>
            </a:r>
            <a:r>
              <a:rPr dirty="0" sz="1250" spc="10">
                <a:latin typeface="Franklin Gothic Book"/>
                <a:cs typeface="Franklin Gothic Book"/>
              </a:rPr>
              <a:t>federal,  </a:t>
            </a:r>
            <a:r>
              <a:rPr dirty="0" sz="1250" spc="5">
                <a:latin typeface="Franklin Gothic Book"/>
                <a:cs typeface="Franklin Gothic Book"/>
              </a:rPr>
              <a:t>state, </a:t>
            </a:r>
            <a:r>
              <a:rPr dirty="0" sz="1250">
                <a:latin typeface="Franklin Gothic Book"/>
                <a:cs typeface="Franklin Gothic Book"/>
              </a:rPr>
              <a:t>university, </a:t>
            </a:r>
            <a:r>
              <a:rPr dirty="0" sz="1250" spc="5">
                <a:latin typeface="Franklin Gothic Book"/>
                <a:cs typeface="Franklin Gothic Book"/>
              </a:rPr>
              <a:t>and  agency</a:t>
            </a:r>
            <a:r>
              <a:rPr dirty="0" sz="1250" spc="110">
                <a:latin typeface="Franklin Gothic Book"/>
                <a:cs typeface="Franklin Gothic Book"/>
              </a:rPr>
              <a:t> </a:t>
            </a:r>
            <a:r>
              <a:rPr dirty="0" sz="1250" spc="5">
                <a:latin typeface="Franklin Gothic Book"/>
                <a:cs typeface="Franklin Gothic Book"/>
              </a:rPr>
              <a:t>guidelines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91559" y="3995673"/>
            <a:ext cx="4980940" cy="429895"/>
          </a:xfrm>
          <a:custGeom>
            <a:avLst/>
            <a:gdLst/>
            <a:ahLst/>
            <a:cxnLst/>
            <a:rect l="l" t="t" r="r" b="b"/>
            <a:pathLst>
              <a:path w="4980940" h="429895">
                <a:moveTo>
                  <a:pt x="7112" y="333756"/>
                </a:moveTo>
                <a:lnTo>
                  <a:pt x="4063" y="335406"/>
                </a:lnTo>
                <a:lnTo>
                  <a:pt x="1015" y="337184"/>
                </a:lnTo>
                <a:lnTo>
                  <a:pt x="0" y="341121"/>
                </a:lnTo>
                <a:lnTo>
                  <a:pt x="51688" y="429768"/>
                </a:lnTo>
                <a:lnTo>
                  <a:pt x="59038" y="417194"/>
                </a:lnTo>
                <a:lnTo>
                  <a:pt x="45338" y="417194"/>
                </a:lnTo>
                <a:lnTo>
                  <a:pt x="45338" y="393427"/>
                </a:lnTo>
                <a:lnTo>
                  <a:pt x="12826" y="337693"/>
                </a:lnTo>
                <a:lnTo>
                  <a:pt x="11049" y="334771"/>
                </a:lnTo>
                <a:lnTo>
                  <a:pt x="7112" y="333756"/>
                </a:lnTo>
                <a:close/>
              </a:path>
              <a:path w="4980940" h="429895">
                <a:moveTo>
                  <a:pt x="45338" y="393427"/>
                </a:moveTo>
                <a:lnTo>
                  <a:pt x="45338" y="417194"/>
                </a:lnTo>
                <a:lnTo>
                  <a:pt x="58038" y="417194"/>
                </a:lnTo>
                <a:lnTo>
                  <a:pt x="58038" y="413893"/>
                </a:lnTo>
                <a:lnTo>
                  <a:pt x="46227" y="413893"/>
                </a:lnTo>
                <a:lnTo>
                  <a:pt x="51752" y="404422"/>
                </a:lnTo>
                <a:lnTo>
                  <a:pt x="45338" y="393427"/>
                </a:lnTo>
                <a:close/>
              </a:path>
              <a:path w="4980940" h="429895">
                <a:moveTo>
                  <a:pt x="96392" y="333756"/>
                </a:moveTo>
                <a:lnTo>
                  <a:pt x="92455" y="334771"/>
                </a:lnTo>
                <a:lnTo>
                  <a:pt x="90677" y="337693"/>
                </a:lnTo>
                <a:lnTo>
                  <a:pt x="58165" y="393427"/>
                </a:lnTo>
                <a:lnTo>
                  <a:pt x="58038" y="417194"/>
                </a:lnTo>
                <a:lnTo>
                  <a:pt x="59038" y="417194"/>
                </a:lnTo>
                <a:lnTo>
                  <a:pt x="103504" y="341121"/>
                </a:lnTo>
                <a:lnTo>
                  <a:pt x="102488" y="337184"/>
                </a:lnTo>
                <a:lnTo>
                  <a:pt x="99440" y="335406"/>
                </a:lnTo>
                <a:lnTo>
                  <a:pt x="96392" y="333756"/>
                </a:lnTo>
                <a:close/>
              </a:path>
              <a:path w="4980940" h="429895">
                <a:moveTo>
                  <a:pt x="51752" y="404422"/>
                </a:moveTo>
                <a:lnTo>
                  <a:pt x="46227" y="413893"/>
                </a:lnTo>
                <a:lnTo>
                  <a:pt x="57276" y="413893"/>
                </a:lnTo>
                <a:lnTo>
                  <a:pt x="51752" y="404422"/>
                </a:lnTo>
                <a:close/>
              </a:path>
              <a:path w="4980940" h="429895">
                <a:moveTo>
                  <a:pt x="58038" y="393645"/>
                </a:moveTo>
                <a:lnTo>
                  <a:pt x="51752" y="404422"/>
                </a:lnTo>
                <a:lnTo>
                  <a:pt x="57276" y="413893"/>
                </a:lnTo>
                <a:lnTo>
                  <a:pt x="58038" y="413893"/>
                </a:lnTo>
                <a:lnTo>
                  <a:pt x="58038" y="393645"/>
                </a:lnTo>
                <a:close/>
              </a:path>
              <a:path w="4980940" h="429895">
                <a:moveTo>
                  <a:pt x="4968240" y="225678"/>
                </a:moveTo>
                <a:lnTo>
                  <a:pt x="48260" y="225678"/>
                </a:lnTo>
                <a:lnTo>
                  <a:pt x="45338" y="228473"/>
                </a:lnTo>
                <a:lnTo>
                  <a:pt x="45465" y="393645"/>
                </a:lnTo>
                <a:lnTo>
                  <a:pt x="51752" y="404422"/>
                </a:lnTo>
                <a:lnTo>
                  <a:pt x="58038" y="393645"/>
                </a:lnTo>
                <a:lnTo>
                  <a:pt x="58038" y="238378"/>
                </a:lnTo>
                <a:lnTo>
                  <a:pt x="51688" y="238378"/>
                </a:lnTo>
                <a:lnTo>
                  <a:pt x="58038" y="232028"/>
                </a:lnTo>
                <a:lnTo>
                  <a:pt x="4968240" y="232028"/>
                </a:lnTo>
                <a:lnTo>
                  <a:pt x="4968240" y="225678"/>
                </a:lnTo>
                <a:close/>
              </a:path>
              <a:path w="4980940" h="429895">
                <a:moveTo>
                  <a:pt x="58038" y="232028"/>
                </a:moveTo>
                <a:lnTo>
                  <a:pt x="51688" y="238378"/>
                </a:lnTo>
                <a:lnTo>
                  <a:pt x="58038" y="238378"/>
                </a:lnTo>
                <a:lnTo>
                  <a:pt x="58038" y="232028"/>
                </a:lnTo>
                <a:close/>
              </a:path>
              <a:path w="4980940" h="429895">
                <a:moveTo>
                  <a:pt x="4980940" y="225678"/>
                </a:moveTo>
                <a:lnTo>
                  <a:pt x="4974590" y="225678"/>
                </a:lnTo>
                <a:lnTo>
                  <a:pt x="4968240" y="232028"/>
                </a:lnTo>
                <a:lnTo>
                  <a:pt x="58038" y="232028"/>
                </a:lnTo>
                <a:lnTo>
                  <a:pt x="58038" y="238378"/>
                </a:lnTo>
                <a:lnTo>
                  <a:pt x="4978019" y="238378"/>
                </a:lnTo>
                <a:lnTo>
                  <a:pt x="4980940" y="235457"/>
                </a:lnTo>
                <a:lnTo>
                  <a:pt x="4980940" y="225678"/>
                </a:lnTo>
                <a:close/>
              </a:path>
              <a:path w="4980940" h="429895">
                <a:moveTo>
                  <a:pt x="4980940" y="0"/>
                </a:moveTo>
                <a:lnTo>
                  <a:pt x="4968240" y="0"/>
                </a:lnTo>
                <a:lnTo>
                  <a:pt x="4968240" y="232028"/>
                </a:lnTo>
                <a:lnTo>
                  <a:pt x="4974590" y="225678"/>
                </a:lnTo>
                <a:lnTo>
                  <a:pt x="4980940" y="225678"/>
                </a:lnTo>
                <a:lnTo>
                  <a:pt x="4980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553325" y="2790825"/>
            <a:ext cx="2000250" cy="12001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39700">
              <a:lnSpc>
                <a:spcPts val="1425"/>
              </a:lnSpc>
            </a:pPr>
            <a:r>
              <a:rPr dirty="0" sz="1250" spc="15">
                <a:latin typeface="Franklin Gothic Book"/>
                <a:cs typeface="Franklin Gothic Book"/>
              </a:rPr>
              <a:t>ORSP </a:t>
            </a:r>
            <a:r>
              <a:rPr dirty="0" sz="1250" spc="10">
                <a:latin typeface="Franklin Gothic Book"/>
                <a:cs typeface="Franklin Gothic Book"/>
              </a:rPr>
              <a:t>routes </a:t>
            </a:r>
            <a:r>
              <a:rPr dirty="0" sz="1250" spc="15">
                <a:latin typeface="Franklin Gothic Book"/>
                <a:cs typeface="Franklin Gothic Book"/>
              </a:rPr>
              <a:t>proposal</a:t>
            </a:r>
            <a:r>
              <a:rPr dirty="0" sz="1250" spc="10">
                <a:latin typeface="Franklin Gothic Book"/>
                <a:cs typeface="Franklin Gothic Book"/>
              </a:rPr>
              <a:t> </a:t>
            </a:r>
            <a:r>
              <a:rPr dirty="0" sz="1250" spc="5">
                <a:latin typeface="Franklin Gothic Book"/>
                <a:cs typeface="Franklin Gothic Book"/>
              </a:rPr>
              <a:t>for</a:t>
            </a:r>
            <a:endParaRPr sz="1250">
              <a:latin typeface="Franklin Gothic Book"/>
              <a:cs typeface="Franklin Gothic Book"/>
            </a:endParaRPr>
          </a:p>
          <a:p>
            <a:pPr marL="196850">
              <a:lnSpc>
                <a:spcPts val="1425"/>
              </a:lnSpc>
            </a:pPr>
            <a:r>
              <a:rPr dirty="0" sz="1250" spc="10">
                <a:latin typeface="Franklin Gothic Book"/>
                <a:cs typeface="Franklin Gothic Book"/>
              </a:rPr>
              <a:t>administrative</a:t>
            </a:r>
            <a:r>
              <a:rPr dirty="0" sz="1250" spc="55">
                <a:latin typeface="Franklin Gothic Book"/>
                <a:cs typeface="Franklin Gothic Book"/>
              </a:rPr>
              <a:t> </a:t>
            </a:r>
            <a:r>
              <a:rPr dirty="0" sz="1250" spc="15">
                <a:latin typeface="Franklin Gothic Book"/>
                <a:cs typeface="Franklin Gothic Book"/>
              </a:rPr>
              <a:t>approval</a:t>
            </a:r>
            <a:endParaRPr sz="125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8425" y="4457700"/>
            <a:ext cx="2000250" cy="1200150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algn="ctr" marL="90170" marR="96520" indent="11430">
              <a:lnSpc>
                <a:spcPct val="88400"/>
              </a:lnSpc>
              <a:spcBef>
                <a:spcPts val="5"/>
              </a:spcBef>
            </a:pPr>
            <a:r>
              <a:rPr dirty="0" sz="1250" spc="10">
                <a:latin typeface="Franklin Gothic Book"/>
                <a:cs typeface="Franklin Gothic Book"/>
              </a:rPr>
              <a:t>Once </a:t>
            </a:r>
            <a:r>
              <a:rPr dirty="0" sz="1250" spc="15">
                <a:latin typeface="Franklin Gothic Book"/>
                <a:cs typeface="Franklin Gothic Book"/>
              </a:rPr>
              <a:t>proposal </a:t>
            </a:r>
            <a:r>
              <a:rPr dirty="0" sz="1250" spc="10">
                <a:latin typeface="Franklin Gothic Book"/>
                <a:cs typeface="Franklin Gothic Book"/>
              </a:rPr>
              <a:t>is  </a:t>
            </a:r>
            <a:r>
              <a:rPr dirty="0" sz="1250" spc="15">
                <a:latin typeface="Franklin Gothic Book"/>
                <a:cs typeface="Franklin Gothic Book"/>
              </a:rPr>
              <a:t>approved, ORSP </a:t>
            </a:r>
            <a:r>
              <a:rPr dirty="0" sz="1250" spc="20">
                <a:latin typeface="Franklin Gothic Book"/>
                <a:cs typeface="Franklin Gothic Book"/>
              </a:rPr>
              <a:t>makes  </a:t>
            </a:r>
            <a:r>
              <a:rPr dirty="0" sz="1250" spc="5">
                <a:latin typeface="Franklin Gothic Book"/>
                <a:cs typeface="Franklin Gothic Book"/>
              </a:rPr>
              <a:t>official </a:t>
            </a:r>
            <a:r>
              <a:rPr dirty="0" sz="1250" spc="10">
                <a:latin typeface="Franklin Gothic Book"/>
                <a:cs typeface="Franklin Gothic Book"/>
              </a:rPr>
              <a:t>submission </a:t>
            </a:r>
            <a:r>
              <a:rPr dirty="0" sz="1250" spc="15">
                <a:latin typeface="Franklin Gothic Book"/>
                <a:cs typeface="Franklin Gothic Book"/>
              </a:rPr>
              <a:t>on </a:t>
            </a:r>
            <a:r>
              <a:rPr dirty="0" sz="1250" spc="5">
                <a:latin typeface="Franklin Gothic Book"/>
                <a:cs typeface="Franklin Gothic Book"/>
              </a:rPr>
              <a:t>PI’s  behalf</a:t>
            </a:r>
            <a:endParaRPr sz="125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2808" y="93344"/>
            <a:ext cx="6883400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5"/>
              <a:t>O</a:t>
            </a:r>
            <a:r>
              <a:rPr dirty="0" spc="5"/>
              <a:t>FFICE </a:t>
            </a:r>
            <a:r>
              <a:rPr dirty="0"/>
              <a:t>OF </a:t>
            </a:r>
            <a:r>
              <a:rPr dirty="0" sz="3450" spc="-50"/>
              <a:t>I</a:t>
            </a:r>
            <a:r>
              <a:rPr dirty="0" spc="-50"/>
              <a:t>NNOVATION </a:t>
            </a:r>
            <a:r>
              <a:rPr dirty="0" sz="3450" spc="-20"/>
              <a:t>M</a:t>
            </a:r>
            <a:r>
              <a:rPr dirty="0" spc="-20"/>
              <a:t>ANAGEMENT</a:t>
            </a:r>
            <a:r>
              <a:rPr dirty="0" spc="-345"/>
              <a:t> </a:t>
            </a:r>
            <a:r>
              <a:rPr dirty="0" sz="3450" spc="-10"/>
              <a:t>(OIM)</a:t>
            </a:r>
            <a:endParaRPr sz="3450"/>
          </a:p>
        </p:txBody>
      </p:sp>
      <p:sp>
        <p:nvSpPr>
          <p:cNvPr id="5" name="object 5"/>
          <p:cNvSpPr txBox="1"/>
          <p:nvPr/>
        </p:nvSpPr>
        <p:spPr>
          <a:xfrm>
            <a:off x="414655" y="840816"/>
            <a:ext cx="5728970" cy="2083435"/>
          </a:xfrm>
          <a:prstGeom prst="rect">
            <a:avLst/>
          </a:prstGeom>
        </p:spPr>
        <p:txBody>
          <a:bodyPr wrap="square" lIns="0" tIns="177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dirty="0" sz="2700" spc="-40" i="1">
                <a:solidFill>
                  <a:srgbClr val="FF0000"/>
                </a:solidFill>
                <a:latin typeface="Franklin Gothic Book"/>
                <a:cs typeface="Franklin Gothic Book"/>
              </a:rPr>
              <a:t>W</a:t>
            </a:r>
            <a:r>
              <a:rPr dirty="0" sz="2150" spc="-40" i="1">
                <a:solidFill>
                  <a:srgbClr val="FF0000"/>
                </a:solidFill>
                <a:latin typeface="Franklin Gothic Book"/>
                <a:cs typeface="Franklin Gothic Book"/>
              </a:rPr>
              <a:t>HAT </a:t>
            </a:r>
            <a:r>
              <a:rPr dirty="0" sz="27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OIM</a:t>
            </a:r>
            <a:r>
              <a:rPr dirty="0" sz="2700" spc="-484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10" i="1">
                <a:solidFill>
                  <a:srgbClr val="FF0000"/>
                </a:solidFill>
                <a:latin typeface="Franklin Gothic Book"/>
                <a:cs typeface="Franklin Gothic Book"/>
              </a:rPr>
              <a:t>CAN </a:t>
            </a:r>
            <a:r>
              <a:rPr dirty="0" sz="2150" spc="20" i="1">
                <a:solidFill>
                  <a:srgbClr val="FF0000"/>
                </a:solidFill>
                <a:latin typeface="Franklin Gothic Book"/>
                <a:cs typeface="Franklin Gothic Book"/>
              </a:rPr>
              <a:t>DO </a:t>
            </a:r>
            <a:r>
              <a:rPr dirty="0" sz="2150" spc="25" i="1">
                <a:solidFill>
                  <a:srgbClr val="FF0000"/>
                </a:solidFill>
                <a:latin typeface="Franklin Gothic Book"/>
                <a:cs typeface="Franklin Gothic Book"/>
              </a:rPr>
              <a:t>FOR </a:t>
            </a:r>
            <a:r>
              <a:rPr dirty="0" sz="2150" i="1">
                <a:solidFill>
                  <a:srgbClr val="FF0000"/>
                </a:solidFill>
                <a:latin typeface="Franklin Gothic Book"/>
                <a:cs typeface="Franklin Gothic Book"/>
              </a:rPr>
              <a:t>YOU</a:t>
            </a:r>
            <a:r>
              <a:rPr dirty="0" sz="2700" i="1">
                <a:solidFill>
                  <a:srgbClr val="FF0000"/>
                </a:solidFill>
                <a:latin typeface="Franklin Gothic Book"/>
                <a:cs typeface="Franklin Gothic Book"/>
              </a:rPr>
              <a:t>?</a:t>
            </a:r>
            <a:endParaRPr sz="2700">
              <a:latin typeface="Franklin Gothic Book"/>
              <a:cs typeface="Franklin Gothic Book"/>
            </a:endParaRPr>
          </a:p>
          <a:p>
            <a:pPr marL="91440" marR="5080">
              <a:lnSpc>
                <a:spcPct val="100899"/>
              </a:lnSpc>
              <a:spcBef>
                <a:spcPts val="844"/>
              </a:spcBef>
            </a:pPr>
            <a:r>
              <a:rPr dirty="0" sz="1800" spc="-5">
                <a:latin typeface="Franklin Gothic Book"/>
                <a:cs typeface="Franklin Gothic Book"/>
              </a:rPr>
              <a:t>OIM </a:t>
            </a:r>
            <a:r>
              <a:rPr dirty="0" sz="1800" spc="15">
                <a:latin typeface="Franklin Gothic Book"/>
                <a:cs typeface="Franklin Gothic Book"/>
              </a:rPr>
              <a:t>manages </a:t>
            </a:r>
            <a:r>
              <a:rPr dirty="0" sz="1800" spc="5">
                <a:latin typeface="Franklin Gothic Book"/>
                <a:cs typeface="Franklin Gothic Book"/>
              </a:rPr>
              <a:t>Intellectual </a:t>
            </a:r>
            <a:r>
              <a:rPr dirty="0" sz="1800">
                <a:latin typeface="Franklin Gothic Book"/>
                <a:cs typeface="Franklin Gothic Book"/>
              </a:rPr>
              <a:t>Property </a:t>
            </a:r>
            <a:r>
              <a:rPr dirty="0" sz="1800" spc="-15">
                <a:latin typeface="Franklin Gothic Book"/>
                <a:cs typeface="Franklin Gothic Book"/>
              </a:rPr>
              <a:t>(IP)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10">
                <a:latin typeface="Franklin Gothic Book"/>
                <a:cs typeface="Franklin Gothic Book"/>
              </a:rPr>
              <a:t>research </a:t>
            </a:r>
            <a:r>
              <a:rPr dirty="0" sz="1800" spc="-10">
                <a:latin typeface="Franklin Gothic Book"/>
                <a:cs typeface="Franklin Gothic Book"/>
              </a:rPr>
              <a:t>done</a:t>
            </a:r>
            <a:r>
              <a:rPr dirty="0" sz="1800" spc="-270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in  </a:t>
            </a:r>
            <a:r>
              <a:rPr dirty="0" sz="1800">
                <a:latin typeface="Franklin Gothic Book"/>
                <a:cs typeface="Franklin Gothic Book"/>
              </a:rPr>
              <a:t>with </a:t>
            </a:r>
            <a:r>
              <a:rPr dirty="0" sz="1800" spc="-15">
                <a:latin typeface="Franklin Gothic Book"/>
                <a:cs typeface="Franklin Gothic Book"/>
              </a:rPr>
              <a:t>the</a:t>
            </a:r>
            <a:r>
              <a:rPr dirty="0" sz="1800" spc="3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University</a:t>
            </a:r>
            <a:endParaRPr sz="1800">
              <a:latin typeface="Franklin Gothic Book"/>
              <a:cs typeface="Franklin Gothic Book"/>
            </a:endParaRPr>
          </a:p>
          <a:p>
            <a:pPr marL="377825" marR="117475" indent="-286385">
              <a:lnSpc>
                <a:spcPct val="100800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spc="-15">
                <a:latin typeface="Franklin Gothic Book"/>
                <a:cs typeface="Franklin Gothic Book"/>
              </a:rPr>
              <a:t>Monitors the </a:t>
            </a:r>
            <a:r>
              <a:rPr dirty="0" sz="1800">
                <a:latin typeface="Franklin Gothic Book"/>
                <a:cs typeface="Franklin Gothic Book"/>
              </a:rPr>
              <a:t>creation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>
                <a:latin typeface="Franklin Gothic Book"/>
                <a:cs typeface="Franklin Gothic Book"/>
              </a:rPr>
              <a:t>IP </a:t>
            </a:r>
            <a:r>
              <a:rPr dirty="0" sz="1800" spc="15">
                <a:latin typeface="Franklin Gothic Book"/>
                <a:cs typeface="Franklin Gothic Book"/>
              </a:rPr>
              <a:t>in </a:t>
            </a:r>
            <a:r>
              <a:rPr dirty="0" sz="1800" spc="30">
                <a:latin typeface="Franklin Gothic Book"/>
                <a:cs typeface="Franklin Gothic Book"/>
              </a:rPr>
              <a:t>every </a:t>
            </a:r>
            <a:r>
              <a:rPr dirty="0" sz="1800" spc="15">
                <a:latin typeface="Franklin Gothic Book"/>
                <a:cs typeface="Franklin Gothic Book"/>
              </a:rPr>
              <a:t>department</a:t>
            </a:r>
            <a:r>
              <a:rPr dirty="0" sz="1800" spc="-27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across  </a:t>
            </a:r>
            <a:r>
              <a:rPr dirty="0" sz="1800" spc="15">
                <a:latin typeface="Franklin Gothic Book"/>
                <a:cs typeface="Franklin Gothic Book"/>
              </a:rPr>
              <a:t>UL</a:t>
            </a:r>
            <a:endParaRPr sz="1800">
              <a:latin typeface="Franklin Gothic Book"/>
              <a:cs typeface="Franklin Gothic Book"/>
            </a:endParaRPr>
          </a:p>
          <a:p>
            <a:pPr marL="377825" indent="-286385">
              <a:lnSpc>
                <a:spcPts val="2105"/>
              </a:lnSpc>
              <a:buFont typeface="Arial"/>
              <a:buChar char="•"/>
              <a:tabLst>
                <a:tab pos="377190" algn="l"/>
                <a:tab pos="377825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Secures </a:t>
            </a:r>
            <a:r>
              <a:rPr dirty="0" sz="1800" spc="-15">
                <a:latin typeface="Franklin Gothic Book"/>
                <a:cs typeface="Franklin Gothic Book"/>
              </a:rPr>
              <a:t>the </a:t>
            </a:r>
            <a:r>
              <a:rPr dirty="0" sz="1800" spc="5">
                <a:latin typeface="Franklin Gothic Book"/>
                <a:cs typeface="Franklin Gothic Book"/>
              </a:rPr>
              <a:t>appropriate </a:t>
            </a:r>
            <a:r>
              <a:rPr dirty="0" sz="1800" spc="-10">
                <a:latin typeface="Franklin Gothic Book"/>
                <a:cs typeface="Franklin Gothic Book"/>
              </a:rPr>
              <a:t>protections </a:t>
            </a:r>
            <a:r>
              <a:rPr dirty="0" sz="1800" spc="-45">
                <a:latin typeface="Franklin Gothic Book"/>
                <a:cs typeface="Franklin Gothic Book"/>
              </a:rPr>
              <a:t>for</a:t>
            </a:r>
            <a:r>
              <a:rPr dirty="0" sz="1800" spc="-18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IP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562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pc="-5"/>
              <a:t>Trademarks</a:t>
            </a:r>
          </a:p>
          <a:p>
            <a:pPr marL="756285" indent="-28638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pc="-5"/>
              <a:t>Copyrights</a:t>
            </a:r>
          </a:p>
          <a:p>
            <a:pPr marL="756285" indent="-28638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755650" algn="l"/>
                <a:tab pos="756285" algn="l"/>
              </a:tabLst>
            </a:pPr>
            <a:r>
              <a:rPr dirty="0" spc="-10"/>
              <a:t>Patents</a:t>
            </a:r>
          </a:p>
          <a:p>
            <a:pPr>
              <a:lnSpc>
                <a:spcPct val="100000"/>
              </a:lnSpc>
            </a:pPr>
            <a:endParaRPr sz="1850"/>
          </a:p>
          <a:p>
            <a:pPr marL="12700" marR="119380">
              <a:lnSpc>
                <a:spcPct val="100899"/>
              </a:lnSpc>
            </a:pPr>
            <a:r>
              <a:rPr dirty="0" spc="10"/>
              <a:t>Accelerates </a:t>
            </a:r>
            <a:r>
              <a:rPr dirty="0" spc="-15"/>
              <a:t>the </a:t>
            </a:r>
            <a:r>
              <a:rPr dirty="0" spc="10"/>
              <a:t>movement </a:t>
            </a:r>
            <a:r>
              <a:rPr dirty="0" spc="-20"/>
              <a:t>of </a:t>
            </a:r>
            <a:r>
              <a:rPr dirty="0"/>
              <a:t>IP </a:t>
            </a:r>
            <a:r>
              <a:rPr dirty="0" spc="-15"/>
              <a:t>from the </a:t>
            </a:r>
            <a:r>
              <a:rPr dirty="0" spc="5"/>
              <a:t>laboratory </a:t>
            </a:r>
            <a:r>
              <a:rPr dirty="0" spc="-15"/>
              <a:t>to the  </a:t>
            </a:r>
            <a:r>
              <a:rPr dirty="0"/>
              <a:t>marketplace </a:t>
            </a:r>
            <a:r>
              <a:rPr dirty="0" spc="10"/>
              <a:t>(via </a:t>
            </a:r>
            <a:r>
              <a:rPr dirty="0" spc="5"/>
              <a:t>startups </a:t>
            </a:r>
            <a:r>
              <a:rPr dirty="0"/>
              <a:t>and/or </a:t>
            </a:r>
            <a:r>
              <a:rPr dirty="0" spc="10"/>
              <a:t>licensing </a:t>
            </a:r>
            <a:r>
              <a:rPr dirty="0" spc="-20"/>
              <a:t>of </a:t>
            </a:r>
            <a:r>
              <a:rPr dirty="0" spc="-5"/>
              <a:t>technology</a:t>
            </a:r>
            <a:r>
              <a:rPr dirty="0" spc="-315"/>
              <a:t> </a:t>
            </a:r>
            <a:r>
              <a:rPr dirty="0" spc="-15"/>
              <a:t>to  </a:t>
            </a:r>
            <a:r>
              <a:rPr dirty="0" spc="-5"/>
              <a:t>others)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/>
          </a:p>
          <a:p>
            <a:pPr marL="12700" marR="5080">
              <a:lnSpc>
                <a:spcPts val="2100"/>
              </a:lnSpc>
            </a:pPr>
            <a:r>
              <a:rPr dirty="0" spc="-10"/>
              <a:t>Fosters </a:t>
            </a:r>
            <a:r>
              <a:rPr dirty="0" spc="5"/>
              <a:t>and </a:t>
            </a:r>
            <a:r>
              <a:rPr dirty="0" spc="10"/>
              <a:t>builds new </a:t>
            </a:r>
            <a:r>
              <a:rPr dirty="0" spc="5"/>
              <a:t>relationships</a:t>
            </a:r>
            <a:r>
              <a:rPr dirty="0" spc="-350"/>
              <a:t> </a:t>
            </a:r>
            <a:r>
              <a:rPr dirty="0"/>
              <a:t>with </a:t>
            </a:r>
            <a:r>
              <a:rPr dirty="0" spc="10"/>
              <a:t>industry </a:t>
            </a:r>
            <a:r>
              <a:rPr dirty="0" spc="-15"/>
              <a:t>to </a:t>
            </a:r>
            <a:r>
              <a:rPr dirty="0" spc="15"/>
              <a:t>enable  </a:t>
            </a:r>
            <a:r>
              <a:rPr dirty="0" spc="10"/>
              <a:t>research </a:t>
            </a:r>
            <a:r>
              <a:rPr dirty="0" spc="-20"/>
              <a:t>or </a:t>
            </a:r>
            <a:r>
              <a:rPr dirty="0" spc="15"/>
              <a:t>service</a:t>
            </a:r>
            <a:r>
              <a:rPr dirty="0" spc="-185"/>
              <a:t> </a:t>
            </a:r>
            <a:r>
              <a:rPr dirty="0" spc="10"/>
              <a:t>agreements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60359" y="1482026"/>
            <a:ext cx="2663190" cy="1172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Y</a:t>
            </a:r>
            <a:r>
              <a:rPr dirty="0" sz="215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OUR </a:t>
            </a:r>
            <a:r>
              <a:rPr dirty="0" sz="27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215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UPPORT</a:t>
            </a:r>
            <a:r>
              <a:rPr dirty="0" sz="2150" spc="-330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5" i="1">
                <a:solidFill>
                  <a:srgbClr val="FF0000"/>
                </a:solidFill>
                <a:latin typeface="Franklin Gothic Book"/>
                <a:cs typeface="Franklin Gothic Book"/>
              </a:rPr>
              <a:t>EAM</a:t>
            </a:r>
            <a:endParaRPr sz="2150">
              <a:latin typeface="Franklin Gothic Book"/>
              <a:cs typeface="Franklin Gothic Book"/>
            </a:endParaRPr>
          </a:p>
          <a:p>
            <a:pPr marL="234950" marR="528955">
              <a:lnSpc>
                <a:spcPct val="100800"/>
              </a:lnSpc>
              <a:spcBef>
                <a:spcPts val="1435"/>
              </a:spcBef>
            </a:pPr>
            <a:r>
              <a:rPr dirty="0" sz="1800" spc="55">
                <a:latin typeface="Franklin Gothic Book"/>
                <a:cs typeface="Franklin Gothic Book"/>
              </a:rPr>
              <a:t>Noah</a:t>
            </a:r>
            <a:r>
              <a:rPr dirty="0" sz="1800" spc="-19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Bergeron,</a:t>
            </a:r>
            <a:r>
              <a:rPr dirty="0" sz="1800" spc="-195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MS  </a:t>
            </a:r>
            <a:r>
              <a:rPr dirty="0" sz="1800" spc="-5">
                <a:latin typeface="Franklin Gothic Book"/>
                <a:cs typeface="Franklin Gothic Book"/>
              </a:rPr>
              <a:t>Associate</a:t>
            </a:r>
            <a:r>
              <a:rPr dirty="0" sz="1800" spc="-6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Director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24454" y="93344"/>
            <a:ext cx="6955790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5"/>
              <a:t>F</a:t>
            </a:r>
            <a:r>
              <a:rPr dirty="0" spc="5"/>
              <a:t>ROM </a:t>
            </a:r>
            <a:r>
              <a:rPr dirty="0" sz="3450" spc="15"/>
              <a:t>IP </a:t>
            </a:r>
            <a:r>
              <a:rPr dirty="0" spc="-25"/>
              <a:t>TO </a:t>
            </a:r>
            <a:r>
              <a:rPr dirty="0" sz="3450" spc="-55"/>
              <a:t>P</a:t>
            </a:r>
            <a:r>
              <a:rPr dirty="0" spc="-55"/>
              <a:t>ATENT </a:t>
            </a:r>
            <a:r>
              <a:rPr dirty="0" spc="-25"/>
              <a:t>TO </a:t>
            </a:r>
            <a:r>
              <a:rPr dirty="0" sz="3450"/>
              <a:t>L</a:t>
            </a:r>
            <a:r>
              <a:rPr dirty="0"/>
              <a:t>ICENSE</a:t>
            </a:r>
            <a:r>
              <a:rPr dirty="0" spc="-535"/>
              <a:t> </a:t>
            </a:r>
            <a:r>
              <a:rPr dirty="0" sz="3450" spc="-20"/>
              <a:t>A</a:t>
            </a:r>
            <a:r>
              <a:rPr dirty="0" spc="-20"/>
              <a:t>GREEMENT</a:t>
            </a:r>
            <a:endParaRPr sz="3450"/>
          </a:p>
        </p:txBody>
      </p:sp>
      <p:sp>
        <p:nvSpPr>
          <p:cNvPr id="5" name="object 5"/>
          <p:cNvSpPr/>
          <p:nvPr/>
        </p:nvSpPr>
        <p:spPr>
          <a:xfrm>
            <a:off x="2343131" y="980962"/>
            <a:ext cx="2328964" cy="900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95601" y="1033525"/>
            <a:ext cx="2190750" cy="762000"/>
          </a:xfrm>
          <a:custGeom>
            <a:avLst/>
            <a:gdLst/>
            <a:ahLst/>
            <a:cxnLst/>
            <a:rect l="l" t="t" r="r" b="b"/>
            <a:pathLst>
              <a:path w="2190750" h="762000">
                <a:moveTo>
                  <a:pt x="0" y="127000"/>
                </a:moveTo>
                <a:lnTo>
                  <a:pt x="9967" y="77527"/>
                </a:lnTo>
                <a:lnTo>
                  <a:pt x="37163" y="37163"/>
                </a:lnTo>
                <a:lnTo>
                  <a:pt x="77527" y="9967"/>
                </a:lnTo>
                <a:lnTo>
                  <a:pt x="127000" y="0"/>
                </a:lnTo>
                <a:lnTo>
                  <a:pt x="2063623" y="0"/>
                </a:lnTo>
                <a:lnTo>
                  <a:pt x="2113115" y="9967"/>
                </a:lnTo>
                <a:lnTo>
                  <a:pt x="2153523" y="37163"/>
                </a:lnTo>
                <a:lnTo>
                  <a:pt x="2180762" y="77527"/>
                </a:lnTo>
                <a:lnTo>
                  <a:pt x="2190750" y="127000"/>
                </a:lnTo>
                <a:lnTo>
                  <a:pt x="2190750" y="634873"/>
                </a:lnTo>
                <a:lnTo>
                  <a:pt x="2180762" y="684365"/>
                </a:lnTo>
                <a:lnTo>
                  <a:pt x="2153523" y="724773"/>
                </a:lnTo>
                <a:lnTo>
                  <a:pt x="2113115" y="752012"/>
                </a:lnTo>
                <a:lnTo>
                  <a:pt x="2063623" y="762000"/>
                </a:lnTo>
                <a:lnTo>
                  <a:pt x="127000" y="762000"/>
                </a:lnTo>
                <a:lnTo>
                  <a:pt x="77527" y="752012"/>
                </a:lnTo>
                <a:lnTo>
                  <a:pt x="37163" y="724773"/>
                </a:lnTo>
                <a:lnTo>
                  <a:pt x="9967" y="684365"/>
                </a:lnTo>
                <a:lnTo>
                  <a:pt x="0" y="634873"/>
                </a:lnTo>
                <a:lnTo>
                  <a:pt x="0" y="127000"/>
                </a:lnTo>
                <a:close/>
              </a:path>
            </a:pathLst>
          </a:custGeom>
          <a:ln w="6350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647569" y="1187386"/>
            <a:ext cx="15347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Sponsor</a:t>
            </a:r>
            <a:r>
              <a:rPr dirty="0" sz="1800" spc="-114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Agency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4970" y="2018347"/>
            <a:ext cx="8242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>
                <a:latin typeface="Franklin Gothic Book"/>
                <a:cs typeface="Franklin Gothic Book"/>
              </a:rPr>
              <a:t>Funding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81350" y="1790636"/>
            <a:ext cx="642937" cy="1071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24276" y="1824101"/>
            <a:ext cx="523875" cy="971550"/>
          </a:xfrm>
          <a:custGeom>
            <a:avLst/>
            <a:gdLst/>
            <a:ahLst/>
            <a:cxnLst/>
            <a:rect l="l" t="t" r="r" b="b"/>
            <a:pathLst>
              <a:path w="523875" h="971550">
                <a:moveTo>
                  <a:pt x="523875" y="709549"/>
                </a:moveTo>
                <a:lnTo>
                  <a:pt x="0" y="709549"/>
                </a:lnTo>
                <a:lnTo>
                  <a:pt x="261874" y="971550"/>
                </a:lnTo>
                <a:lnTo>
                  <a:pt x="523875" y="709549"/>
                </a:lnTo>
                <a:close/>
              </a:path>
              <a:path w="523875" h="971550">
                <a:moveTo>
                  <a:pt x="392811" y="0"/>
                </a:moveTo>
                <a:lnTo>
                  <a:pt x="130937" y="0"/>
                </a:lnTo>
                <a:lnTo>
                  <a:pt x="130937" y="709549"/>
                </a:lnTo>
                <a:lnTo>
                  <a:pt x="392811" y="709549"/>
                </a:lnTo>
                <a:lnTo>
                  <a:pt x="39281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24276" y="1824101"/>
            <a:ext cx="523875" cy="971550"/>
          </a:xfrm>
          <a:custGeom>
            <a:avLst/>
            <a:gdLst/>
            <a:ahLst/>
            <a:cxnLst/>
            <a:rect l="l" t="t" r="r" b="b"/>
            <a:pathLst>
              <a:path w="523875" h="971550">
                <a:moveTo>
                  <a:pt x="0" y="709549"/>
                </a:moveTo>
                <a:lnTo>
                  <a:pt x="130937" y="709549"/>
                </a:lnTo>
                <a:lnTo>
                  <a:pt x="130937" y="0"/>
                </a:lnTo>
                <a:lnTo>
                  <a:pt x="392811" y="0"/>
                </a:lnTo>
                <a:lnTo>
                  <a:pt x="392811" y="709549"/>
                </a:lnTo>
                <a:lnTo>
                  <a:pt x="523875" y="709549"/>
                </a:lnTo>
                <a:lnTo>
                  <a:pt x="261874" y="971550"/>
                </a:lnTo>
                <a:lnTo>
                  <a:pt x="0" y="709549"/>
                </a:lnTo>
                <a:close/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3330" y="3124094"/>
            <a:ext cx="2328964" cy="10621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5737" y="3176651"/>
            <a:ext cx="2191385" cy="923925"/>
          </a:xfrm>
          <a:custGeom>
            <a:avLst/>
            <a:gdLst/>
            <a:ahLst/>
            <a:cxnLst/>
            <a:rect l="l" t="t" r="r" b="b"/>
            <a:pathLst>
              <a:path w="2191385" h="923925">
                <a:moveTo>
                  <a:pt x="0" y="153924"/>
                </a:moveTo>
                <a:lnTo>
                  <a:pt x="7850" y="105241"/>
                </a:lnTo>
                <a:lnTo>
                  <a:pt x="29712" y="62983"/>
                </a:lnTo>
                <a:lnTo>
                  <a:pt x="63046" y="29675"/>
                </a:lnTo>
                <a:lnTo>
                  <a:pt x="105317" y="7839"/>
                </a:lnTo>
                <a:lnTo>
                  <a:pt x="153987" y="0"/>
                </a:lnTo>
                <a:lnTo>
                  <a:pt x="2036762" y="0"/>
                </a:lnTo>
                <a:lnTo>
                  <a:pt x="2085458" y="7839"/>
                </a:lnTo>
                <a:lnTo>
                  <a:pt x="2127747" y="29675"/>
                </a:lnTo>
                <a:lnTo>
                  <a:pt x="2161093" y="62983"/>
                </a:lnTo>
                <a:lnTo>
                  <a:pt x="2182960" y="105241"/>
                </a:lnTo>
                <a:lnTo>
                  <a:pt x="2190813" y="153924"/>
                </a:lnTo>
                <a:lnTo>
                  <a:pt x="2190813" y="769874"/>
                </a:lnTo>
                <a:lnTo>
                  <a:pt x="2182960" y="818569"/>
                </a:lnTo>
                <a:lnTo>
                  <a:pt x="2161093" y="860858"/>
                </a:lnTo>
                <a:lnTo>
                  <a:pt x="2127747" y="894204"/>
                </a:lnTo>
                <a:lnTo>
                  <a:pt x="2085458" y="916072"/>
                </a:lnTo>
                <a:lnTo>
                  <a:pt x="2036762" y="923925"/>
                </a:lnTo>
                <a:lnTo>
                  <a:pt x="153987" y="923925"/>
                </a:lnTo>
                <a:lnTo>
                  <a:pt x="105317" y="916072"/>
                </a:lnTo>
                <a:lnTo>
                  <a:pt x="63046" y="894204"/>
                </a:lnTo>
                <a:lnTo>
                  <a:pt x="29712" y="860858"/>
                </a:lnTo>
                <a:lnTo>
                  <a:pt x="7850" y="818569"/>
                </a:lnTo>
                <a:lnTo>
                  <a:pt x="0" y="769874"/>
                </a:lnTo>
                <a:lnTo>
                  <a:pt x="0" y="153924"/>
                </a:lnTo>
                <a:close/>
              </a:path>
            </a:pathLst>
          </a:custGeom>
          <a:ln w="63500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7219" y="3338131"/>
            <a:ext cx="1176020" cy="57721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dirty="0" sz="1800" spc="15" b="1">
                <a:latin typeface="Calibri"/>
                <a:cs typeface="Calibri"/>
              </a:rPr>
              <a:t>C</a:t>
            </a:r>
            <a:r>
              <a:rPr dirty="0" sz="1800" b="1">
                <a:latin typeface="Calibri"/>
                <a:cs typeface="Calibri"/>
              </a:rPr>
              <a:t>o</a:t>
            </a:r>
            <a:r>
              <a:rPr dirty="0" sz="1800" spc="35" b="1">
                <a:latin typeface="Calibri"/>
                <a:cs typeface="Calibri"/>
              </a:rPr>
              <a:t>m</a:t>
            </a:r>
            <a:r>
              <a:rPr dirty="0" sz="1800" spc="30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30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ci</a:t>
            </a:r>
            <a:r>
              <a:rPr dirty="0" sz="1800" spc="10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l  </a:t>
            </a:r>
            <a:r>
              <a:rPr dirty="0" sz="1800" spc="10" b="1">
                <a:latin typeface="Calibri"/>
                <a:cs typeface="Calibri"/>
              </a:rPr>
              <a:t>Company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43225" y="2781300"/>
            <a:ext cx="1085850" cy="19335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2525" y="4600511"/>
            <a:ext cx="4633976" cy="18431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83805" y="4633976"/>
            <a:ext cx="2467610" cy="1743075"/>
          </a:xfrm>
          <a:custGeom>
            <a:avLst/>
            <a:gdLst/>
            <a:ahLst/>
            <a:cxnLst/>
            <a:rect l="l" t="t" r="r" b="b"/>
            <a:pathLst>
              <a:path w="2467610" h="1743075">
                <a:moveTo>
                  <a:pt x="653630" y="838454"/>
                </a:moveTo>
                <a:lnTo>
                  <a:pt x="217893" y="838454"/>
                </a:lnTo>
                <a:lnTo>
                  <a:pt x="243770" y="877030"/>
                </a:lnTo>
                <a:lnTo>
                  <a:pt x="270702" y="914910"/>
                </a:lnTo>
                <a:lnTo>
                  <a:pt x="298672" y="952085"/>
                </a:lnTo>
                <a:lnTo>
                  <a:pt x="327656" y="988545"/>
                </a:lnTo>
                <a:lnTo>
                  <a:pt x="357636" y="1024278"/>
                </a:lnTo>
                <a:lnTo>
                  <a:pt x="388591" y="1059274"/>
                </a:lnTo>
                <a:lnTo>
                  <a:pt x="420499" y="1093524"/>
                </a:lnTo>
                <a:lnTo>
                  <a:pt x="453342" y="1127017"/>
                </a:lnTo>
                <a:lnTo>
                  <a:pt x="487097" y="1159744"/>
                </a:lnTo>
                <a:lnTo>
                  <a:pt x="521745" y="1191692"/>
                </a:lnTo>
                <a:lnTo>
                  <a:pt x="557264" y="1222854"/>
                </a:lnTo>
                <a:lnTo>
                  <a:pt x="593635" y="1253217"/>
                </a:lnTo>
                <a:lnTo>
                  <a:pt x="630838" y="1282773"/>
                </a:lnTo>
                <a:lnTo>
                  <a:pt x="668850" y="1311511"/>
                </a:lnTo>
                <a:lnTo>
                  <a:pt x="707652" y="1339420"/>
                </a:lnTo>
                <a:lnTo>
                  <a:pt x="747224" y="1366490"/>
                </a:lnTo>
                <a:lnTo>
                  <a:pt x="787545" y="1392712"/>
                </a:lnTo>
                <a:lnTo>
                  <a:pt x="828593" y="1418074"/>
                </a:lnTo>
                <a:lnTo>
                  <a:pt x="870350" y="1442567"/>
                </a:lnTo>
                <a:lnTo>
                  <a:pt x="912793" y="1466181"/>
                </a:lnTo>
                <a:lnTo>
                  <a:pt x="955904" y="1488905"/>
                </a:lnTo>
                <a:lnTo>
                  <a:pt x="999660" y="1510729"/>
                </a:lnTo>
                <a:lnTo>
                  <a:pt x="1044043" y="1531642"/>
                </a:lnTo>
                <a:lnTo>
                  <a:pt x="1089030" y="1551635"/>
                </a:lnTo>
                <a:lnTo>
                  <a:pt x="1134602" y="1570698"/>
                </a:lnTo>
                <a:lnTo>
                  <a:pt x="1180738" y="1588819"/>
                </a:lnTo>
                <a:lnTo>
                  <a:pt x="1227417" y="1605989"/>
                </a:lnTo>
                <a:lnTo>
                  <a:pt x="1274619" y="1622198"/>
                </a:lnTo>
                <a:lnTo>
                  <a:pt x="1322324" y="1637436"/>
                </a:lnTo>
                <a:lnTo>
                  <a:pt x="1370511" y="1651691"/>
                </a:lnTo>
                <a:lnTo>
                  <a:pt x="1419159" y="1664954"/>
                </a:lnTo>
                <a:lnTo>
                  <a:pt x="1468248" y="1677216"/>
                </a:lnTo>
                <a:lnTo>
                  <a:pt x="1517758" y="1688464"/>
                </a:lnTo>
                <a:lnTo>
                  <a:pt x="1567667" y="1698690"/>
                </a:lnTo>
                <a:lnTo>
                  <a:pt x="1617955" y="1707883"/>
                </a:lnTo>
                <a:lnTo>
                  <a:pt x="1668602" y="1716032"/>
                </a:lnTo>
                <a:lnTo>
                  <a:pt x="1719588" y="1723129"/>
                </a:lnTo>
                <a:lnTo>
                  <a:pt x="1770891" y="1729161"/>
                </a:lnTo>
                <a:lnTo>
                  <a:pt x="1822491" y="1734120"/>
                </a:lnTo>
                <a:lnTo>
                  <a:pt x="1874368" y="1737994"/>
                </a:lnTo>
                <a:lnTo>
                  <a:pt x="1926501" y="1740775"/>
                </a:lnTo>
                <a:lnTo>
                  <a:pt x="1978870" y="1742450"/>
                </a:lnTo>
                <a:lnTo>
                  <a:pt x="2031453" y="1743011"/>
                </a:lnTo>
                <a:lnTo>
                  <a:pt x="2467190" y="1743011"/>
                </a:lnTo>
                <a:lnTo>
                  <a:pt x="2414607" y="1742450"/>
                </a:lnTo>
                <a:lnTo>
                  <a:pt x="2362239" y="1740775"/>
                </a:lnTo>
                <a:lnTo>
                  <a:pt x="2310107" y="1737994"/>
                </a:lnTo>
                <a:lnTo>
                  <a:pt x="2258231" y="1734120"/>
                </a:lnTo>
                <a:lnTo>
                  <a:pt x="2206632" y="1729161"/>
                </a:lnTo>
                <a:lnTo>
                  <a:pt x="2155331" y="1723129"/>
                </a:lnTo>
                <a:lnTo>
                  <a:pt x="2104348" y="1716032"/>
                </a:lnTo>
                <a:lnTo>
                  <a:pt x="2053703" y="1707883"/>
                </a:lnTo>
                <a:lnTo>
                  <a:pt x="2003417" y="1698690"/>
                </a:lnTo>
                <a:lnTo>
                  <a:pt x="1953510" y="1688464"/>
                </a:lnTo>
                <a:lnTo>
                  <a:pt x="1904004" y="1677216"/>
                </a:lnTo>
                <a:lnTo>
                  <a:pt x="1854918" y="1664954"/>
                </a:lnTo>
                <a:lnTo>
                  <a:pt x="1806272" y="1651691"/>
                </a:lnTo>
                <a:lnTo>
                  <a:pt x="1758088" y="1637436"/>
                </a:lnTo>
                <a:lnTo>
                  <a:pt x="1710387" y="1622198"/>
                </a:lnTo>
                <a:lnTo>
                  <a:pt x="1663187" y="1605989"/>
                </a:lnTo>
                <a:lnTo>
                  <a:pt x="1616511" y="1588819"/>
                </a:lnTo>
                <a:lnTo>
                  <a:pt x="1570378" y="1570698"/>
                </a:lnTo>
                <a:lnTo>
                  <a:pt x="1524808" y="1551635"/>
                </a:lnTo>
                <a:lnTo>
                  <a:pt x="1479824" y="1531642"/>
                </a:lnTo>
                <a:lnTo>
                  <a:pt x="1435444" y="1510729"/>
                </a:lnTo>
                <a:lnTo>
                  <a:pt x="1391690" y="1488905"/>
                </a:lnTo>
                <a:lnTo>
                  <a:pt x="1348581" y="1466181"/>
                </a:lnTo>
                <a:lnTo>
                  <a:pt x="1306139" y="1442567"/>
                </a:lnTo>
                <a:lnTo>
                  <a:pt x="1264384" y="1418074"/>
                </a:lnTo>
                <a:lnTo>
                  <a:pt x="1223337" y="1392712"/>
                </a:lnTo>
                <a:lnTo>
                  <a:pt x="1183017" y="1366490"/>
                </a:lnTo>
                <a:lnTo>
                  <a:pt x="1143446" y="1339420"/>
                </a:lnTo>
                <a:lnTo>
                  <a:pt x="1104643" y="1311511"/>
                </a:lnTo>
                <a:lnTo>
                  <a:pt x="1066631" y="1282773"/>
                </a:lnTo>
                <a:lnTo>
                  <a:pt x="1029428" y="1253217"/>
                </a:lnTo>
                <a:lnTo>
                  <a:pt x="993055" y="1222854"/>
                </a:lnTo>
                <a:lnTo>
                  <a:pt x="957534" y="1191692"/>
                </a:lnTo>
                <a:lnTo>
                  <a:pt x="922884" y="1159744"/>
                </a:lnTo>
                <a:lnTo>
                  <a:pt x="889126" y="1127017"/>
                </a:lnTo>
                <a:lnTo>
                  <a:pt x="856280" y="1093524"/>
                </a:lnTo>
                <a:lnTo>
                  <a:pt x="824367" y="1059274"/>
                </a:lnTo>
                <a:lnTo>
                  <a:pt x="793408" y="1024278"/>
                </a:lnTo>
                <a:lnTo>
                  <a:pt x="763422" y="988545"/>
                </a:lnTo>
                <a:lnTo>
                  <a:pt x="734432" y="952085"/>
                </a:lnTo>
                <a:lnTo>
                  <a:pt x="706456" y="914910"/>
                </a:lnTo>
                <a:lnTo>
                  <a:pt x="679515" y="877030"/>
                </a:lnTo>
                <a:lnTo>
                  <a:pt x="653630" y="838454"/>
                </a:lnTo>
                <a:close/>
              </a:path>
              <a:path w="2467610" h="1743075">
                <a:moveTo>
                  <a:pt x="180682" y="0"/>
                </a:moveTo>
                <a:lnTo>
                  <a:pt x="0" y="838454"/>
                </a:lnTo>
                <a:lnTo>
                  <a:pt x="871562" y="838454"/>
                </a:lnTo>
                <a:lnTo>
                  <a:pt x="18068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33190" y="4633976"/>
            <a:ext cx="2286635" cy="1743075"/>
          </a:xfrm>
          <a:custGeom>
            <a:avLst/>
            <a:gdLst/>
            <a:ahLst/>
            <a:cxnLst/>
            <a:rect l="l" t="t" r="r" b="b"/>
            <a:pathLst>
              <a:path w="2286635" h="1743075">
                <a:moveTo>
                  <a:pt x="2286635" y="0"/>
                </a:moveTo>
                <a:lnTo>
                  <a:pt x="1850771" y="0"/>
                </a:lnTo>
                <a:lnTo>
                  <a:pt x="1850108" y="44454"/>
                </a:lnTo>
                <a:lnTo>
                  <a:pt x="1848129" y="88656"/>
                </a:lnTo>
                <a:lnTo>
                  <a:pt x="1844850" y="132589"/>
                </a:lnTo>
                <a:lnTo>
                  <a:pt x="1840286" y="176241"/>
                </a:lnTo>
                <a:lnTo>
                  <a:pt x="1834451" y="219596"/>
                </a:lnTo>
                <a:lnTo>
                  <a:pt x="1827362" y="262641"/>
                </a:lnTo>
                <a:lnTo>
                  <a:pt x="1819032" y="305362"/>
                </a:lnTo>
                <a:lnTo>
                  <a:pt x="1809477" y="347744"/>
                </a:lnTo>
                <a:lnTo>
                  <a:pt x="1798713" y="389773"/>
                </a:lnTo>
                <a:lnTo>
                  <a:pt x="1786754" y="431435"/>
                </a:lnTo>
                <a:lnTo>
                  <a:pt x="1773616" y="472716"/>
                </a:lnTo>
                <a:lnTo>
                  <a:pt x="1759313" y="513602"/>
                </a:lnTo>
                <a:lnTo>
                  <a:pt x="1743861" y="554078"/>
                </a:lnTo>
                <a:lnTo>
                  <a:pt x="1727275" y="594130"/>
                </a:lnTo>
                <a:lnTo>
                  <a:pt x="1709570" y="633744"/>
                </a:lnTo>
                <a:lnTo>
                  <a:pt x="1690761" y="672907"/>
                </a:lnTo>
                <a:lnTo>
                  <a:pt x="1670864" y="711603"/>
                </a:lnTo>
                <a:lnTo>
                  <a:pt x="1649893" y="749818"/>
                </a:lnTo>
                <a:lnTo>
                  <a:pt x="1627863" y="787539"/>
                </a:lnTo>
                <a:lnTo>
                  <a:pt x="1604790" y="824752"/>
                </a:lnTo>
                <a:lnTo>
                  <a:pt x="1580689" y="861441"/>
                </a:lnTo>
                <a:lnTo>
                  <a:pt x="1555575" y="897593"/>
                </a:lnTo>
                <a:lnTo>
                  <a:pt x="1529463" y="933194"/>
                </a:lnTo>
                <a:lnTo>
                  <a:pt x="1502368" y="968230"/>
                </a:lnTo>
                <a:lnTo>
                  <a:pt x="1474305" y="1002685"/>
                </a:lnTo>
                <a:lnTo>
                  <a:pt x="1445290" y="1036547"/>
                </a:lnTo>
                <a:lnTo>
                  <a:pt x="1415337" y="1069801"/>
                </a:lnTo>
                <a:lnTo>
                  <a:pt x="1384462" y="1102433"/>
                </a:lnTo>
                <a:lnTo>
                  <a:pt x="1352680" y="1134429"/>
                </a:lnTo>
                <a:lnTo>
                  <a:pt x="1320006" y="1165774"/>
                </a:lnTo>
                <a:lnTo>
                  <a:pt x="1286455" y="1196454"/>
                </a:lnTo>
                <a:lnTo>
                  <a:pt x="1252042" y="1226455"/>
                </a:lnTo>
                <a:lnTo>
                  <a:pt x="1216782" y="1255764"/>
                </a:lnTo>
                <a:lnTo>
                  <a:pt x="1180691" y="1284365"/>
                </a:lnTo>
                <a:lnTo>
                  <a:pt x="1143783" y="1312245"/>
                </a:lnTo>
                <a:lnTo>
                  <a:pt x="1106074" y="1339389"/>
                </a:lnTo>
                <a:lnTo>
                  <a:pt x="1067579" y="1365783"/>
                </a:lnTo>
                <a:lnTo>
                  <a:pt x="1028313" y="1391414"/>
                </a:lnTo>
                <a:lnTo>
                  <a:pt x="988291" y="1416266"/>
                </a:lnTo>
                <a:lnTo>
                  <a:pt x="947528" y="1440326"/>
                </a:lnTo>
                <a:lnTo>
                  <a:pt x="906039" y="1463580"/>
                </a:lnTo>
                <a:lnTo>
                  <a:pt x="863840" y="1486013"/>
                </a:lnTo>
                <a:lnTo>
                  <a:pt x="820946" y="1507611"/>
                </a:lnTo>
                <a:lnTo>
                  <a:pt x="777371" y="1528360"/>
                </a:lnTo>
                <a:lnTo>
                  <a:pt x="733131" y="1548247"/>
                </a:lnTo>
                <a:lnTo>
                  <a:pt x="688241" y="1567255"/>
                </a:lnTo>
                <a:lnTo>
                  <a:pt x="642716" y="1585373"/>
                </a:lnTo>
                <a:lnTo>
                  <a:pt x="596571" y="1602584"/>
                </a:lnTo>
                <a:lnTo>
                  <a:pt x="549822" y="1618876"/>
                </a:lnTo>
                <a:lnTo>
                  <a:pt x="502483" y="1634234"/>
                </a:lnTo>
                <a:lnTo>
                  <a:pt x="454570" y="1648643"/>
                </a:lnTo>
                <a:lnTo>
                  <a:pt x="406098" y="1662090"/>
                </a:lnTo>
                <a:lnTo>
                  <a:pt x="357081" y="1674561"/>
                </a:lnTo>
                <a:lnTo>
                  <a:pt x="307535" y="1686041"/>
                </a:lnTo>
                <a:lnTo>
                  <a:pt x="257476" y="1696516"/>
                </a:lnTo>
                <a:lnTo>
                  <a:pt x="206918" y="1705972"/>
                </a:lnTo>
                <a:lnTo>
                  <a:pt x="155876" y="1714394"/>
                </a:lnTo>
                <a:lnTo>
                  <a:pt x="104365" y="1721770"/>
                </a:lnTo>
                <a:lnTo>
                  <a:pt x="52402" y="1728083"/>
                </a:lnTo>
                <a:lnTo>
                  <a:pt x="0" y="1733321"/>
                </a:lnTo>
                <a:lnTo>
                  <a:pt x="54338" y="1737557"/>
                </a:lnTo>
                <a:lnTo>
                  <a:pt x="108759" y="1740585"/>
                </a:lnTo>
                <a:lnTo>
                  <a:pt x="163252" y="1742404"/>
                </a:lnTo>
                <a:lnTo>
                  <a:pt x="217805" y="1743011"/>
                </a:lnTo>
                <a:lnTo>
                  <a:pt x="270385" y="1742459"/>
                </a:lnTo>
                <a:lnTo>
                  <a:pt x="322642" y="1740812"/>
                </a:lnTo>
                <a:lnTo>
                  <a:pt x="374561" y="1738083"/>
                </a:lnTo>
                <a:lnTo>
                  <a:pt x="426126" y="1734284"/>
                </a:lnTo>
                <a:lnTo>
                  <a:pt x="477321" y="1729430"/>
                </a:lnTo>
                <a:lnTo>
                  <a:pt x="528132" y="1723533"/>
                </a:lnTo>
                <a:lnTo>
                  <a:pt x="578542" y="1716606"/>
                </a:lnTo>
                <a:lnTo>
                  <a:pt x="628537" y="1708662"/>
                </a:lnTo>
                <a:lnTo>
                  <a:pt x="678100" y="1699714"/>
                </a:lnTo>
                <a:lnTo>
                  <a:pt x="727216" y="1689776"/>
                </a:lnTo>
                <a:lnTo>
                  <a:pt x="775870" y="1678860"/>
                </a:lnTo>
                <a:lnTo>
                  <a:pt x="824046" y="1666980"/>
                </a:lnTo>
                <a:lnTo>
                  <a:pt x="871729" y="1654148"/>
                </a:lnTo>
                <a:lnTo>
                  <a:pt x="918902" y="1640378"/>
                </a:lnTo>
                <a:lnTo>
                  <a:pt x="965551" y="1625683"/>
                </a:lnTo>
                <a:lnTo>
                  <a:pt x="1011660" y="1610075"/>
                </a:lnTo>
                <a:lnTo>
                  <a:pt x="1057214" y="1593569"/>
                </a:lnTo>
                <a:lnTo>
                  <a:pt x="1102197" y="1576176"/>
                </a:lnTo>
                <a:lnTo>
                  <a:pt x="1146593" y="1557910"/>
                </a:lnTo>
                <a:lnTo>
                  <a:pt x="1190388" y="1538784"/>
                </a:lnTo>
                <a:lnTo>
                  <a:pt x="1233565" y="1518811"/>
                </a:lnTo>
                <a:lnTo>
                  <a:pt x="1276109" y="1498005"/>
                </a:lnTo>
                <a:lnTo>
                  <a:pt x="1318004" y="1476378"/>
                </a:lnTo>
                <a:lnTo>
                  <a:pt x="1359235" y="1453943"/>
                </a:lnTo>
                <a:lnTo>
                  <a:pt x="1399787" y="1430713"/>
                </a:lnTo>
                <a:lnTo>
                  <a:pt x="1439644" y="1406702"/>
                </a:lnTo>
                <a:lnTo>
                  <a:pt x="1478790" y="1381923"/>
                </a:lnTo>
                <a:lnTo>
                  <a:pt x="1517211" y="1356388"/>
                </a:lnTo>
                <a:lnTo>
                  <a:pt x="1554889" y="1330111"/>
                </a:lnTo>
                <a:lnTo>
                  <a:pt x="1591811" y="1303104"/>
                </a:lnTo>
                <a:lnTo>
                  <a:pt x="1627960" y="1275382"/>
                </a:lnTo>
                <a:lnTo>
                  <a:pt x="1663321" y="1246956"/>
                </a:lnTo>
                <a:lnTo>
                  <a:pt x="1697879" y="1217840"/>
                </a:lnTo>
                <a:lnTo>
                  <a:pt x="1731617" y="1188048"/>
                </a:lnTo>
                <a:lnTo>
                  <a:pt x="1764521" y="1157591"/>
                </a:lnTo>
                <a:lnTo>
                  <a:pt x="1796575" y="1126484"/>
                </a:lnTo>
                <a:lnTo>
                  <a:pt x="1827763" y="1094738"/>
                </a:lnTo>
                <a:lnTo>
                  <a:pt x="1858070" y="1062368"/>
                </a:lnTo>
                <a:lnTo>
                  <a:pt x="1887481" y="1029387"/>
                </a:lnTo>
                <a:lnTo>
                  <a:pt x="1915979" y="995807"/>
                </a:lnTo>
                <a:lnTo>
                  <a:pt x="1943550" y="961641"/>
                </a:lnTo>
                <a:lnTo>
                  <a:pt x="1970177" y="926903"/>
                </a:lnTo>
                <a:lnTo>
                  <a:pt x="1995846" y="891606"/>
                </a:lnTo>
                <a:lnTo>
                  <a:pt x="2020541" y="855762"/>
                </a:lnTo>
                <a:lnTo>
                  <a:pt x="2044246" y="819385"/>
                </a:lnTo>
                <a:lnTo>
                  <a:pt x="2066946" y="782488"/>
                </a:lnTo>
                <a:lnTo>
                  <a:pt x="2088625" y="745084"/>
                </a:lnTo>
                <a:lnTo>
                  <a:pt x="2109268" y="707186"/>
                </a:lnTo>
                <a:lnTo>
                  <a:pt x="2128859" y="668807"/>
                </a:lnTo>
                <a:lnTo>
                  <a:pt x="2147383" y="629960"/>
                </a:lnTo>
                <a:lnTo>
                  <a:pt x="2164824" y="590658"/>
                </a:lnTo>
                <a:lnTo>
                  <a:pt x="2181168" y="550915"/>
                </a:lnTo>
                <a:lnTo>
                  <a:pt x="2196397" y="510743"/>
                </a:lnTo>
                <a:lnTo>
                  <a:pt x="2210497" y="470155"/>
                </a:lnTo>
                <a:lnTo>
                  <a:pt x="2223453" y="429165"/>
                </a:lnTo>
                <a:lnTo>
                  <a:pt x="2235248" y="387785"/>
                </a:lnTo>
                <a:lnTo>
                  <a:pt x="2245867" y="346029"/>
                </a:lnTo>
                <a:lnTo>
                  <a:pt x="2255295" y="303910"/>
                </a:lnTo>
                <a:lnTo>
                  <a:pt x="2263517" y="261440"/>
                </a:lnTo>
                <a:lnTo>
                  <a:pt x="2270516" y="218633"/>
                </a:lnTo>
                <a:lnTo>
                  <a:pt x="2276277" y="175503"/>
                </a:lnTo>
                <a:lnTo>
                  <a:pt x="2280785" y="132061"/>
                </a:lnTo>
                <a:lnTo>
                  <a:pt x="2284025" y="88321"/>
                </a:lnTo>
                <a:lnTo>
                  <a:pt x="2285979" y="44296"/>
                </a:lnTo>
                <a:lnTo>
                  <a:pt x="2286635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83805" y="4633976"/>
            <a:ext cx="4536440" cy="1743075"/>
          </a:xfrm>
          <a:custGeom>
            <a:avLst/>
            <a:gdLst/>
            <a:ahLst/>
            <a:cxnLst/>
            <a:rect l="l" t="t" r="r" b="b"/>
            <a:pathLst>
              <a:path w="4536440" h="1743075">
                <a:moveTo>
                  <a:pt x="2249385" y="1733321"/>
                </a:moveTo>
                <a:lnTo>
                  <a:pt x="2301787" y="1728083"/>
                </a:lnTo>
                <a:lnTo>
                  <a:pt x="2353751" y="1721770"/>
                </a:lnTo>
                <a:lnTo>
                  <a:pt x="2405262" y="1714394"/>
                </a:lnTo>
                <a:lnTo>
                  <a:pt x="2456303" y="1705972"/>
                </a:lnTo>
                <a:lnTo>
                  <a:pt x="2506862" y="1696516"/>
                </a:lnTo>
                <a:lnTo>
                  <a:pt x="2556921" y="1686041"/>
                </a:lnTo>
                <a:lnTo>
                  <a:pt x="2606467" y="1674561"/>
                </a:lnTo>
                <a:lnTo>
                  <a:pt x="2655483" y="1662090"/>
                </a:lnTo>
                <a:lnTo>
                  <a:pt x="2703956" y="1648643"/>
                </a:lnTo>
                <a:lnTo>
                  <a:pt x="2751869" y="1634234"/>
                </a:lnTo>
                <a:lnTo>
                  <a:pt x="2799208" y="1618876"/>
                </a:lnTo>
                <a:lnTo>
                  <a:pt x="2845957" y="1602584"/>
                </a:lnTo>
                <a:lnTo>
                  <a:pt x="2892102" y="1585373"/>
                </a:lnTo>
                <a:lnTo>
                  <a:pt x="2937627" y="1567255"/>
                </a:lnTo>
                <a:lnTo>
                  <a:pt x="2982517" y="1548247"/>
                </a:lnTo>
                <a:lnTo>
                  <a:pt x="3026757" y="1528360"/>
                </a:lnTo>
                <a:lnTo>
                  <a:pt x="3070331" y="1507611"/>
                </a:lnTo>
                <a:lnTo>
                  <a:pt x="3113226" y="1486013"/>
                </a:lnTo>
                <a:lnTo>
                  <a:pt x="3155425" y="1463580"/>
                </a:lnTo>
                <a:lnTo>
                  <a:pt x="3196914" y="1440326"/>
                </a:lnTo>
                <a:lnTo>
                  <a:pt x="3237676" y="1416266"/>
                </a:lnTo>
                <a:lnTo>
                  <a:pt x="3277699" y="1391414"/>
                </a:lnTo>
                <a:lnTo>
                  <a:pt x="3316965" y="1365783"/>
                </a:lnTo>
                <a:lnTo>
                  <a:pt x="3355460" y="1339389"/>
                </a:lnTo>
                <a:lnTo>
                  <a:pt x="3393169" y="1312245"/>
                </a:lnTo>
                <a:lnTo>
                  <a:pt x="3430077" y="1284365"/>
                </a:lnTo>
                <a:lnTo>
                  <a:pt x="3466168" y="1255764"/>
                </a:lnTo>
                <a:lnTo>
                  <a:pt x="3501427" y="1226455"/>
                </a:lnTo>
                <a:lnTo>
                  <a:pt x="3535840" y="1196454"/>
                </a:lnTo>
                <a:lnTo>
                  <a:pt x="3569392" y="1165774"/>
                </a:lnTo>
                <a:lnTo>
                  <a:pt x="3602066" y="1134429"/>
                </a:lnTo>
                <a:lnTo>
                  <a:pt x="3633848" y="1102433"/>
                </a:lnTo>
                <a:lnTo>
                  <a:pt x="3664723" y="1069801"/>
                </a:lnTo>
                <a:lnTo>
                  <a:pt x="3694676" y="1036547"/>
                </a:lnTo>
                <a:lnTo>
                  <a:pt x="3723691" y="1002685"/>
                </a:lnTo>
                <a:lnTo>
                  <a:pt x="3751754" y="968230"/>
                </a:lnTo>
                <a:lnTo>
                  <a:pt x="3778849" y="933194"/>
                </a:lnTo>
                <a:lnTo>
                  <a:pt x="3804961" y="897593"/>
                </a:lnTo>
                <a:lnTo>
                  <a:pt x="3830075" y="861441"/>
                </a:lnTo>
                <a:lnTo>
                  <a:pt x="3854176" y="824752"/>
                </a:lnTo>
                <a:lnTo>
                  <a:pt x="3877249" y="787539"/>
                </a:lnTo>
                <a:lnTo>
                  <a:pt x="3899279" y="749818"/>
                </a:lnTo>
                <a:lnTo>
                  <a:pt x="3920250" y="711603"/>
                </a:lnTo>
                <a:lnTo>
                  <a:pt x="3940147" y="672907"/>
                </a:lnTo>
                <a:lnTo>
                  <a:pt x="3958956" y="633744"/>
                </a:lnTo>
                <a:lnTo>
                  <a:pt x="3976661" y="594130"/>
                </a:lnTo>
                <a:lnTo>
                  <a:pt x="3993247" y="554078"/>
                </a:lnTo>
                <a:lnTo>
                  <a:pt x="4008699" y="513602"/>
                </a:lnTo>
                <a:lnTo>
                  <a:pt x="4023002" y="472716"/>
                </a:lnTo>
                <a:lnTo>
                  <a:pt x="4036140" y="431435"/>
                </a:lnTo>
                <a:lnTo>
                  <a:pt x="4048099" y="389773"/>
                </a:lnTo>
                <a:lnTo>
                  <a:pt x="4058863" y="347744"/>
                </a:lnTo>
                <a:lnTo>
                  <a:pt x="4068418" y="305362"/>
                </a:lnTo>
                <a:lnTo>
                  <a:pt x="4076748" y="262641"/>
                </a:lnTo>
                <a:lnTo>
                  <a:pt x="4083837" y="219596"/>
                </a:lnTo>
                <a:lnTo>
                  <a:pt x="4089672" y="176241"/>
                </a:lnTo>
                <a:lnTo>
                  <a:pt x="4094236" y="132589"/>
                </a:lnTo>
                <a:lnTo>
                  <a:pt x="4097515" y="88656"/>
                </a:lnTo>
                <a:lnTo>
                  <a:pt x="4099494" y="44454"/>
                </a:lnTo>
                <a:lnTo>
                  <a:pt x="4100156" y="0"/>
                </a:lnTo>
                <a:lnTo>
                  <a:pt x="4536020" y="0"/>
                </a:lnTo>
                <a:lnTo>
                  <a:pt x="4535365" y="44296"/>
                </a:lnTo>
                <a:lnTo>
                  <a:pt x="4533410" y="88321"/>
                </a:lnTo>
                <a:lnTo>
                  <a:pt x="4530171" y="132061"/>
                </a:lnTo>
                <a:lnTo>
                  <a:pt x="4525663" y="175503"/>
                </a:lnTo>
                <a:lnTo>
                  <a:pt x="4519902" y="218633"/>
                </a:lnTo>
                <a:lnTo>
                  <a:pt x="4512903" y="261440"/>
                </a:lnTo>
                <a:lnTo>
                  <a:pt x="4504681" y="303910"/>
                </a:lnTo>
                <a:lnTo>
                  <a:pt x="4495253" y="346029"/>
                </a:lnTo>
                <a:lnTo>
                  <a:pt x="4484634" y="387785"/>
                </a:lnTo>
                <a:lnTo>
                  <a:pt x="4472839" y="429165"/>
                </a:lnTo>
                <a:lnTo>
                  <a:pt x="4459883" y="470155"/>
                </a:lnTo>
                <a:lnTo>
                  <a:pt x="4445783" y="510743"/>
                </a:lnTo>
                <a:lnTo>
                  <a:pt x="4430554" y="550915"/>
                </a:lnTo>
                <a:lnTo>
                  <a:pt x="4414210" y="590658"/>
                </a:lnTo>
                <a:lnTo>
                  <a:pt x="4396769" y="629960"/>
                </a:lnTo>
                <a:lnTo>
                  <a:pt x="4378245" y="668807"/>
                </a:lnTo>
                <a:lnTo>
                  <a:pt x="4358654" y="707186"/>
                </a:lnTo>
                <a:lnTo>
                  <a:pt x="4338011" y="745084"/>
                </a:lnTo>
                <a:lnTo>
                  <a:pt x="4316331" y="782488"/>
                </a:lnTo>
                <a:lnTo>
                  <a:pt x="4293632" y="819385"/>
                </a:lnTo>
                <a:lnTo>
                  <a:pt x="4269927" y="855762"/>
                </a:lnTo>
                <a:lnTo>
                  <a:pt x="4245232" y="891606"/>
                </a:lnTo>
                <a:lnTo>
                  <a:pt x="4219563" y="926903"/>
                </a:lnTo>
                <a:lnTo>
                  <a:pt x="4192935" y="961641"/>
                </a:lnTo>
                <a:lnTo>
                  <a:pt x="4165365" y="995807"/>
                </a:lnTo>
                <a:lnTo>
                  <a:pt x="4136867" y="1029387"/>
                </a:lnTo>
                <a:lnTo>
                  <a:pt x="4107456" y="1062368"/>
                </a:lnTo>
                <a:lnTo>
                  <a:pt x="4077149" y="1094738"/>
                </a:lnTo>
                <a:lnTo>
                  <a:pt x="4045961" y="1126484"/>
                </a:lnTo>
                <a:lnTo>
                  <a:pt x="4013907" y="1157591"/>
                </a:lnTo>
                <a:lnTo>
                  <a:pt x="3981003" y="1188048"/>
                </a:lnTo>
                <a:lnTo>
                  <a:pt x="3947265" y="1217840"/>
                </a:lnTo>
                <a:lnTo>
                  <a:pt x="3912707" y="1246956"/>
                </a:lnTo>
                <a:lnTo>
                  <a:pt x="3877346" y="1275382"/>
                </a:lnTo>
                <a:lnTo>
                  <a:pt x="3841197" y="1303104"/>
                </a:lnTo>
                <a:lnTo>
                  <a:pt x="3804275" y="1330111"/>
                </a:lnTo>
                <a:lnTo>
                  <a:pt x="3766597" y="1356388"/>
                </a:lnTo>
                <a:lnTo>
                  <a:pt x="3728176" y="1381923"/>
                </a:lnTo>
                <a:lnTo>
                  <a:pt x="3689030" y="1406702"/>
                </a:lnTo>
                <a:lnTo>
                  <a:pt x="3649173" y="1430713"/>
                </a:lnTo>
                <a:lnTo>
                  <a:pt x="3608621" y="1453943"/>
                </a:lnTo>
                <a:lnTo>
                  <a:pt x="3567390" y="1476378"/>
                </a:lnTo>
                <a:lnTo>
                  <a:pt x="3525494" y="1498005"/>
                </a:lnTo>
                <a:lnTo>
                  <a:pt x="3482951" y="1518811"/>
                </a:lnTo>
                <a:lnTo>
                  <a:pt x="3439774" y="1538784"/>
                </a:lnTo>
                <a:lnTo>
                  <a:pt x="3395979" y="1557910"/>
                </a:lnTo>
                <a:lnTo>
                  <a:pt x="3351583" y="1576176"/>
                </a:lnTo>
                <a:lnTo>
                  <a:pt x="3306600" y="1593569"/>
                </a:lnTo>
                <a:lnTo>
                  <a:pt x="3261046" y="1610075"/>
                </a:lnTo>
                <a:lnTo>
                  <a:pt x="3214937" y="1625683"/>
                </a:lnTo>
                <a:lnTo>
                  <a:pt x="3168288" y="1640378"/>
                </a:lnTo>
                <a:lnTo>
                  <a:pt x="3121114" y="1654148"/>
                </a:lnTo>
                <a:lnTo>
                  <a:pt x="3073432" y="1666980"/>
                </a:lnTo>
                <a:lnTo>
                  <a:pt x="3025256" y="1678860"/>
                </a:lnTo>
                <a:lnTo>
                  <a:pt x="2976602" y="1689776"/>
                </a:lnTo>
                <a:lnTo>
                  <a:pt x="2927486" y="1699714"/>
                </a:lnTo>
                <a:lnTo>
                  <a:pt x="2877923" y="1708662"/>
                </a:lnTo>
                <a:lnTo>
                  <a:pt x="2827928" y="1716606"/>
                </a:lnTo>
                <a:lnTo>
                  <a:pt x="2777518" y="1723533"/>
                </a:lnTo>
                <a:lnTo>
                  <a:pt x="2726707" y="1729430"/>
                </a:lnTo>
                <a:lnTo>
                  <a:pt x="2675511" y="1734284"/>
                </a:lnTo>
                <a:lnTo>
                  <a:pt x="2623946" y="1738083"/>
                </a:lnTo>
                <a:lnTo>
                  <a:pt x="2572028" y="1740812"/>
                </a:lnTo>
                <a:lnTo>
                  <a:pt x="2519770" y="1742459"/>
                </a:lnTo>
                <a:lnTo>
                  <a:pt x="2467190" y="1743011"/>
                </a:lnTo>
                <a:lnTo>
                  <a:pt x="2031453" y="1743011"/>
                </a:lnTo>
                <a:lnTo>
                  <a:pt x="1978870" y="1742450"/>
                </a:lnTo>
                <a:lnTo>
                  <a:pt x="1926501" y="1740775"/>
                </a:lnTo>
                <a:lnTo>
                  <a:pt x="1874368" y="1737994"/>
                </a:lnTo>
                <a:lnTo>
                  <a:pt x="1822491" y="1734120"/>
                </a:lnTo>
                <a:lnTo>
                  <a:pt x="1770891" y="1729161"/>
                </a:lnTo>
                <a:lnTo>
                  <a:pt x="1719588" y="1723129"/>
                </a:lnTo>
                <a:lnTo>
                  <a:pt x="1668602" y="1716032"/>
                </a:lnTo>
                <a:lnTo>
                  <a:pt x="1617955" y="1707883"/>
                </a:lnTo>
                <a:lnTo>
                  <a:pt x="1567667" y="1698690"/>
                </a:lnTo>
                <a:lnTo>
                  <a:pt x="1517758" y="1688464"/>
                </a:lnTo>
                <a:lnTo>
                  <a:pt x="1468248" y="1677216"/>
                </a:lnTo>
                <a:lnTo>
                  <a:pt x="1419159" y="1664954"/>
                </a:lnTo>
                <a:lnTo>
                  <a:pt x="1370511" y="1651691"/>
                </a:lnTo>
                <a:lnTo>
                  <a:pt x="1322324" y="1637436"/>
                </a:lnTo>
                <a:lnTo>
                  <a:pt x="1274619" y="1622198"/>
                </a:lnTo>
                <a:lnTo>
                  <a:pt x="1227417" y="1605989"/>
                </a:lnTo>
                <a:lnTo>
                  <a:pt x="1180738" y="1588819"/>
                </a:lnTo>
                <a:lnTo>
                  <a:pt x="1134602" y="1570698"/>
                </a:lnTo>
                <a:lnTo>
                  <a:pt x="1089030" y="1551635"/>
                </a:lnTo>
                <a:lnTo>
                  <a:pt x="1044043" y="1531642"/>
                </a:lnTo>
                <a:lnTo>
                  <a:pt x="999660" y="1510729"/>
                </a:lnTo>
                <a:lnTo>
                  <a:pt x="955904" y="1488905"/>
                </a:lnTo>
                <a:lnTo>
                  <a:pt x="912793" y="1466181"/>
                </a:lnTo>
                <a:lnTo>
                  <a:pt x="870350" y="1442567"/>
                </a:lnTo>
                <a:lnTo>
                  <a:pt x="828593" y="1418074"/>
                </a:lnTo>
                <a:lnTo>
                  <a:pt x="787545" y="1392712"/>
                </a:lnTo>
                <a:lnTo>
                  <a:pt x="747224" y="1366490"/>
                </a:lnTo>
                <a:lnTo>
                  <a:pt x="707652" y="1339420"/>
                </a:lnTo>
                <a:lnTo>
                  <a:pt x="668850" y="1311511"/>
                </a:lnTo>
                <a:lnTo>
                  <a:pt x="630838" y="1282773"/>
                </a:lnTo>
                <a:lnTo>
                  <a:pt x="593635" y="1253217"/>
                </a:lnTo>
                <a:lnTo>
                  <a:pt x="557264" y="1222854"/>
                </a:lnTo>
                <a:lnTo>
                  <a:pt x="521745" y="1191692"/>
                </a:lnTo>
                <a:lnTo>
                  <a:pt x="487097" y="1159744"/>
                </a:lnTo>
                <a:lnTo>
                  <a:pt x="453342" y="1127017"/>
                </a:lnTo>
                <a:lnTo>
                  <a:pt x="420499" y="1093524"/>
                </a:lnTo>
                <a:lnTo>
                  <a:pt x="388591" y="1059274"/>
                </a:lnTo>
                <a:lnTo>
                  <a:pt x="357636" y="1024278"/>
                </a:lnTo>
                <a:lnTo>
                  <a:pt x="327656" y="988545"/>
                </a:lnTo>
                <a:lnTo>
                  <a:pt x="298672" y="952085"/>
                </a:lnTo>
                <a:lnTo>
                  <a:pt x="270702" y="914910"/>
                </a:lnTo>
                <a:lnTo>
                  <a:pt x="243770" y="877030"/>
                </a:lnTo>
                <a:lnTo>
                  <a:pt x="217893" y="838454"/>
                </a:lnTo>
                <a:lnTo>
                  <a:pt x="0" y="838454"/>
                </a:lnTo>
                <a:lnTo>
                  <a:pt x="180682" y="0"/>
                </a:lnTo>
                <a:lnTo>
                  <a:pt x="871562" y="838454"/>
                </a:lnTo>
                <a:lnTo>
                  <a:pt x="653630" y="838454"/>
                </a:lnTo>
                <a:lnTo>
                  <a:pt x="679515" y="877030"/>
                </a:lnTo>
                <a:lnTo>
                  <a:pt x="706456" y="914910"/>
                </a:lnTo>
                <a:lnTo>
                  <a:pt x="734432" y="952085"/>
                </a:lnTo>
                <a:lnTo>
                  <a:pt x="763422" y="988545"/>
                </a:lnTo>
                <a:lnTo>
                  <a:pt x="793408" y="1024278"/>
                </a:lnTo>
                <a:lnTo>
                  <a:pt x="824367" y="1059274"/>
                </a:lnTo>
                <a:lnTo>
                  <a:pt x="856280" y="1093524"/>
                </a:lnTo>
                <a:lnTo>
                  <a:pt x="889126" y="1127017"/>
                </a:lnTo>
                <a:lnTo>
                  <a:pt x="922884" y="1159744"/>
                </a:lnTo>
                <a:lnTo>
                  <a:pt x="957534" y="1191692"/>
                </a:lnTo>
                <a:lnTo>
                  <a:pt x="993055" y="1222854"/>
                </a:lnTo>
                <a:lnTo>
                  <a:pt x="1029428" y="1253217"/>
                </a:lnTo>
                <a:lnTo>
                  <a:pt x="1066631" y="1282773"/>
                </a:lnTo>
                <a:lnTo>
                  <a:pt x="1104643" y="1311511"/>
                </a:lnTo>
                <a:lnTo>
                  <a:pt x="1143446" y="1339420"/>
                </a:lnTo>
                <a:lnTo>
                  <a:pt x="1183017" y="1366490"/>
                </a:lnTo>
                <a:lnTo>
                  <a:pt x="1223337" y="1392712"/>
                </a:lnTo>
                <a:lnTo>
                  <a:pt x="1264384" y="1418074"/>
                </a:lnTo>
                <a:lnTo>
                  <a:pt x="1306139" y="1442567"/>
                </a:lnTo>
                <a:lnTo>
                  <a:pt x="1348581" y="1466181"/>
                </a:lnTo>
                <a:lnTo>
                  <a:pt x="1391690" y="1488905"/>
                </a:lnTo>
                <a:lnTo>
                  <a:pt x="1435444" y="1510729"/>
                </a:lnTo>
                <a:lnTo>
                  <a:pt x="1479824" y="1531642"/>
                </a:lnTo>
                <a:lnTo>
                  <a:pt x="1524808" y="1551635"/>
                </a:lnTo>
                <a:lnTo>
                  <a:pt x="1570378" y="1570698"/>
                </a:lnTo>
                <a:lnTo>
                  <a:pt x="1616511" y="1588819"/>
                </a:lnTo>
                <a:lnTo>
                  <a:pt x="1663187" y="1605989"/>
                </a:lnTo>
                <a:lnTo>
                  <a:pt x="1710387" y="1622198"/>
                </a:lnTo>
                <a:lnTo>
                  <a:pt x="1758088" y="1637436"/>
                </a:lnTo>
                <a:lnTo>
                  <a:pt x="1806272" y="1651691"/>
                </a:lnTo>
                <a:lnTo>
                  <a:pt x="1854918" y="1664954"/>
                </a:lnTo>
                <a:lnTo>
                  <a:pt x="1904004" y="1677216"/>
                </a:lnTo>
                <a:lnTo>
                  <a:pt x="1953510" y="1688464"/>
                </a:lnTo>
                <a:lnTo>
                  <a:pt x="2003417" y="1698690"/>
                </a:lnTo>
                <a:lnTo>
                  <a:pt x="2053703" y="1707883"/>
                </a:lnTo>
                <a:lnTo>
                  <a:pt x="2104348" y="1716032"/>
                </a:lnTo>
                <a:lnTo>
                  <a:pt x="2155331" y="1723129"/>
                </a:lnTo>
                <a:lnTo>
                  <a:pt x="2206632" y="1729161"/>
                </a:lnTo>
                <a:lnTo>
                  <a:pt x="2258231" y="1734120"/>
                </a:lnTo>
                <a:lnTo>
                  <a:pt x="2310107" y="1737994"/>
                </a:lnTo>
                <a:lnTo>
                  <a:pt x="2362239" y="1740775"/>
                </a:lnTo>
                <a:lnTo>
                  <a:pt x="2414607" y="1742450"/>
                </a:lnTo>
                <a:lnTo>
                  <a:pt x="2467190" y="1743011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56353" y="2484691"/>
            <a:ext cx="1058545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100"/>
              </a:spcBef>
            </a:pPr>
            <a:r>
              <a:rPr dirty="0" sz="1800" spc="70">
                <a:latin typeface="Franklin Gothic Book"/>
                <a:cs typeface="Franklin Gothic Book"/>
              </a:rPr>
              <a:t>IP</a:t>
            </a:r>
            <a:endParaRPr sz="1800">
              <a:latin typeface="Franklin Gothic Book"/>
              <a:cs typeface="Franklin Gothic Book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800" spc="110">
                <a:latin typeface="Franklin Gothic Book"/>
                <a:cs typeface="Franklin Gothic Book"/>
              </a:rPr>
              <a:t>D</a:t>
            </a:r>
            <a:r>
              <a:rPr dirty="0" sz="1800" spc="105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sc</a:t>
            </a:r>
            <a:r>
              <a:rPr dirty="0" sz="1800" spc="30">
                <a:latin typeface="Franklin Gothic Book"/>
                <a:cs typeface="Franklin Gothic Book"/>
              </a:rPr>
              <a:t>l</a:t>
            </a:r>
            <a:r>
              <a:rPr dirty="0" sz="1800" spc="-40">
                <a:latin typeface="Franklin Gothic Book"/>
                <a:cs typeface="Franklin Gothic Book"/>
              </a:rPr>
              <a:t>o</a:t>
            </a:r>
            <a:r>
              <a:rPr dirty="0" sz="1800" spc="-15">
                <a:latin typeface="Franklin Gothic Book"/>
                <a:cs typeface="Franklin Gothic Book"/>
              </a:rPr>
              <a:t>s</a:t>
            </a:r>
            <a:r>
              <a:rPr dirty="0" sz="1800">
                <a:latin typeface="Franklin Gothic Book"/>
                <a:cs typeface="Franklin Gothic Book"/>
              </a:rPr>
              <a:t>ure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657725" y="3009900"/>
            <a:ext cx="2238375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00500" y="2152586"/>
            <a:ext cx="1719326" cy="7477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64913" y="2186051"/>
            <a:ext cx="883919" cy="647700"/>
          </a:xfrm>
          <a:custGeom>
            <a:avLst/>
            <a:gdLst/>
            <a:ahLst/>
            <a:cxnLst/>
            <a:rect l="l" t="t" r="r" b="b"/>
            <a:pathLst>
              <a:path w="883920" h="647700">
                <a:moveTo>
                  <a:pt x="883792" y="336041"/>
                </a:moveTo>
                <a:lnTo>
                  <a:pt x="559942" y="336041"/>
                </a:lnTo>
                <a:lnTo>
                  <a:pt x="812038" y="647700"/>
                </a:lnTo>
                <a:lnTo>
                  <a:pt x="883792" y="336041"/>
                </a:lnTo>
                <a:close/>
              </a:path>
              <a:path w="883920" h="647700">
                <a:moveTo>
                  <a:pt x="161925" y="0"/>
                </a:moveTo>
                <a:lnTo>
                  <a:pt x="0" y="0"/>
                </a:lnTo>
                <a:lnTo>
                  <a:pt x="49758" y="1496"/>
                </a:lnTo>
                <a:lnTo>
                  <a:pt x="98878" y="5938"/>
                </a:lnTo>
                <a:lnTo>
                  <a:pt x="147220" y="13250"/>
                </a:lnTo>
                <a:lnTo>
                  <a:pt x="194643" y="23360"/>
                </a:lnTo>
                <a:lnTo>
                  <a:pt x="241006" y="36193"/>
                </a:lnTo>
                <a:lnTo>
                  <a:pt x="286169" y="51676"/>
                </a:lnTo>
                <a:lnTo>
                  <a:pt x="329991" y="69735"/>
                </a:lnTo>
                <a:lnTo>
                  <a:pt x="372332" y="90297"/>
                </a:lnTo>
                <a:lnTo>
                  <a:pt x="413050" y="113287"/>
                </a:lnTo>
                <a:lnTo>
                  <a:pt x="452005" y="138633"/>
                </a:lnTo>
                <a:lnTo>
                  <a:pt x="489057" y="166260"/>
                </a:lnTo>
                <a:lnTo>
                  <a:pt x="524065" y="196095"/>
                </a:lnTo>
                <a:lnTo>
                  <a:pt x="556888" y="228065"/>
                </a:lnTo>
                <a:lnTo>
                  <a:pt x="587385" y="262095"/>
                </a:lnTo>
                <a:lnTo>
                  <a:pt x="615417" y="298112"/>
                </a:lnTo>
                <a:lnTo>
                  <a:pt x="640841" y="336041"/>
                </a:lnTo>
                <a:lnTo>
                  <a:pt x="802766" y="336041"/>
                </a:lnTo>
                <a:lnTo>
                  <a:pt x="777342" y="298112"/>
                </a:lnTo>
                <a:lnTo>
                  <a:pt x="749310" y="262095"/>
                </a:lnTo>
                <a:lnTo>
                  <a:pt x="718813" y="228065"/>
                </a:lnTo>
                <a:lnTo>
                  <a:pt x="685990" y="196095"/>
                </a:lnTo>
                <a:lnTo>
                  <a:pt x="650982" y="166260"/>
                </a:lnTo>
                <a:lnTo>
                  <a:pt x="613930" y="138633"/>
                </a:lnTo>
                <a:lnTo>
                  <a:pt x="574975" y="113287"/>
                </a:lnTo>
                <a:lnTo>
                  <a:pt x="534257" y="90297"/>
                </a:lnTo>
                <a:lnTo>
                  <a:pt x="491916" y="69735"/>
                </a:lnTo>
                <a:lnTo>
                  <a:pt x="448094" y="51676"/>
                </a:lnTo>
                <a:lnTo>
                  <a:pt x="402931" y="36193"/>
                </a:lnTo>
                <a:lnTo>
                  <a:pt x="356568" y="23360"/>
                </a:lnTo>
                <a:lnTo>
                  <a:pt x="309145" y="13250"/>
                </a:lnTo>
                <a:lnTo>
                  <a:pt x="260803" y="5938"/>
                </a:lnTo>
                <a:lnTo>
                  <a:pt x="211683" y="1496"/>
                </a:lnTo>
                <a:lnTo>
                  <a:pt x="1619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33901" y="2186051"/>
            <a:ext cx="812165" cy="647700"/>
          </a:xfrm>
          <a:custGeom>
            <a:avLst/>
            <a:gdLst/>
            <a:ahLst/>
            <a:cxnLst/>
            <a:rect l="l" t="t" r="r" b="b"/>
            <a:pathLst>
              <a:path w="812164" h="647700">
                <a:moveTo>
                  <a:pt x="731012" y="0"/>
                </a:moveTo>
                <a:lnTo>
                  <a:pt x="680961" y="1494"/>
                </a:lnTo>
                <a:lnTo>
                  <a:pt x="631816" y="5911"/>
                </a:lnTo>
                <a:lnTo>
                  <a:pt x="583685" y="13157"/>
                </a:lnTo>
                <a:lnTo>
                  <a:pt x="536677" y="23133"/>
                </a:lnTo>
                <a:lnTo>
                  <a:pt x="490901" y="35744"/>
                </a:lnTo>
                <a:lnTo>
                  <a:pt x="446466" y="50893"/>
                </a:lnTo>
                <a:lnTo>
                  <a:pt x="403480" y="68484"/>
                </a:lnTo>
                <a:lnTo>
                  <a:pt x="362053" y="88420"/>
                </a:lnTo>
                <a:lnTo>
                  <a:pt x="322293" y="110605"/>
                </a:lnTo>
                <a:lnTo>
                  <a:pt x="284309" y="134943"/>
                </a:lnTo>
                <a:lnTo>
                  <a:pt x="248210" y="161336"/>
                </a:lnTo>
                <a:lnTo>
                  <a:pt x="214106" y="189690"/>
                </a:lnTo>
                <a:lnTo>
                  <a:pt x="182104" y="219907"/>
                </a:lnTo>
                <a:lnTo>
                  <a:pt x="152313" y="251891"/>
                </a:lnTo>
                <a:lnTo>
                  <a:pt x="124843" y="285545"/>
                </a:lnTo>
                <a:lnTo>
                  <a:pt x="99803" y="320773"/>
                </a:lnTo>
                <a:lnTo>
                  <a:pt x="77300" y="357479"/>
                </a:lnTo>
                <a:lnTo>
                  <a:pt x="57445" y="395567"/>
                </a:lnTo>
                <a:lnTo>
                  <a:pt x="40346" y="434939"/>
                </a:lnTo>
                <a:lnTo>
                  <a:pt x="26112" y="475500"/>
                </a:lnTo>
                <a:lnTo>
                  <a:pt x="14851" y="517153"/>
                </a:lnTo>
                <a:lnTo>
                  <a:pt x="6673" y="559801"/>
                </a:lnTo>
                <a:lnTo>
                  <a:pt x="1686" y="603349"/>
                </a:lnTo>
                <a:lnTo>
                  <a:pt x="0" y="647700"/>
                </a:lnTo>
                <a:lnTo>
                  <a:pt x="161925" y="647700"/>
                </a:lnTo>
                <a:lnTo>
                  <a:pt x="163642" y="603035"/>
                </a:lnTo>
                <a:lnTo>
                  <a:pt x="168722" y="559134"/>
                </a:lnTo>
                <a:lnTo>
                  <a:pt x="177058" y="516100"/>
                </a:lnTo>
                <a:lnTo>
                  <a:pt x="188544" y="474039"/>
                </a:lnTo>
                <a:lnTo>
                  <a:pt x="203071" y="433058"/>
                </a:lnTo>
                <a:lnTo>
                  <a:pt x="220534" y="393262"/>
                </a:lnTo>
                <a:lnTo>
                  <a:pt x="240826" y="354757"/>
                </a:lnTo>
                <a:lnTo>
                  <a:pt x="263839" y="317648"/>
                </a:lnTo>
                <a:lnTo>
                  <a:pt x="289467" y="282041"/>
                </a:lnTo>
                <a:lnTo>
                  <a:pt x="317602" y="248042"/>
                </a:lnTo>
                <a:lnTo>
                  <a:pt x="348138" y="215757"/>
                </a:lnTo>
                <a:lnTo>
                  <a:pt x="380968" y="185290"/>
                </a:lnTo>
                <a:lnTo>
                  <a:pt x="415985" y="156749"/>
                </a:lnTo>
                <a:lnTo>
                  <a:pt x="453082" y="130238"/>
                </a:lnTo>
                <a:lnTo>
                  <a:pt x="492153" y="105864"/>
                </a:lnTo>
                <a:lnTo>
                  <a:pt x="533089" y="83731"/>
                </a:lnTo>
                <a:lnTo>
                  <a:pt x="575785" y="63946"/>
                </a:lnTo>
                <a:lnTo>
                  <a:pt x="620133" y="46615"/>
                </a:lnTo>
                <a:lnTo>
                  <a:pt x="666026" y="31842"/>
                </a:lnTo>
                <a:lnTo>
                  <a:pt x="713358" y="19735"/>
                </a:lnTo>
                <a:lnTo>
                  <a:pt x="762022" y="10397"/>
                </a:lnTo>
                <a:lnTo>
                  <a:pt x="811911" y="3937"/>
                </a:lnTo>
                <a:lnTo>
                  <a:pt x="791769" y="2196"/>
                </a:lnTo>
                <a:lnTo>
                  <a:pt x="771556" y="968"/>
                </a:lnTo>
                <a:lnTo>
                  <a:pt x="751296" y="240"/>
                </a:lnTo>
                <a:lnTo>
                  <a:pt x="731012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033901" y="2186051"/>
            <a:ext cx="1614805" cy="647700"/>
          </a:xfrm>
          <a:custGeom>
            <a:avLst/>
            <a:gdLst/>
            <a:ahLst/>
            <a:cxnLst/>
            <a:rect l="l" t="t" r="r" b="b"/>
            <a:pathLst>
              <a:path w="1614804" h="647700">
                <a:moveTo>
                  <a:pt x="811911" y="3937"/>
                </a:moveTo>
                <a:lnTo>
                  <a:pt x="762022" y="10397"/>
                </a:lnTo>
                <a:lnTo>
                  <a:pt x="713358" y="19735"/>
                </a:lnTo>
                <a:lnTo>
                  <a:pt x="666026" y="31842"/>
                </a:lnTo>
                <a:lnTo>
                  <a:pt x="620133" y="46615"/>
                </a:lnTo>
                <a:lnTo>
                  <a:pt x="575785" y="63946"/>
                </a:lnTo>
                <a:lnTo>
                  <a:pt x="533089" y="83731"/>
                </a:lnTo>
                <a:lnTo>
                  <a:pt x="492153" y="105864"/>
                </a:lnTo>
                <a:lnTo>
                  <a:pt x="453082" y="130238"/>
                </a:lnTo>
                <a:lnTo>
                  <a:pt x="415985" y="156749"/>
                </a:lnTo>
                <a:lnTo>
                  <a:pt x="380968" y="185290"/>
                </a:lnTo>
                <a:lnTo>
                  <a:pt x="348138" y="215757"/>
                </a:lnTo>
                <a:lnTo>
                  <a:pt x="317602" y="248042"/>
                </a:lnTo>
                <a:lnTo>
                  <a:pt x="289467" y="282041"/>
                </a:lnTo>
                <a:lnTo>
                  <a:pt x="263839" y="317648"/>
                </a:lnTo>
                <a:lnTo>
                  <a:pt x="240826" y="354757"/>
                </a:lnTo>
                <a:lnTo>
                  <a:pt x="220534" y="393262"/>
                </a:lnTo>
                <a:lnTo>
                  <a:pt x="203071" y="433058"/>
                </a:lnTo>
                <a:lnTo>
                  <a:pt x="188544" y="474039"/>
                </a:lnTo>
                <a:lnTo>
                  <a:pt x="177058" y="516100"/>
                </a:lnTo>
                <a:lnTo>
                  <a:pt x="168722" y="559134"/>
                </a:lnTo>
                <a:lnTo>
                  <a:pt x="163642" y="603035"/>
                </a:lnTo>
                <a:lnTo>
                  <a:pt x="161925" y="647700"/>
                </a:lnTo>
                <a:lnTo>
                  <a:pt x="0" y="647700"/>
                </a:lnTo>
                <a:lnTo>
                  <a:pt x="1686" y="603349"/>
                </a:lnTo>
                <a:lnTo>
                  <a:pt x="6673" y="559801"/>
                </a:lnTo>
                <a:lnTo>
                  <a:pt x="14851" y="517153"/>
                </a:lnTo>
                <a:lnTo>
                  <a:pt x="26112" y="475500"/>
                </a:lnTo>
                <a:lnTo>
                  <a:pt x="40346" y="434939"/>
                </a:lnTo>
                <a:lnTo>
                  <a:pt x="57445" y="395567"/>
                </a:lnTo>
                <a:lnTo>
                  <a:pt x="77300" y="357479"/>
                </a:lnTo>
                <a:lnTo>
                  <a:pt x="99803" y="320773"/>
                </a:lnTo>
                <a:lnTo>
                  <a:pt x="124843" y="285545"/>
                </a:lnTo>
                <a:lnTo>
                  <a:pt x="152313" y="251891"/>
                </a:lnTo>
                <a:lnTo>
                  <a:pt x="182104" y="219907"/>
                </a:lnTo>
                <a:lnTo>
                  <a:pt x="214106" y="189690"/>
                </a:lnTo>
                <a:lnTo>
                  <a:pt x="248210" y="161336"/>
                </a:lnTo>
                <a:lnTo>
                  <a:pt x="284309" y="134943"/>
                </a:lnTo>
                <a:lnTo>
                  <a:pt x="322293" y="110605"/>
                </a:lnTo>
                <a:lnTo>
                  <a:pt x="362053" y="88420"/>
                </a:lnTo>
                <a:lnTo>
                  <a:pt x="403480" y="68484"/>
                </a:lnTo>
                <a:lnTo>
                  <a:pt x="446466" y="50893"/>
                </a:lnTo>
                <a:lnTo>
                  <a:pt x="490901" y="35744"/>
                </a:lnTo>
                <a:lnTo>
                  <a:pt x="536677" y="23133"/>
                </a:lnTo>
                <a:lnTo>
                  <a:pt x="583685" y="13157"/>
                </a:lnTo>
                <a:lnTo>
                  <a:pt x="631816" y="5911"/>
                </a:lnTo>
                <a:lnTo>
                  <a:pt x="680961" y="1494"/>
                </a:lnTo>
                <a:lnTo>
                  <a:pt x="731012" y="0"/>
                </a:lnTo>
                <a:lnTo>
                  <a:pt x="892937" y="0"/>
                </a:lnTo>
                <a:lnTo>
                  <a:pt x="942695" y="1496"/>
                </a:lnTo>
                <a:lnTo>
                  <a:pt x="991815" y="5938"/>
                </a:lnTo>
                <a:lnTo>
                  <a:pt x="1040157" y="13250"/>
                </a:lnTo>
                <a:lnTo>
                  <a:pt x="1087580" y="23360"/>
                </a:lnTo>
                <a:lnTo>
                  <a:pt x="1133943" y="36193"/>
                </a:lnTo>
                <a:lnTo>
                  <a:pt x="1179106" y="51676"/>
                </a:lnTo>
                <a:lnTo>
                  <a:pt x="1222928" y="69735"/>
                </a:lnTo>
                <a:lnTo>
                  <a:pt x="1265269" y="90297"/>
                </a:lnTo>
                <a:lnTo>
                  <a:pt x="1305987" y="113287"/>
                </a:lnTo>
                <a:lnTo>
                  <a:pt x="1344942" y="138633"/>
                </a:lnTo>
                <a:lnTo>
                  <a:pt x="1381994" y="166260"/>
                </a:lnTo>
                <a:lnTo>
                  <a:pt x="1417002" y="196095"/>
                </a:lnTo>
                <a:lnTo>
                  <a:pt x="1449825" y="228065"/>
                </a:lnTo>
                <a:lnTo>
                  <a:pt x="1480322" y="262095"/>
                </a:lnTo>
                <a:lnTo>
                  <a:pt x="1508354" y="298112"/>
                </a:lnTo>
                <a:lnTo>
                  <a:pt x="1533778" y="336041"/>
                </a:lnTo>
                <a:lnTo>
                  <a:pt x="1614804" y="336041"/>
                </a:lnTo>
                <a:lnTo>
                  <a:pt x="1543050" y="647700"/>
                </a:lnTo>
                <a:lnTo>
                  <a:pt x="1290954" y="336041"/>
                </a:lnTo>
                <a:lnTo>
                  <a:pt x="1371853" y="336041"/>
                </a:lnTo>
                <a:lnTo>
                  <a:pt x="1346429" y="298112"/>
                </a:lnTo>
                <a:lnTo>
                  <a:pt x="1318397" y="262095"/>
                </a:lnTo>
                <a:lnTo>
                  <a:pt x="1287900" y="228065"/>
                </a:lnTo>
                <a:lnTo>
                  <a:pt x="1255077" y="196095"/>
                </a:lnTo>
                <a:lnTo>
                  <a:pt x="1220069" y="166260"/>
                </a:lnTo>
                <a:lnTo>
                  <a:pt x="1183017" y="138633"/>
                </a:lnTo>
                <a:lnTo>
                  <a:pt x="1144062" y="113287"/>
                </a:lnTo>
                <a:lnTo>
                  <a:pt x="1103344" y="90296"/>
                </a:lnTo>
                <a:lnTo>
                  <a:pt x="1061003" y="69735"/>
                </a:lnTo>
                <a:lnTo>
                  <a:pt x="1017181" y="51676"/>
                </a:lnTo>
                <a:lnTo>
                  <a:pt x="972018" y="36193"/>
                </a:lnTo>
                <a:lnTo>
                  <a:pt x="925655" y="23360"/>
                </a:lnTo>
                <a:lnTo>
                  <a:pt x="878232" y="13250"/>
                </a:lnTo>
                <a:lnTo>
                  <a:pt x="829890" y="5938"/>
                </a:lnTo>
                <a:lnTo>
                  <a:pt x="780770" y="1496"/>
                </a:lnTo>
                <a:lnTo>
                  <a:pt x="731012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72124" y="2162051"/>
            <a:ext cx="1690828" cy="7287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527038" y="2186051"/>
            <a:ext cx="883919" cy="647700"/>
          </a:xfrm>
          <a:custGeom>
            <a:avLst/>
            <a:gdLst/>
            <a:ahLst/>
            <a:cxnLst/>
            <a:rect l="l" t="t" r="r" b="b"/>
            <a:pathLst>
              <a:path w="883920" h="647700">
                <a:moveTo>
                  <a:pt x="883792" y="336041"/>
                </a:moveTo>
                <a:lnTo>
                  <a:pt x="559942" y="336041"/>
                </a:lnTo>
                <a:lnTo>
                  <a:pt x="812037" y="647700"/>
                </a:lnTo>
                <a:lnTo>
                  <a:pt x="883792" y="336041"/>
                </a:lnTo>
                <a:close/>
              </a:path>
              <a:path w="883920" h="647700">
                <a:moveTo>
                  <a:pt x="161925" y="0"/>
                </a:moveTo>
                <a:lnTo>
                  <a:pt x="0" y="0"/>
                </a:lnTo>
                <a:lnTo>
                  <a:pt x="49758" y="1496"/>
                </a:lnTo>
                <a:lnTo>
                  <a:pt x="98878" y="5938"/>
                </a:lnTo>
                <a:lnTo>
                  <a:pt x="147220" y="13250"/>
                </a:lnTo>
                <a:lnTo>
                  <a:pt x="194643" y="23360"/>
                </a:lnTo>
                <a:lnTo>
                  <a:pt x="241006" y="36193"/>
                </a:lnTo>
                <a:lnTo>
                  <a:pt x="286169" y="51676"/>
                </a:lnTo>
                <a:lnTo>
                  <a:pt x="329991" y="69735"/>
                </a:lnTo>
                <a:lnTo>
                  <a:pt x="372332" y="90297"/>
                </a:lnTo>
                <a:lnTo>
                  <a:pt x="413050" y="113287"/>
                </a:lnTo>
                <a:lnTo>
                  <a:pt x="452005" y="138633"/>
                </a:lnTo>
                <a:lnTo>
                  <a:pt x="489057" y="166260"/>
                </a:lnTo>
                <a:lnTo>
                  <a:pt x="524065" y="196095"/>
                </a:lnTo>
                <a:lnTo>
                  <a:pt x="556888" y="228065"/>
                </a:lnTo>
                <a:lnTo>
                  <a:pt x="587385" y="262095"/>
                </a:lnTo>
                <a:lnTo>
                  <a:pt x="615417" y="298112"/>
                </a:lnTo>
                <a:lnTo>
                  <a:pt x="640841" y="336041"/>
                </a:lnTo>
                <a:lnTo>
                  <a:pt x="802766" y="336041"/>
                </a:lnTo>
                <a:lnTo>
                  <a:pt x="777342" y="298112"/>
                </a:lnTo>
                <a:lnTo>
                  <a:pt x="749310" y="262095"/>
                </a:lnTo>
                <a:lnTo>
                  <a:pt x="718813" y="228065"/>
                </a:lnTo>
                <a:lnTo>
                  <a:pt x="685990" y="196095"/>
                </a:lnTo>
                <a:lnTo>
                  <a:pt x="650982" y="166260"/>
                </a:lnTo>
                <a:lnTo>
                  <a:pt x="613930" y="138633"/>
                </a:lnTo>
                <a:lnTo>
                  <a:pt x="574975" y="113287"/>
                </a:lnTo>
                <a:lnTo>
                  <a:pt x="534257" y="90297"/>
                </a:lnTo>
                <a:lnTo>
                  <a:pt x="491916" y="69735"/>
                </a:lnTo>
                <a:lnTo>
                  <a:pt x="448094" y="51676"/>
                </a:lnTo>
                <a:lnTo>
                  <a:pt x="402931" y="36193"/>
                </a:lnTo>
                <a:lnTo>
                  <a:pt x="356568" y="23360"/>
                </a:lnTo>
                <a:lnTo>
                  <a:pt x="309145" y="13250"/>
                </a:lnTo>
                <a:lnTo>
                  <a:pt x="260803" y="5938"/>
                </a:lnTo>
                <a:lnTo>
                  <a:pt x="211683" y="1496"/>
                </a:lnTo>
                <a:lnTo>
                  <a:pt x="16192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96026" y="2186051"/>
            <a:ext cx="812165" cy="647700"/>
          </a:xfrm>
          <a:custGeom>
            <a:avLst/>
            <a:gdLst/>
            <a:ahLst/>
            <a:cxnLst/>
            <a:rect l="l" t="t" r="r" b="b"/>
            <a:pathLst>
              <a:path w="812165" h="647700">
                <a:moveTo>
                  <a:pt x="731012" y="0"/>
                </a:moveTo>
                <a:lnTo>
                  <a:pt x="680961" y="1494"/>
                </a:lnTo>
                <a:lnTo>
                  <a:pt x="631816" y="5911"/>
                </a:lnTo>
                <a:lnTo>
                  <a:pt x="583685" y="13157"/>
                </a:lnTo>
                <a:lnTo>
                  <a:pt x="536677" y="23133"/>
                </a:lnTo>
                <a:lnTo>
                  <a:pt x="490901" y="35744"/>
                </a:lnTo>
                <a:lnTo>
                  <a:pt x="446466" y="50893"/>
                </a:lnTo>
                <a:lnTo>
                  <a:pt x="403480" y="68484"/>
                </a:lnTo>
                <a:lnTo>
                  <a:pt x="362053" y="88420"/>
                </a:lnTo>
                <a:lnTo>
                  <a:pt x="322293" y="110605"/>
                </a:lnTo>
                <a:lnTo>
                  <a:pt x="284309" y="134943"/>
                </a:lnTo>
                <a:lnTo>
                  <a:pt x="248210" y="161336"/>
                </a:lnTo>
                <a:lnTo>
                  <a:pt x="214106" y="189690"/>
                </a:lnTo>
                <a:lnTo>
                  <a:pt x="182104" y="219907"/>
                </a:lnTo>
                <a:lnTo>
                  <a:pt x="152313" y="251891"/>
                </a:lnTo>
                <a:lnTo>
                  <a:pt x="124843" y="285545"/>
                </a:lnTo>
                <a:lnTo>
                  <a:pt x="99803" y="320773"/>
                </a:lnTo>
                <a:lnTo>
                  <a:pt x="77300" y="357479"/>
                </a:lnTo>
                <a:lnTo>
                  <a:pt x="57445" y="395567"/>
                </a:lnTo>
                <a:lnTo>
                  <a:pt x="40346" y="434939"/>
                </a:lnTo>
                <a:lnTo>
                  <a:pt x="26112" y="475500"/>
                </a:lnTo>
                <a:lnTo>
                  <a:pt x="14851" y="517153"/>
                </a:lnTo>
                <a:lnTo>
                  <a:pt x="6673" y="559801"/>
                </a:lnTo>
                <a:lnTo>
                  <a:pt x="1686" y="603349"/>
                </a:lnTo>
                <a:lnTo>
                  <a:pt x="0" y="647700"/>
                </a:lnTo>
                <a:lnTo>
                  <a:pt x="161925" y="647700"/>
                </a:lnTo>
                <a:lnTo>
                  <a:pt x="163642" y="603035"/>
                </a:lnTo>
                <a:lnTo>
                  <a:pt x="168722" y="559134"/>
                </a:lnTo>
                <a:lnTo>
                  <a:pt x="177058" y="516100"/>
                </a:lnTo>
                <a:lnTo>
                  <a:pt x="188544" y="474039"/>
                </a:lnTo>
                <a:lnTo>
                  <a:pt x="203071" y="433058"/>
                </a:lnTo>
                <a:lnTo>
                  <a:pt x="220534" y="393262"/>
                </a:lnTo>
                <a:lnTo>
                  <a:pt x="240826" y="354757"/>
                </a:lnTo>
                <a:lnTo>
                  <a:pt x="263839" y="317648"/>
                </a:lnTo>
                <a:lnTo>
                  <a:pt x="289467" y="282041"/>
                </a:lnTo>
                <a:lnTo>
                  <a:pt x="317602" y="248042"/>
                </a:lnTo>
                <a:lnTo>
                  <a:pt x="348138" y="215757"/>
                </a:lnTo>
                <a:lnTo>
                  <a:pt x="380968" y="185290"/>
                </a:lnTo>
                <a:lnTo>
                  <a:pt x="415985" y="156749"/>
                </a:lnTo>
                <a:lnTo>
                  <a:pt x="453082" y="130238"/>
                </a:lnTo>
                <a:lnTo>
                  <a:pt x="492153" y="105864"/>
                </a:lnTo>
                <a:lnTo>
                  <a:pt x="533089" y="83731"/>
                </a:lnTo>
                <a:lnTo>
                  <a:pt x="575785" y="63946"/>
                </a:lnTo>
                <a:lnTo>
                  <a:pt x="620133" y="46615"/>
                </a:lnTo>
                <a:lnTo>
                  <a:pt x="666026" y="31842"/>
                </a:lnTo>
                <a:lnTo>
                  <a:pt x="713358" y="19735"/>
                </a:lnTo>
                <a:lnTo>
                  <a:pt x="762022" y="10397"/>
                </a:lnTo>
                <a:lnTo>
                  <a:pt x="811910" y="3937"/>
                </a:lnTo>
                <a:lnTo>
                  <a:pt x="791769" y="2196"/>
                </a:lnTo>
                <a:lnTo>
                  <a:pt x="771556" y="968"/>
                </a:lnTo>
                <a:lnTo>
                  <a:pt x="751296" y="240"/>
                </a:lnTo>
                <a:lnTo>
                  <a:pt x="731012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96026" y="2186051"/>
            <a:ext cx="1614805" cy="647700"/>
          </a:xfrm>
          <a:custGeom>
            <a:avLst/>
            <a:gdLst/>
            <a:ahLst/>
            <a:cxnLst/>
            <a:rect l="l" t="t" r="r" b="b"/>
            <a:pathLst>
              <a:path w="1614804" h="647700">
                <a:moveTo>
                  <a:pt x="811910" y="3937"/>
                </a:moveTo>
                <a:lnTo>
                  <a:pt x="762022" y="10397"/>
                </a:lnTo>
                <a:lnTo>
                  <a:pt x="713358" y="19735"/>
                </a:lnTo>
                <a:lnTo>
                  <a:pt x="666026" y="31842"/>
                </a:lnTo>
                <a:lnTo>
                  <a:pt x="620133" y="46615"/>
                </a:lnTo>
                <a:lnTo>
                  <a:pt x="575785" y="63946"/>
                </a:lnTo>
                <a:lnTo>
                  <a:pt x="533089" y="83731"/>
                </a:lnTo>
                <a:lnTo>
                  <a:pt x="492153" y="105864"/>
                </a:lnTo>
                <a:lnTo>
                  <a:pt x="453082" y="130238"/>
                </a:lnTo>
                <a:lnTo>
                  <a:pt x="415985" y="156749"/>
                </a:lnTo>
                <a:lnTo>
                  <a:pt x="380968" y="185290"/>
                </a:lnTo>
                <a:lnTo>
                  <a:pt x="348138" y="215757"/>
                </a:lnTo>
                <a:lnTo>
                  <a:pt x="317602" y="248042"/>
                </a:lnTo>
                <a:lnTo>
                  <a:pt x="289467" y="282041"/>
                </a:lnTo>
                <a:lnTo>
                  <a:pt x="263839" y="317648"/>
                </a:lnTo>
                <a:lnTo>
                  <a:pt x="240826" y="354757"/>
                </a:lnTo>
                <a:lnTo>
                  <a:pt x="220534" y="393262"/>
                </a:lnTo>
                <a:lnTo>
                  <a:pt x="203071" y="433058"/>
                </a:lnTo>
                <a:lnTo>
                  <a:pt x="188544" y="474039"/>
                </a:lnTo>
                <a:lnTo>
                  <a:pt x="177058" y="516100"/>
                </a:lnTo>
                <a:lnTo>
                  <a:pt x="168722" y="559134"/>
                </a:lnTo>
                <a:lnTo>
                  <a:pt x="163642" y="603035"/>
                </a:lnTo>
                <a:lnTo>
                  <a:pt x="161925" y="647700"/>
                </a:lnTo>
                <a:lnTo>
                  <a:pt x="0" y="647700"/>
                </a:lnTo>
                <a:lnTo>
                  <a:pt x="1686" y="603349"/>
                </a:lnTo>
                <a:lnTo>
                  <a:pt x="6673" y="559801"/>
                </a:lnTo>
                <a:lnTo>
                  <a:pt x="14851" y="517153"/>
                </a:lnTo>
                <a:lnTo>
                  <a:pt x="26112" y="475500"/>
                </a:lnTo>
                <a:lnTo>
                  <a:pt x="40346" y="434939"/>
                </a:lnTo>
                <a:lnTo>
                  <a:pt x="57445" y="395567"/>
                </a:lnTo>
                <a:lnTo>
                  <a:pt x="77300" y="357479"/>
                </a:lnTo>
                <a:lnTo>
                  <a:pt x="99803" y="320773"/>
                </a:lnTo>
                <a:lnTo>
                  <a:pt x="124843" y="285545"/>
                </a:lnTo>
                <a:lnTo>
                  <a:pt x="152313" y="251891"/>
                </a:lnTo>
                <a:lnTo>
                  <a:pt x="182104" y="219907"/>
                </a:lnTo>
                <a:lnTo>
                  <a:pt x="214106" y="189690"/>
                </a:lnTo>
                <a:lnTo>
                  <a:pt x="248210" y="161336"/>
                </a:lnTo>
                <a:lnTo>
                  <a:pt x="284309" y="134943"/>
                </a:lnTo>
                <a:lnTo>
                  <a:pt x="322293" y="110605"/>
                </a:lnTo>
                <a:lnTo>
                  <a:pt x="362053" y="88420"/>
                </a:lnTo>
                <a:lnTo>
                  <a:pt x="403480" y="68484"/>
                </a:lnTo>
                <a:lnTo>
                  <a:pt x="446466" y="50893"/>
                </a:lnTo>
                <a:lnTo>
                  <a:pt x="490901" y="35744"/>
                </a:lnTo>
                <a:lnTo>
                  <a:pt x="536677" y="23133"/>
                </a:lnTo>
                <a:lnTo>
                  <a:pt x="583685" y="13157"/>
                </a:lnTo>
                <a:lnTo>
                  <a:pt x="631816" y="5911"/>
                </a:lnTo>
                <a:lnTo>
                  <a:pt x="680961" y="1494"/>
                </a:lnTo>
                <a:lnTo>
                  <a:pt x="731012" y="0"/>
                </a:lnTo>
                <a:lnTo>
                  <a:pt x="892937" y="0"/>
                </a:lnTo>
                <a:lnTo>
                  <a:pt x="942695" y="1496"/>
                </a:lnTo>
                <a:lnTo>
                  <a:pt x="991815" y="5938"/>
                </a:lnTo>
                <a:lnTo>
                  <a:pt x="1040157" y="13250"/>
                </a:lnTo>
                <a:lnTo>
                  <a:pt x="1087580" y="23360"/>
                </a:lnTo>
                <a:lnTo>
                  <a:pt x="1133943" y="36193"/>
                </a:lnTo>
                <a:lnTo>
                  <a:pt x="1179106" y="51676"/>
                </a:lnTo>
                <a:lnTo>
                  <a:pt x="1222928" y="69735"/>
                </a:lnTo>
                <a:lnTo>
                  <a:pt x="1265269" y="90297"/>
                </a:lnTo>
                <a:lnTo>
                  <a:pt x="1305987" y="113287"/>
                </a:lnTo>
                <a:lnTo>
                  <a:pt x="1344942" y="138633"/>
                </a:lnTo>
                <a:lnTo>
                  <a:pt x="1381994" y="166260"/>
                </a:lnTo>
                <a:lnTo>
                  <a:pt x="1417002" y="196095"/>
                </a:lnTo>
                <a:lnTo>
                  <a:pt x="1449825" y="228065"/>
                </a:lnTo>
                <a:lnTo>
                  <a:pt x="1480322" y="262095"/>
                </a:lnTo>
                <a:lnTo>
                  <a:pt x="1508354" y="298112"/>
                </a:lnTo>
                <a:lnTo>
                  <a:pt x="1533778" y="336041"/>
                </a:lnTo>
                <a:lnTo>
                  <a:pt x="1614804" y="336041"/>
                </a:lnTo>
                <a:lnTo>
                  <a:pt x="1543050" y="647700"/>
                </a:lnTo>
                <a:lnTo>
                  <a:pt x="1290954" y="336041"/>
                </a:lnTo>
                <a:lnTo>
                  <a:pt x="1371853" y="336041"/>
                </a:lnTo>
                <a:lnTo>
                  <a:pt x="1346429" y="298112"/>
                </a:lnTo>
                <a:lnTo>
                  <a:pt x="1318397" y="262095"/>
                </a:lnTo>
                <a:lnTo>
                  <a:pt x="1287900" y="228065"/>
                </a:lnTo>
                <a:lnTo>
                  <a:pt x="1255077" y="196095"/>
                </a:lnTo>
                <a:lnTo>
                  <a:pt x="1220069" y="166260"/>
                </a:lnTo>
                <a:lnTo>
                  <a:pt x="1183017" y="138633"/>
                </a:lnTo>
                <a:lnTo>
                  <a:pt x="1144062" y="113287"/>
                </a:lnTo>
                <a:lnTo>
                  <a:pt x="1103344" y="90296"/>
                </a:lnTo>
                <a:lnTo>
                  <a:pt x="1061003" y="69735"/>
                </a:lnTo>
                <a:lnTo>
                  <a:pt x="1017181" y="51676"/>
                </a:lnTo>
                <a:lnTo>
                  <a:pt x="972018" y="36193"/>
                </a:lnTo>
                <a:lnTo>
                  <a:pt x="925655" y="23360"/>
                </a:lnTo>
                <a:lnTo>
                  <a:pt x="878232" y="13250"/>
                </a:lnTo>
                <a:lnTo>
                  <a:pt x="829890" y="5938"/>
                </a:lnTo>
                <a:lnTo>
                  <a:pt x="780770" y="1496"/>
                </a:lnTo>
                <a:lnTo>
                  <a:pt x="731012" y="0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990971" y="2428303"/>
            <a:ext cx="1122680" cy="5765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219075">
              <a:lnSpc>
                <a:spcPct val="100800"/>
              </a:lnSpc>
              <a:spcBef>
                <a:spcPts val="85"/>
              </a:spcBef>
            </a:pPr>
            <a:r>
              <a:rPr dirty="0" sz="1800" spc="20">
                <a:latin typeface="Franklin Gothic Book"/>
                <a:cs typeface="Franklin Gothic Book"/>
              </a:rPr>
              <a:t>Patent  </a:t>
            </a:r>
            <a:r>
              <a:rPr dirty="0" sz="1800" spc="85">
                <a:latin typeface="Franklin Gothic Book"/>
                <a:cs typeface="Franklin Gothic Book"/>
              </a:rPr>
              <a:t>Ap</a:t>
            </a:r>
            <a:r>
              <a:rPr dirty="0" sz="1800" spc="10">
                <a:latin typeface="Franklin Gothic Book"/>
                <a:cs typeface="Franklin Gothic Book"/>
              </a:rPr>
              <a:t>p</a:t>
            </a:r>
            <a:r>
              <a:rPr dirty="0" sz="1800" spc="35">
                <a:latin typeface="Franklin Gothic Book"/>
                <a:cs typeface="Franklin Gothic Book"/>
              </a:rPr>
              <a:t>l</a:t>
            </a:r>
            <a:r>
              <a:rPr dirty="0" sz="1800" spc="-40">
                <a:latin typeface="Franklin Gothic Book"/>
                <a:cs typeface="Franklin Gothic Book"/>
              </a:rPr>
              <a:t>i</a:t>
            </a:r>
            <a:r>
              <a:rPr dirty="0" sz="1800" spc="-15">
                <a:latin typeface="Franklin Gothic Book"/>
                <a:cs typeface="Franklin Gothic Book"/>
              </a:rPr>
              <a:t>c</a:t>
            </a:r>
            <a:r>
              <a:rPr dirty="0" sz="1800" spc="20">
                <a:latin typeface="Franklin Gothic Book"/>
                <a:cs typeface="Franklin Gothic Book"/>
              </a:rPr>
              <a:t>a</a:t>
            </a:r>
            <a:r>
              <a:rPr dirty="0" sz="1800" spc="-30">
                <a:latin typeface="Franklin Gothic Book"/>
                <a:cs typeface="Franklin Gothic Book"/>
              </a:rPr>
              <a:t>t</a:t>
            </a:r>
            <a:r>
              <a:rPr dirty="0" sz="1800" spc="35">
                <a:latin typeface="Franklin Gothic Book"/>
                <a:cs typeface="Franklin Gothic Book"/>
              </a:rPr>
              <a:t>io</a:t>
            </a:r>
            <a:r>
              <a:rPr dirty="0" sz="1800">
                <a:latin typeface="Franklin Gothic Book"/>
                <a:cs typeface="Franklin Gothic Book"/>
              </a:rPr>
              <a:t>n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067550" y="2876550"/>
            <a:ext cx="1619250" cy="1619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772909" y="4329112"/>
            <a:ext cx="690880" cy="5765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70">
                <a:latin typeface="Franklin Gothic Book"/>
                <a:cs typeface="Franklin Gothic Book"/>
              </a:rPr>
              <a:t>I</a:t>
            </a:r>
            <a:r>
              <a:rPr dirty="0" sz="1800" spc="60">
                <a:latin typeface="Franklin Gothic Book"/>
                <a:cs typeface="Franklin Gothic Book"/>
              </a:rPr>
              <a:t>ss</a:t>
            </a:r>
            <a:r>
              <a:rPr dirty="0" sz="1800">
                <a:latin typeface="Franklin Gothic Book"/>
                <a:cs typeface="Franklin Gothic Book"/>
              </a:rPr>
              <a:t>u</a:t>
            </a:r>
            <a:r>
              <a:rPr dirty="0" sz="1800" spc="30">
                <a:latin typeface="Franklin Gothic Book"/>
                <a:cs typeface="Franklin Gothic Book"/>
              </a:rPr>
              <a:t>e</a:t>
            </a:r>
            <a:r>
              <a:rPr dirty="0" sz="1800">
                <a:latin typeface="Franklin Gothic Book"/>
                <a:cs typeface="Franklin Gothic Book"/>
              </a:rPr>
              <a:t>d  </a:t>
            </a:r>
            <a:r>
              <a:rPr dirty="0" sz="1800" spc="20">
                <a:latin typeface="Franklin Gothic Book"/>
                <a:cs typeface="Franklin Gothic Book"/>
              </a:rPr>
              <a:t>Patent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15075" y="4600638"/>
            <a:ext cx="1719326" cy="747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52794" y="4633976"/>
            <a:ext cx="883919" cy="647700"/>
          </a:xfrm>
          <a:custGeom>
            <a:avLst/>
            <a:gdLst/>
            <a:ahLst/>
            <a:cxnLst/>
            <a:rect l="l" t="t" r="r" b="b"/>
            <a:pathLst>
              <a:path w="883920" h="647700">
                <a:moveTo>
                  <a:pt x="242950" y="311531"/>
                </a:moveTo>
                <a:lnTo>
                  <a:pt x="81025" y="311531"/>
                </a:lnTo>
                <a:lnTo>
                  <a:pt x="106450" y="349462"/>
                </a:lnTo>
                <a:lnTo>
                  <a:pt x="134482" y="385483"/>
                </a:lnTo>
                <a:lnTo>
                  <a:pt x="164979" y="419519"/>
                </a:lnTo>
                <a:lnTo>
                  <a:pt x="197802" y="451496"/>
                </a:lnTo>
                <a:lnTo>
                  <a:pt x="232810" y="481341"/>
                </a:lnTo>
                <a:lnTo>
                  <a:pt x="269862" y="508979"/>
                </a:lnTo>
                <a:lnTo>
                  <a:pt x="308817" y="534337"/>
                </a:lnTo>
                <a:lnTo>
                  <a:pt x="349535" y="557339"/>
                </a:lnTo>
                <a:lnTo>
                  <a:pt x="391876" y="577913"/>
                </a:lnTo>
                <a:lnTo>
                  <a:pt x="435698" y="595983"/>
                </a:lnTo>
                <a:lnTo>
                  <a:pt x="480861" y="611477"/>
                </a:lnTo>
                <a:lnTo>
                  <a:pt x="527224" y="624320"/>
                </a:lnTo>
                <a:lnTo>
                  <a:pt x="574647" y="634437"/>
                </a:lnTo>
                <a:lnTo>
                  <a:pt x="622989" y="641756"/>
                </a:lnTo>
                <a:lnTo>
                  <a:pt x="672109" y="646201"/>
                </a:lnTo>
                <a:lnTo>
                  <a:pt x="721867" y="647700"/>
                </a:lnTo>
                <a:lnTo>
                  <a:pt x="883792" y="647700"/>
                </a:lnTo>
                <a:lnTo>
                  <a:pt x="834034" y="646201"/>
                </a:lnTo>
                <a:lnTo>
                  <a:pt x="784914" y="641756"/>
                </a:lnTo>
                <a:lnTo>
                  <a:pt x="736572" y="634437"/>
                </a:lnTo>
                <a:lnTo>
                  <a:pt x="689149" y="624320"/>
                </a:lnTo>
                <a:lnTo>
                  <a:pt x="642786" y="611477"/>
                </a:lnTo>
                <a:lnTo>
                  <a:pt x="597623" y="595983"/>
                </a:lnTo>
                <a:lnTo>
                  <a:pt x="553801" y="577913"/>
                </a:lnTo>
                <a:lnTo>
                  <a:pt x="511460" y="557339"/>
                </a:lnTo>
                <a:lnTo>
                  <a:pt x="470742" y="534337"/>
                </a:lnTo>
                <a:lnTo>
                  <a:pt x="431787" y="508979"/>
                </a:lnTo>
                <a:lnTo>
                  <a:pt x="394735" y="481341"/>
                </a:lnTo>
                <a:lnTo>
                  <a:pt x="359727" y="451496"/>
                </a:lnTo>
                <a:lnTo>
                  <a:pt x="326904" y="419519"/>
                </a:lnTo>
                <a:lnTo>
                  <a:pt x="296407" y="385483"/>
                </a:lnTo>
                <a:lnTo>
                  <a:pt x="268375" y="349462"/>
                </a:lnTo>
                <a:lnTo>
                  <a:pt x="242950" y="311531"/>
                </a:lnTo>
                <a:close/>
              </a:path>
              <a:path w="883920" h="647700">
                <a:moveTo>
                  <a:pt x="71754" y="0"/>
                </a:moveTo>
                <a:lnTo>
                  <a:pt x="0" y="311531"/>
                </a:lnTo>
                <a:lnTo>
                  <a:pt x="323850" y="311531"/>
                </a:lnTo>
                <a:lnTo>
                  <a:pt x="7175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155688" y="4633848"/>
            <a:ext cx="812165" cy="648335"/>
          </a:xfrm>
          <a:custGeom>
            <a:avLst/>
            <a:gdLst/>
            <a:ahLst/>
            <a:cxnLst/>
            <a:rect l="l" t="t" r="r" b="b"/>
            <a:pathLst>
              <a:path w="812165" h="648335">
                <a:moveTo>
                  <a:pt x="650112" y="0"/>
                </a:moveTo>
                <a:lnTo>
                  <a:pt x="648395" y="44664"/>
                </a:lnTo>
                <a:lnTo>
                  <a:pt x="643312" y="88565"/>
                </a:lnTo>
                <a:lnTo>
                  <a:pt x="634972" y="131599"/>
                </a:lnTo>
                <a:lnTo>
                  <a:pt x="623482" y="173660"/>
                </a:lnTo>
                <a:lnTo>
                  <a:pt x="608949" y="214641"/>
                </a:lnTo>
                <a:lnTo>
                  <a:pt x="591479" y="254437"/>
                </a:lnTo>
                <a:lnTo>
                  <a:pt x="571181" y="292942"/>
                </a:lnTo>
                <a:lnTo>
                  <a:pt x="548160" y="330051"/>
                </a:lnTo>
                <a:lnTo>
                  <a:pt x="522524" y="365658"/>
                </a:lnTo>
                <a:lnTo>
                  <a:pt x="494380" y="399657"/>
                </a:lnTo>
                <a:lnTo>
                  <a:pt x="463835" y="431942"/>
                </a:lnTo>
                <a:lnTo>
                  <a:pt x="430997" y="462409"/>
                </a:lnTo>
                <a:lnTo>
                  <a:pt x="395971" y="490950"/>
                </a:lnTo>
                <a:lnTo>
                  <a:pt x="358866" y="517461"/>
                </a:lnTo>
                <a:lnTo>
                  <a:pt x="319788" y="541835"/>
                </a:lnTo>
                <a:lnTo>
                  <a:pt x="278844" y="563968"/>
                </a:lnTo>
                <a:lnTo>
                  <a:pt x="236142" y="583753"/>
                </a:lnTo>
                <a:lnTo>
                  <a:pt x="191788" y="601084"/>
                </a:lnTo>
                <a:lnTo>
                  <a:pt x="145890" y="615857"/>
                </a:lnTo>
                <a:lnTo>
                  <a:pt x="98555" y="627964"/>
                </a:lnTo>
                <a:lnTo>
                  <a:pt x="49889" y="637302"/>
                </a:lnTo>
                <a:lnTo>
                  <a:pt x="0" y="643763"/>
                </a:lnTo>
                <a:lnTo>
                  <a:pt x="20141" y="645523"/>
                </a:lnTo>
                <a:lnTo>
                  <a:pt x="40354" y="646795"/>
                </a:lnTo>
                <a:lnTo>
                  <a:pt x="60614" y="647567"/>
                </a:lnTo>
                <a:lnTo>
                  <a:pt x="80898" y="647826"/>
                </a:lnTo>
                <a:lnTo>
                  <a:pt x="130949" y="646332"/>
                </a:lnTo>
                <a:lnTo>
                  <a:pt x="180096" y="641912"/>
                </a:lnTo>
                <a:lnTo>
                  <a:pt x="228230" y="634664"/>
                </a:lnTo>
                <a:lnTo>
                  <a:pt x="275242" y="624684"/>
                </a:lnTo>
                <a:lnTo>
                  <a:pt x="321023" y="612069"/>
                </a:lnTo>
                <a:lnTo>
                  <a:pt x="365464" y="596915"/>
                </a:lnTo>
                <a:lnTo>
                  <a:pt x="408456" y="579319"/>
                </a:lnTo>
                <a:lnTo>
                  <a:pt x="449890" y="559378"/>
                </a:lnTo>
                <a:lnTo>
                  <a:pt x="489657" y="537188"/>
                </a:lnTo>
                <a:lnTo>
                  <a:pt x="527649" y="512845"/>
                </a:lnTo>
                <a:lnTo>
                  <a:pt x="563755" y="486446"/>
                </a:lnTo>
                <a:lnTo>
                  <a:pt x="597868" y="458089"/>
                </a:lnTo>
                <a:lnTo>
                  <a:pt x="629878" y="427868"/>
                </a:lnTo>
                <a:lnTo>
                  <a:pt x="659676" y="395881"/>
                </a:lnTo>
                <a:lnTo>
                  <a:pt x="687154" y="362225"/>
                </a:lnTo>
                <a:lnTo>
                  <a:pt x="712201" y="326996"/>
                </a:lnTo>
                <a:lnTo>
                  <a:pt x="734711" y="290291"/>
                </a:lnTo>
                <a:lnTo>
                  <a:pt x="754572" y="252206"/>
                </a:lnTo>
                <a:lnTo>
                  <a:pt x="771677" y="212837"/>
                </a:lnTo>
                <a:lnTo>
                  <a:pt x="785916" y="172282"/>
                </a:lnTo>
                <a:lnTo>
                  <a:pt x="797181" y="130637"/>
                </a:lnTo>
                <a:lnTo>
                  <a:pt x="805362" y="87998"/>
                </a:lnTo>
                <a:lnTo>
                  <a:pt x="810350" y="44463"/>
                </a:lnTo>
                <a:lnTo>
                  <a:pt x="812037" y="126"/>
                </a:lnTo>
                <a:lnTo>
                  <a:pt x="650112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352794" y="4633848"/>
            <a:ext cx="1615440" cy="648335"/>
          </a:xfrm>
          <a:custGeom>
            <a:avLst/>
            <a:gdLst/>
            <a:ahLst/>
            <a:cxnLst/>
            <a:rect l="l" t="t" r="r" b="b"/>
            <a:pathLst>
              <a:path w="1615440" h="648335">
                <a:moveTo>
                  <a:pt x="802894" y="643763"/>
                </a:moveTo>
                <a:lnTo>
                  <a:pt x="852783" y="637302"/>
                </a:lnTo>
                <a:lnTo>
                  <a:pt x="901449" y="627964"/>
                </a:lnTo>
                <a:lnTo>
                  <a:pt x="948784" y="615857"/>
                </a:lnTo>
                <a:lnTo>
                  <a:pt x="994682" y="601084"/>
                </a:lnTo>
                <a:lnTo>
                  <a:pt x="1039036" y="583753"/>
                </a:lnTo>
                <a:lnTo>
                  <a:pt x="1081738" y="563968"/>
                </a:lnTo>
                <a:lnTo>
                  <a:pt x="1122682" y="541835"/>
                </a:lnTo>
                <a:lnTo>
                  <a:pt x="1161760" y="517461"/>
                </a:lnTo>
                <a:lnTo>
                  <a:pt x="1198865" y="490950"/>
                </a:lnTo>
                <a:lnTo>
                  <a:pt x="1233891" y="462409"/>
                </a:lnTo>
                <a:lnTo>
                  <a:pt x="1266729" y="431942"/>
                </a:lnTo>
                <a:lnTo>
                  <a:pt x="1297274" y="399657"/>
                </a:lnTo>
                <a:lnTo>
                  <a:pt x="1325418" y="365658"/>
                </a:lnTo>
                <a:lnTo>
                  <a:pt x="1351054" y="330051"/>
                </a:lnTo>
                <a:lnTo>
                  <a:pt x="1374075" y="292942"/>
                </a:lnTo>
                <a:lnTo>
                  <a:pt x="1394373" y="254437"/>
                </a:lnTo>
                <a:lnTo>
                  <a:pt x="1411843" y="214641"/>
                </a:lnTo>
                <a:lnTo>
                  <a:pt x="1426376" y="173660"/>
                </a:lnTo>
                <a:lnTo>
                  <a:pt x="1437866" y="131599"/>
                </a:lnTo>
                <a:lnTo>
                  <a:pt x="1446206" y="88565"/>
                </a:lnTo>
                <a:lnTo>
                  <a:pt x="1451289" y="44664"/>
                </a:lnTo>
                <a:lnTo>
                  <a:pt x="1453006" y="0"/>
                </a:lnTo>
                <a:lnTo>
                  <a:pt x="1614931" y="126"/>
                </a:lnTo>
                <a:lnTo>
                  <a:pt x="1613244" y="44463"/>
                </a:lnTo>
                <a:lnTo>
                  <a:pt x="1608256" y="87998"/>
                </a:lnTo>
                <a:lnTo>
                  <a:pt x="1600075" y="130637"/>
                </a:lnTo>
                <a:lnTo>
                  <a:pt x="1588810" y="172282"/>
                </a:lnTo>
                <a:lnTo>
                  <a:pt x="1574571" y="212837"/>
                </a:lnTo>
                <a:lnTo>
                  <a:pt x="1557466" y="252206"/>
                </a:lnTo>
                <a:lnTo>
                  <a:pt x="1537605" y="290291"/>
                </a:lnTo>
                <a:lnTo>
                  <a:pt x="1515095" y="326996"/>
                </a:lnTo>
                <a:lnTo>
                  <a:pt x="1490048" y="362225"/>
                </a:lnTo>
                <a:lnTo>
                  <a:pt x="1462570" y="395881"/>
                </a:lnTo>
                <a:lnTo>
                  <a:pt x="1432772" y="427868"/>
                </a:lnTo>
                <a:lnTo>
                  <a:pt x="1400762" y="458089"/>
                </a:lnTo>
                <a:lnTo>
                  <a:pt x="1366649" y="486446"/>
                </a:lnTo>
                <a:lnTo>
                  <a:pt x="1330543" y="512845"/>
                </a:lnTo>
                <a:lnTo>
                  <a:pt x="1292551" y="537188"/>
                </a:lnTo>
                <a:lnTo>
                  <a:pt x="1252784" y="559378"/>
                </a:lnTo>
                <a:lnTo>
                  <a:pt x="1211350" y="579319"/>
                </a:lnTo>
                <a:lnTo>
                  <a:pt x="1168358" y="596915"/>
                </a:lnTo>
                <a:lnTo>
                  <a:pt x="1123917" y="612069"/>
                </a:lnTo>
                <a:lnTo>
                  <a:pt x="1078136" y="624684"/>
                </a:lnTo>
                <a:lnTo>
                  <a:pt x="1031124" y="634664"/>
                </a:lnTo>
                <a:lnTo>
                  <a:pt x="982990" y="641912"/>
                </a:lnTo>
                <a:lnTo>
                  <a:pt x="933843" y="646332"/>
                </a:lnTo>
                <a:lnTo>
                  <a:pt x="883792" y="647826"/>
                </a:lnTo>
                <a:lnTo>
                  <a:pt x="721867" y="647826"/>
                </a:lnTo>
                <a:lnTo>
                  <a:pt x="672109" y="646328"/>
                </a:lnTo>
                <a:lnTo>
                  <a:pt x="622989" y="641883"/>
                </a:lnTo>
                <a:lnTo>
                  <a:pt x="574647" y="634564"/>
                </a:lnTo>
                <a:lnTo>
                  <a:pt x="527224" y="624447"/>
                </a:lnTo>
                <a:lnTo>
                  <a:pt x="480861" y="611604"/>
                </a:lnTo>
                <a:lnTo>
                  <a:pt x="435698" y="596110"/>
                </a:lnTo>
                <a:lnTo>
                  <a:pt x="391876" y="578040"/>
                </a:lnTo>
                <a:lnTo>
                  <a:pt x="349535" y="557466"/>
                </a:lnTo>
                <a:lnTo>
                  <a:pt x="308817" y="534464"/>
                </a:lnTo>
                <a:lnTo>
                  <a:pt x="269862" y="509106"/>
                </a:lnTo>
                <a:lnTo>
                  <a:pt x="232810" y="481468"/>
                </a:lnTo>
                <a:lnTo>
                  <a:pt x="197802" y="451623"/>
                </a:lnTo>
                <a:lnTo>
                  <a:pt x="164979" y="419646"/>
                </a:lnTo>
                <a:lnTo>
                  <a:pt x="134482" y="385610"/>
                </a:lnTo>
                <a:lnTo>
                  <a:pt x="106450" y="349589"/>
                </a:lnTo>
                <a:lnTo>
                  <a:pt x="81025" y="311657"/>
                </a:lnTo>
                <a:lnTo>
                  <a:pt x="0" y="311657"/>
                </a:lnTo>
                <a:lnTo>
                  <a:pt x="71754" y="126"/>
                </a:lnTo>
                <a:lnTo>
                  <a:pt x="323850" y="311657"/>
                </a:lnTo>
                <a:lnTo>
                  <a:pt x="242950" y="311657"/>
                </a:lnTo>
                <a:lnTo>
                  <a:pt x="268375" y="349589"/>
                </a:lnTo>
                <a:lnTo>
                  <a:pt x="296407" y="385610"/>
                </a:lnTo>
                <a:lnTo>
                  <a:pt x="326904" y="419646"/>
                </a:lnTo>
                <a:lnTo>
                  <a:pt x="359727" y="451623"/>
                </a:lnTo>
                <a:lnTo>
                  <a:pt x="394735" y="481468"/>
                </a:lnTo>
                <a:lnTo>
                  <a:pt x="431787" y="509106"/>
                </a:lnTo>
                <a:lnTo>
                  <a:pt x="470742" y="534464"/>
                </a:lnTo>
                <a:lnTo>
                  <a:pt x="511460" y="557466"/>
                </a:lnTo>
                <a:lnTo>
                  <a:pt x="553801" y="578040"/>
                </a:lnTo>
                <a:lnTo>
                  <a:pt x="597623" y="596110"/>
                </a:lnTo>
                <a:lnTo>
                  <a:pt x="642786" y="611604"/>
                </a:lnTo>
                <a:lnTo>
                  <a:pt x="689149" y="624447"/>
                </a:lnTo>
                <a:lnTo>
                  <a:pt x="736572" y="634564"/>
                </a:lnTo>
                <a:lnTo>
                  <a:pt x="784914" y="641883"/>
                </a:lnTo>
                <a:lnTo>
                  <a:pt x="834034" y="646328"/>
                </a:lnTo>
                <a:lnTo>
                  <a:pt x="883792" y="647826"/>
                </a:lnTo>
              </a:path>
            </a:pathLst>
          </a:custGeom>
          <a:ln w="1270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2494660" y="5814695"/>
            <a:ext cx="190436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5">
                <a:latin typeface="Franklin Gothic Book"/>
                <a:cs typeface="Franklin Gothic Book"/>
              </a:rPr>
              <a:t>License</a:t>
            </a:r>
            <a:r>
              <a:rPr dirty="0" sz="1800" spc="-150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Agreement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01341" y="4753673"/>
            <a:ext cx="18719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>
                <a:latin typeface="Franklin Gothic Book"/>
                <a:cs typeface="Franklin Gothic Book"/>
              </a:rPr>
              <a:t>PI </a:t>
            </a:r>
            <a:r>
              <a:rPr dirty="0" sz="1800">
                <a:latin typeface="Franklin Gothic Book"/>
                <a:cs typeface="Franklin Gothic Book"/>
              </a:rPr>
              <a:t>&amp; </a:t>
            </a:r>
            <a:r>
              <a:rPr dirty="0" sz="1800" spc="15">
                <a:latin typeface="Franklin Gothic Book"/>
                <a:cs typeface="Franklin Gothic Book"/>
              </a:rPr>
              <a:t>Inventor</a:t>
            </a:r>
            <a:r>
              <a:rPr dirty="0" sz="1800" spc="-305">
                <a:latin typeface="Franklin Gothic Book"/>
                <a:cs typeface="Franklin Gothic Book"/>
              </a:rPr>
              <a:t> </a:t>
            </a:r>
            <a:r>
              <a:rPr dirty="0" sz="1800" spc="20">
                <a:latin typeface="Franklin Gothic Book"/>
                <a:cs typeface="Franklin Gothic Book"/>
              </a:rPr>
              <a:t>Team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48420" y="1179131"/>
            <a:ext cx="2840355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spc="5" b="1">
                <a:latin typeface="Calibri"/>
                <a:cs typeface="Calibri"/>
              </a:rPr>
              <a:t>No </a:t>
            </a:r>
            <a:r>
              <a:rPr dirty="0" sz="1800" b="1">
                <a:latin typeface="Calibri"/>
                <a:cs typeface="Calibri"/>
              </a:rPr>
              <a:t>pre-existing</a:t>
            </a:r>
            <a:r>
              <a:rPr dirty="0" sz="1800" spc="-2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agreement  </a:t>
            </a:r>
            <a:r>
              <a:rPr dirty="0" sz="1800" spc="-15" b="1">
                <a:latin typeface="Calibri"/>
                <a:cs typeface="Calibri"/>
              </a:rPr>
              <a:t>to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license/commercialize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448420" y="2008822"/>
            <a:ext cx="27597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b="1">
                <a:latin typeface="Calibri"/>
                <a:cs typeface="Calibri"/>
              </a:rPr>
              <a:t>University </a:t>
            </a:r>
            <a:r>
              <a:rPr dirty="0" sz="1800" spc="-5" b="1">
                <a:latin typeface="Calibri"/>
                <a:cs typeface="Calibri"/>
              </a:rPr>
              <a:t>pays </a:t>
            </a:r>
            <a:r>
              <a:rPr dirty="0" sz="1800" spc="5" b="1">
                <a:latin typeface="Calibri"/>
                <a:cs typeface="Calibri"/>
              </a:rPr>
              <a:t>for</a:t>
            </a:r>
            <a:r>
              <a:rPr dirty="0" sz="1800" spc="-24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patent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448420" y="2552636"/>
            <a:ext cx="2656205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98450" marR="5080" indent="-286385">
              <a:lnSpc>
                <a:spcPct val="100800"/>
              </a:lnSpc>
              <a:spcBef>
                <a:spcPts val="8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b="1">
                <a:latin typeface="Calibri"/>
                <a:cs typeface="Calibri"/>
              </a:rPr>
              <a:t>Licensing </a:t>
            </a:r>
            <a:r>
              <a:rPr dirty="0" sz="1800" spc="10" b="1">
                <a:latin typeface="Calibri"/>
                <a:cs typeface="Calibri"/>
              </a:rPr>
              <a:t>may </a:t>
            </a:r>
            <a:r>
              <a:rPr dirty="0" sz="1800" b="1">
                <a:latin typeface="Calibri"/>
                <a:cs typeface="Calibri"/>
              </a:rPr>
              <a:t>occur</a:t>
            </a:r>
            <a:r>
              <a:rPr dirty="0" sz="1800" spc="-2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long  after </a:t>
            </a:r>
            <a:r>
              <a:rPr dirty="0" sz="1800" spc="5" b="1">
                <a:latin typeface="Calibri"/>
                <a:cs typeface="Calibri"/>
              </a:rPr>
              <a:t>research</a:t>
            </a:r>
            <a:r>
              <a:rPr dirty="0" sz="1800" spc="-28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concludes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495800"/>
            <a:ext cx="4505325" cy="191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34500" y="1066800"/>
            <a:ext cx="2295970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1615" y="870267"/>
            <a:ext cx="7414259" cy="54508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5600" indent="-343535">
              <a:lnSpc>
                <a:spcPts val="2390"/>
              </a:lnSpc>
              <a:spcBef>
                <a:spcPts val="125"/>
              </a:spcBef>
              <a:buClr>
                <a:srgbClr val="9A0D1F"/>
              </a:buClr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000">
                <a:solidFill>
                  <a:srgbClr val="9A0D1F"/>
                </a:solidFill>
                <a:latin typeface="Franklin Gothic Book"/>
                <a:cs typeface="Franklin Gothic Book"/>
              </a:rPr>
              <a:t>S</a:t>
            </a:r>
            <a:r>
              <a:rPr dirty="0" sz="2000">
                <a:solidFill>
                  <a:srgbClr val="9A0D1F"/>
                </a:solidFill>
                <a:latin typeface="Franklin Gothic Book"/>
                <a:cs typeface="Franklin Gothic Book"/>
              </a:rPr>
              <a:t>elf-Reliant,</a:t>
            </a:r>
            <a:r>
              <a:rPr dirty="0" sz="2000" spc="-11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9A0D1F"/>
                </a:solidFill>
                <a:latin typeface="Franklin Gothic Book"/>
                <a:cs typeface="Franklin Gothic Book"/>
              </a:rPr>
              <a:t>Innovative,</a:t>
            </a:r>
            <a:r>
              <a:rPr dirty="0" sz="2000" spc="-18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5">
                <a:solidFill>
                  <a:srgbClr val="9A0D1F"/>
                </a:solidFill>
                <a:latin typeface="Franklin Gothic Book"/>
                <a:cs typeface="Franklin Gothic Book"/>
              </a:rPr>
              <a:t>Entrepreneurial,</a:t>
            </a:r>
            <a:r>
              <a:rPr dirty="0" sz="2000" spc="-185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5">
                <a:solidFill>
                  <a:srgbClr val="9A0D1F"/>
                </a:solidFill>
                <a:latin typeface="Franklin Gothic Book"/>
                <a:cs typeface="Franklin Gothic Book"/>
              </a:rPr>
              <a:t>and</a:t>
            </a:r>
            <a:r>
              <a:rPr dirty="0" sz="2000" spc="-15">
                <a:solidFill>
                  <a:srgbClr val="9A0D1F"/>
                </a:solidFill>
                <a:latin typeface="Franklin Gothic Book"/>
                <a:cs typeface="Franklin Gothic Book"/>
              </a:rPr>
              <a:t> Tech-Savvy</a:t>
            </a:r>
            <a:r>
              <a:rPr dirty="0" sz="2000" spc="-15">
                <a:latin typeface="Franklin Gothic Book"/>
                <a:cs typeface="Franklin Gothic Book"/>
              </a:rPr>
              <a:t>:</a:t>
            </a:r>
            <a:endParaRPr sz="20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ts val="2150"/>
              </a:lnSpc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LUS</a:t>
            </a:r>
            <a:r>
              <a:rPr dirty="0" sz="1800" spc="-55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in</a:t>
            </a:r>
            <a:r>
              <a:rPr dirty="0" sz="1800" spc="-8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1896;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LUS</a:t>
            </a:r>
            <a:r>
              <a:rPr dirty="0" sz="1800" spc="5" i="1">
                <a:latin typeface="Franklin Gothic Book"/>
                <a:cs typeface="Franklin Gothic Book"/>
              </a:rPr>
              <a:t>Fiber</a:t>
            </a:r>
            <a:r>
              <a:rPr dirty="0" sz="1800" spc="-85" i="1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in</a:t>
            </a:r>
            <a:r>
              <a:rPr dirty="0" sz="1800" spc="-7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2005;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68%</a:t>
            </a:r>
            <a:r>
              <a:rPr dirty="0" sz="1800" spc="5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Referendum;</a:t>
            </a:r>
            <a:r>
              <a:rPr dirty="0" sz="1800" spc="-15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$125M</a:t>
            </a:r>
            <a:endParaRPr sz="18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ct val="100000"/>
              </a:lnSpc>
              <a:spcBef>
                <a:spcPts val="845"/>
              </a:spcBef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 spc="5" i="1">
                <a:solidFill>
                  <a:srgbClr val="001F5F"/>
                </a:solidFill>
                <a:latin typeface="Franklin Gothic Book"/>
                <a:cs typeface="Franklin Gothic Book"/>
              </a:rPr>
              <a:t>“</a:t>
            </a:r>
            <a:r>
              <a:rPr dirty="0" sz="1800" spc="5" i="1">
                <a:solidFill>
                  <a:srgbClr val="006FC0"/>
                </a:solidFill>
                <a:latin typeface="Franklin Gothic Book"/>
                <a:cs typeface="Franklin Gothic Book"/>
              </a:rPr>
              <a:t>Fastest</a:t>
            </a:r>
            <a:r>
              <a:rPr dirty="0" sz="1800" spc="-114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5" i="1">
                <a:solidFill>
                  <a:srgbClr val="006FC0"/>
                </a:solidFill>
                <a:latin typeface="Franklin Gothic Book"/>
                <a:cs typeface="Franklin Gothic Book"/>
              </a:rPr>
              <a:t>Home</a:t>
            </a:r>
            <a:r>
              <a:rPr dirty="0" sz="1800" spc="-19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 i="1">
                <a:solidFill>
                  <a:srgbClr val="006FC0"/>
                </a:solidFill>
                <a:latin typeface="Franklin Gothic Book"/>
                <a:cs typeface="Franklin Gothic Book"/>
              </a:rPr>
              <a:t>Internet</a:t>
            </a:r>
            <a:r>
              <a:rPr dirty="0" sz="1800" spc="-11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0" i="1">
                <a:solidFill>
                  <a:srgbClr val="006FC0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-165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5" i="1">
                <a:solidFill>
                  <a:srgbClr val="006FC0"/>
                </a:solidFill>
                <a:latin typeface="Franklin Gothic Book"/>
                <a:cs typeface="Franklin Gothic Book"/>
              </a:rPr>
              <a:t>the</a:t>
            </a:r>
            <a:r>
              <a:rPr dirty="0" sz="1800" spc="-11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006FC0"/>
                </a:solidFill>
                <a:latin typeface="Franklin Gothic Book"/>
                <a:cs typeface="Franklin Gothic Book"/>
              </a:rPr>
              <a:t>World</a:t>
            </a:r>
            <a:r>
              <a:rPr dirty="0" sz="18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”,</a:t>
            </a:r>
            <a:r>
              <a:rPr dirty="0" sz="1800" spc="-15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per</a:t>
            </a:r>
            <a:r>
              <a:rPr dirty="0" sz="1800" spc="-14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Open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Technology</a:t>
            </a:r>
            <a:r>
              <a:rPr dirty="0" sz="180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Institute</a:t>
            </a:r>
            <a:endParaRPr sz="18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ct val="100000"/>
              </a:lnSpc>
              <a:spcBef>
                <a:spcPts val="770"/>
              </a:spcBef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>
                <a:latin typeface="Franklin Gothic Book"/>
                <a:cs typeface="Franklin Gothic Book"/>
              </a:rPr>
              <a:t>Nation’s first </a:t>
            </a:r>
            <a:r>
              <a:rPr dirty="0" sz="1800" spc="20">
                <a:latin typeface="Franklin Gothic Book"/>
                <a:cs typeface="Franklin Gothic Book"/>
              </a:rPr>
              <a:t>Gigabit </a:t>
            </a:r>
            <a:r>
              <a:rPr dirty="0" sz="1800" spc="-5">
                <a:latin typeface="Franklin Gothic Book"/>
                <a:cs typeface="Franklin Gothic Book"/>
              </a:rPr>
              <a:t>Peer-to-Peer</a:t>
            </a:r>
            <a:r>
              <a:rPr dirty="0" sz="1800" spc="-32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Network</a:t>
            </a:r>
            <a:endParaRPr sz="18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ct val="100000"/>
              </a:lnSpc>
              <a:spcBef>
                <a:spcPts val="845"/>
              </a:spcBef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 spc="30" i="1">
                <a:solidFill>
                  <a:srgbClr val="006FC0"/>
                </a:solidFill>
                <a:latin typeface="Franklin Gothic Book"/>
                <a:cs typeface="Franklin Gothic Book"/>
              </a:rPr>
              <a:t>#1</a:t>
            </a:r>
            <a:r>
              <a:rPr dirty="0" sz="1800" spc="-9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0" i="1">
                <a:solidFill>
                  <a:srgbClr val="006FC0"/>
                </a:solidFill>
                <a:latin typeface="Franklin Gothic Book"/>
                <a:cs typeface="Franklin Gothic Book"/>
              </a:rPr>
              <a:t>Rank</a:t>
            </a:r>
            <a:r>
              <a:rPr dirty="0" sz="1800" spc="-12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0">
                <a:latin typeface="Franklin Gothic Book"/>
                <a:cs typeface="Franklin Gothic Book"/>
              </a:rPr>
              <a:t>Tied</a:t>
            </a:r>
            <a:r>
              <a:rPr dirty="0" sz="1800" spc="-15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with </a:t>
            </a:r>
            <a:r>
              <a:rPr dirty="0" sz="1800" spc="10">
                <a:latin typeface="Franklin Gothic Book"/>
                <a:cs typeface="Franklin Gothic Book"/>
              </a:rPr>
              <a:t>Seoul,</a:t>
            </a:r>
            <a:r>
              <a:rPr dirty="0" sz="1800" spc="-80">
                <a:latin typeface="Franklin Gothic Book"/>
                <a:cs typeface="Franklin Gothic Book"/>
              </a:rPr>
              <a:t> </a:t>
            </a:r>
            <a:r>
              <a:rPr dirty="0" sz="1800" spc="-35">
                <a:latin typeface="Franklin Gothic Book"/>
                <a:cs typeface="Franklin Gothic Book"/>
              </a:rPr>
              <a:t>Tokyo</a:t>
            </a:r>
            <a:r>
              <a:rPr dirty="0" sz="1800" spc="3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and</a:t>
            </a:r>
            <a:r>
              <a:rPr dirty="0" sz="1800" spc="-7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Hong</a:t>
            </a:r>
            <a:r>
              <a:rPr dirty="0" sz="1800" spc="85">
                <a:latin typeface="Franklin Gothic Book"/>
                <a:cs typeface="Franklin Gothic Book"/>
              </a:rPr>
              <a:t> </a:t>
            </a:r>
            <a:r>
              <a:rPr dirty="0" sz="1800" spc="-30">
                <a:latin typeface="Franklin Gothic Book"/>
                <a:cs typeface="Franklin Gothic Book"/>
              </a:rPr>
              <a:t>Kong</a:t>
            </a:r>
            <a:endParaRPr sz="1800">
              <a:latin typeface="Franklin Gothic Book"/>
              <a:cs typeface="Franklin Gothic Book"/>
            </a:endParaRPr>
          </a:p>
          <a:p>
            <a:pPr marL="355600" indent="-343535">
              <a:lnSpc>
                <a:spcPct val="100000"/>
              </a:lnSpc>
              <a:spcBef>
                <a:spcPts val="162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000">
                <a:solidFill>
                  <a:srgbClr val="9A0D1F"/>
                </a:solidFill>
                <a:latin typeface="Franklin Gothic Book"/>
                <a:cs typeface="Franklin Gothic Book"/>
              </a:rPr>
              <a:t>Quality </a:t>
            </a:r>
            <a:r>
              <a:rPr dirty="0" sz="2000" spc="10">
                <a:solidFill>
                  <a:srgbClr val="9A0D1F"/>
                </a:solidFill>
                <a:latin typeface="Franklin Gothic Book"/>
                <a:cs typeface="Franklin Gothic Book"/>
              </a:rPr>
              <a:t>of</a:t>
            </a:r>
            <a:r>
              <a:rPr dirty="0" sz="2000" spc="-6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-20">
                <a:solidFill>
                  <a:srgbClr val="9A0D1F"/>
                </a:solidFill>
                <a:latin typeface="Franklin Gothic Book"/>
                <a:cs typeface="Franklin Gothic Book"/>
              </a:rPr>
              <a:t>Life:</a:t>
            </a:r>
            <a:endParaRPr sz="20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ct val="100000"/>
              </a:lnSpc>
              <a:spcBef>
                <a:spcPts val="350"/>
              </a:spcBef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Capitalize</a:t>
            </a:r>
            <a:r>
              <a:rPr dirty="0" sz="1800" spc="-114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on</a:t>
            </a:r>
            <a:r>
              <a:rPr dirty="0" sz="1800" spc="25">
                <a:latin typeface="Franklin Gothic Book"/>
                <a:cs typeface="Franklin Gothic Book"/>
              </a:rPr>
              <a:t> </a:t>
            </a:r>
            <a:r>
              <a:rPr dirty="0" sz="1800" spc="25" i="1">
                <a:solidFill>
                  <a:srgbClr val="006FC0"/>
                </a:solidFill>
                <a:latin typeface="Franklin Gothic Book"/>
                <a:cs typeface="Franklin Gothic Book"/>
              </a:rPr>
              <a:t>unique</a:t>
            </a:r>
            <a:r>
              <a:rPr dirty="0" sz="1800" spc="-95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and</a:t>
            </a:r>
            <a:r>
              <a:rPr dirty="0" sz="1800" spc="-140">
                <a:latin typeface="Franklin Gothic Book"/>
                <a:cs typeface="Franklin Gothic Book"/>
              </a:rPr>
              <a:t> </a:t>
            </a:r>
            <a:r>
              <a:rPr dirty="0" sz="1800" spc="20" i="1">
                <a:solidFill>
                  <a:srgbClr val="006FC0"/>
                </a:solidFill>
                <a:latin typeface="Franklin Gothic Book"/>
                <a:cs typeface="Franklin Gothic Book"/>
              </a:rPr>
              <a:t>authentic</a:t>
            </a:r>
            <a:r>
              <a:rPr dirty="0" sz="1800" spc="-16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Cajun-Creole</a:t>
            </a:r>
            <a:r>
              <a:rPr dirty="0" sz="1800" spc="-114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Culture</a:t>
            </a:r>
            <a:r>
              <a:rPr dirty="0" sz="1800" spc="-10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and</a:t>
            </a:r>
            <a:r>
              <a:rPr dirty="0" sz="1800" spc="1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Heritage</a:t>
            </a:r>
            <a:endParaRPr sz="18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ct val="100000"/>
              </a:lnSpc>
              <a:spcBef>
                <a:spcPts val="844"/>
              </a:spcBef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 spc="20" i="1">
                <a:solidFill>
                  <a:srgbClr val="001F5F"/>
                </a:solidFill>
                <a:latin typeface="Franklin Gothic Book"/>
                <a:cs typeface="Franklin Gothic Book"/>
              </a:rPr>
              <a:t>“</a:t>
            </a:r>
            <a:r>
              <a:rPr dirty="0" sz="1800" spc="20" i="1">
                <a:solidFill>
                  <a:srgbClr val="006FC0"/>
                </a:solidFill>
                <a:latin typeface="Franklin Gothic Book"/>
                <a:cs typeface="Franklin Gothic Book"/>
              </a:rPr>
              <a:t>Happiest</a:t>
            </a:r>
            <a:r>
              <a:rPr dirty="0" sz="1800" spc="-19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40" i="1">
                <a:solidFill>
                  <a:srgbClr val="006FC0"/>
                </a:solidFill>
                <a:latin typeface="Franklin Gothic Book"/>
                <a:cs typeface="Franklin Gothic Book"/>
              </a:rPr>
              <a:t>City</a:t>
            </a:r>
            <a:r>
              <a:rPr dirty="0" sz="1800" spc="-165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50" i="1">
                <a:solidFill>
                  <a:srgbClr val="006FC0"/>
                </a:solidFill>
                <a:latin typeface="Franklin Gothic Book"/>
                <a:cs typeface="Franklin Gothic Book"/>
              </a:rPr>
              <a:t>in</a:t>
            </a:r>
            <a:r>
              <a:rPr dirty="0" sz="1800" spc="-9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5" i="1">
                <a:solidFill>
                  <a:srgbClr val="006FC0"/>
                </a:solidFill>
                <a:latin typeface="Franklin Gothic Book"/>
                <a:cs typeface="Franklin Gothic Book"/>
              </a:rPr>
              <a:t>the</a:t>
            </a:r>
            <a:r>
              <a:rPr dirty="0" sz="1800" spc="-114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30" i="1">
                <a:solidFill>
                  <a:srgbClr val="006FC0"/>
                </a:solidFill>
                <a:latin typeface="Franklin Gothic Book"/>
                <a:cs typeface="Franklin Gothic Book"/>
              </a:rPr>
              <a:t>US</a:t>
            </a:r>
            <a:r>
              <a:rPr dirty="0" sz="1800" spc="30" i="1">
                <a:solidFill>
                  <a:srgbClr val="001F5F"/>
                </a:solidFill>
                <a:latin typeface="Franklin Gothic Book"/>
                <a:cs typeface="Franklin Gothic Book"/>
              </a:rPr>
              <a:t>”,</a:t>
            </a:r>
            <a:r>
              <a:rPr dirty="0" sz="1800" spc="-15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as</a:t>
            </a:r>
            <a:r>
              <a:rPr dirty="0" sz="1800" spc="-90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Ranked</a:t>
            </a:r>
            <a:r>
              <a:rPr dirty="0" sz="1800" spc="-7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by </a:t>
            </a:r>
            <a:r>
              <a:rPr dirty="0" sz="1800" spc="10">
                <a:latin typeface="Franklin Gothic Book"/>
                <a:cs typeface="Franklin Gothic Book"/>
              </a:rPr>
              <a:t>CDC</a:t>
            </a:r>
            <a:r>
              <a:rPr dirty="0" sz="1800" spc="-7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&amp; </a:t>
            </a:r>
            <a:r>
              <a:rPr dirty="0" sz="1800" spc="10">
                <a:latin typeface="Franklin Gothic Book"/>
                <a:cs typeface="Franklin Gothic Book"/>
              </a:rPr>
              <a:t>WSJ,</a:t>
            </a:r>
            <a:r>
              <a:rPr dirty="0" sz="1800" spc="-75">
                <a:latin typeface="Franklin Gothic Book"/>
                <a:cs typeface="Franklin Gothic Book"/>
              </a:rPr>
              <a:t> </a:t>
            </a:r>
            <a:r>
              <a:rPr dirty="0" sz="1800" spc="-25">
                <a:latin typeface="Franklin Gothic Book"/>
                <a:cs typeface="Franklin Gothic Book"/>
              </a:rPr>
              <a:t>2015</a:t>
            </a:r>
            <a:endParaRPr sz="1800">
              <a:latin typeface="Franklin Gothic Book"/>
              <a:cs typeface="Franklin Gothic Book"/>
            </a:endParaRPr>
          </a:p>
          <a:p>
            <a:pPr marL="355600" indent="-343535">
              <a:lnSpc>
                <a:spcPct val="100000"/>
              </a:lnSpc>
              <a:spcBef>
                <a:spcPts val="162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000" spc="5">
                <a:solidFill>
                  <a:srgbClr val="9A0D1F"/>
                </a:solidFill>
                <a:latin typeface="Franklin Gothic Book"/>
                <a:cs typeface="Franklin Gothic Book"/>
              </a:rPr>
              <a:t>University’s </a:t>
            </a:r>
            <a:r>
              <a:rPr dirty="0" sz="2000" spc="-5">
                <a:solidFill>
                  <a:srgbClr val="9A0D1F"/>
                </a:solidFill>
                <a:latin typeface="Franklin Gothic Book"/>
                <a:cs typeface="Franklin Gothic Book"/>
              </a:rPr>
              <a:t>Strategic</a:t>
            </a:r>
            <a:r>
              <a:rPr dirty="0" sz="2000" spc="-13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9A0D1F"/>
                </a:solidFill>
                <a:latin typeface="Franklin Gothic Book"/>
                <a:cs typeface="Franklin Gothic Book"/>
              </a:rPr>
              <a:t>Investments:</a:t>
            </a:r>
            <a:endParaRPr sz="20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ct val="100000"/>
              </a:lnSpc>
              <a:spcBef>
                <a:spcPts val="355"/>
              </a:spcBef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>
                <a:latin typeface="Franklin Gothic Book"/>
                <a:cs typeface="Franklin Gothic Book"/>
              </a:rPr>
              <a:t>Computing, </a:t>
            </a:r>
            <a:r>
              <a:rPr dirty="0" sz="1800" spc="15">
                <a:latin typeface="Franklin Gothic Book"/>
                <a:cs typeface="Franklin Gothic Book"/>
              </a:rPr>
              <a:t>Clean </a:t>
            </a:r>
            <a:r>
              <a:rPr dirty="0" sz="1800" spc="-10">
                <a:latin typeface="Franklin Gothic Book"/>
                <a:cs typeface="Franklin Gothic Book"/>
              </a:rPr>
              <a:t>Energy, </a:t>
            </a:r>
            <a:r>
              <a:rPr dirty="0" sz="1800" spc="5">
                <a:latin typeface="Franklin Gothic Book"/>
                <a:cs typeface="Franklin Gothic Book"/>
              </a:rPr>
              <a:t>and </a:t>
            </a:r>
            <a:r>
              <a:rPr dirty="0" sz="1800" spc="-10">
                <a:latin typeface="Franklin Gothic Book"/>
                <a:cs typeface="Franklin Gothic Book"/>
              </a:rPr>
              <a:t>Life</a:t>
            </a:r>
            <a:r>
              <a:rPr dirty="0" sz="1800" spc="-29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Sciences</a:t>
            </a:r>
            <a:endParaRPr sz="1800">
              <a:latin typeface="Franklin Gothic Book"/>
              <a:cs typeface="Franklin Gothic Book"/>
            </a:endParaRPr>
          </a:p>
          <a:p>
            <a:pPr marL="355600" indent="-343535">
              <a:lnSpc>
                <a:spcPct val="100000"/>
              </a:lnSpc>
              <a:spcBef>
                <a:spcPts val="169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000">
                <a:solidFill>
                  <a:srgbClr val="9A0D1F"/>
                </a:solidFill>
                <a:latin typeface="Franklin Gothic Book"/>
                <a:cs typeface="Franklin Gothic Book"/>
              </a:rPr>
              <a:t>Aligned </a:t>
            </a:r>
            <a:r>
              <a:rPr dirty="0" sz="2000" spc="15">
                <a:solidFill>
                  <a:srgbClr val="9A0D1F"/>
                </a:solidFill>
                <a:latin typeface="Franklin Gothic Book"/>
                <a:cs typeface="Franklin Gothic Book"/>
              </a:rPr>
              <a:t>and</a:t>
            </a:r>
            <a:r>
              <a:rPr dirty="0" sz="2000" spc="-5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000">
                <a:solidFill>
                  <a:srgbClr val="9A0D1F"/>
                </a:solidFill>
                <a:latin typeface="Franklin Gothic Book"/>
                <a:cs typeface="Franklin Gothic Book"/>
              </a:rPr>
              <a:t>Allied:</a:t>
            </a:r>
            <a:endParaRPr sz="20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ct val="100000"/>
              </a:lnSpc>
              <a:spcBef>
                <a:spcPts val="355"/>
              </a:spcBef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LEDA;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One</a:t>
            </a:r>
            <a:r>
              <a:rPr dirty="0" sz="1800" spc="3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Acadiana,</a:t>
            </a:r>
            <a:r>
              <a:rPr dirty="0" sz="1800" spc="-15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Acadiana</a:t>
            </a:r>
            <a:r>
              <a:rPr dirty="0" sz="1800" spc="-13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Planning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Commission,</a:t>
            </a:r>
            <a:r>
              <a:rPr dirty="0" sz="1800" spc="-80">
                <a:latin typeface="Franklin Gothic Book"/>
                <a:cs typeface="Franklin Gothic Book"/>
              </a:rPr>
              <a:t> </a:t>
            </a:r>
            <a:r>
              <a:rPr dirty="0" sz="1800" spc="-20">
                <a:latin typeface="Franklin Gothic Book"/>
                <a:cs typeface="Franklin Gothic Book"/>
              </a:rPr>
              <a:t>LCG</a:t>
            </a:r>
            <a:endParaRPr sz="1800">
              <a:latin typeface="Franklin Gothic Book"/>
              <a:cs typeface="Franklin Gothic Book"/>
            </a:endParaRPr>
          </a:p>
          <a:p>
            <a:pPr marL="355600" indent="-343535">
              <a:lnSpc>
                <a:spcPct val="100000"/>
              </a:lnSpc>
              <a:spcBef>
                <a:spcPts val="162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000">
                <a:solidFill>
                  <a:srgbClr val="9A0D1F"/>
                </a:solidFill>
                <a:latin typeface="Franklin Gothic Book"/>
                <a:cs typeface="Franklin Gothic Book"/>
              </a:rPr>
              <a:t>Diversification </a:t>
            </a:r>
            <a:r>
              <a:rPr dirty="0" sz="2000" spc="10">
                <a:solidFill>
                  <a:srgbClr val="9A0D1F"/>
                </a:solidFill>
                <a:latin typeface="Franklin Gothic Book"/>
                <a:cs typeface="Franklin Gothic Book"/>
              </a:rPr>
              <a:t>of Regional</a:t>
            </a:r>
            <a:r>
              <a:rPr dirty="0" sz="2000" spc="-180">
                <a:solidFill>
                  <a:srgbClr val="9A0D1F"/>
                </a:solidFill>
                <a:latin typeface="Franklin Gothic Book"/>
                <a:cs typeface="Franklin Gothic Book"/>
              </a:rPr>
              <a:t> </a:t>
            </a:r>
            <a:r>
              <a:rPr dirty="0" sz="2000" spc="10">
                <a:solidFill>
                  <a:srgbClr val="9A0D1F"/>
                </a:solidFill>
                <a:latin typeface="Franklin Gothic Book"/>
                <a:cs typeface="Franklin Gothic Book"/>
              </a:rPr>
              <a:t>Economy:</a:t>
            </a:r>
            <a:endParaRPr sz="2000">
              <a:latin typeface="Franklin Gothic Book"/>
              <a:cs typeface="Franklin Gothic Book"/>
            </a:endParaRPr>
          </a:p>
          <a:p>
            <a:pPr lvl="1" marL="699135" indent="-343535">
              <a:lnSpc>
                <a:spcPct val="100000"/>
              </a:lnSpc>
              <a:spcBef>
                <a:spcPts val="355"/>
              </a:spcBef>
              <a:buClr>
                <a:srgbClr val="9A0D1F"/>
              </a:buClr>
              <a:buFont typeface="Courier New"/>
              <a:buChar char="o"/>
              <a:tabLst>
                <a:tab pos="698500" algn="l"/>
                <a:tab pos="699135" algn="l"/>
              </a:tabLst>
            </a:pPr>
            <a:r>
              <a:rPr dirty="0" sz="1800" spc="-45">
                <a:latin typeface="Franklin Gothic Book"/>
                <a:cs typeface="Franklin Gothic Book"/>
              </a:rPr>
              <a:t>IT, </a:t>
            </a:r>
            <a:r>
              <a:rPr dirty="0" sz="1800" spc="-10">
                <a:latin typeface="Franklin Gothic Book"/>
                <a:cs typeface="Franklin Gothic Book"/>
              </a:rPr>
              <a:t>Energy,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Healthcare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15225" y="2386583"/>
            <a:ext cx="1832189" cy="6225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91000" y="27686"/>
            <a:ext cx="3786504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-5"/>
              <a:t>R</a:t>
            </a:r>
            <a:r>
              <a:rPr dirty="0" sz="2550" spc="-5"/>
              <a:t>EGIONAL </a:t>
            </a:r>
            <a:r>
              <a:rPr dirty="0" sz="3200"/>
              <a:t>E</a:t>
            </a:r>
            <a:r>
              <a:rPr dirty="0" sz="2550"/>
              <a:t>CONOMY</a:t>
            </a:r>
            <a:r>
              <a:rPr dirty="0" sz="2550" spc="-360"/>
              <a:t> </a:t>
            </a:r>
            <a:r>
              <a:rPr dirty="0" sz="3200" spc="-75"/>
              <a:t>N</a:t>
            </a:r>
            <a:r>
              <a:rPr dirty="0" sz="2550" spc="-75"/>
              <a:t>OW</a:t>
            </a:r>
            <a:endParaRPr sz="2550"/>
          </a:p>
        </p:txBody>
      </p:sp>
      <p:sp>
        <p:nvSpPr>
          <p:cNvPr id="9" name="object 9"/>
          <p:cNvSpPr/>
          <p:nvPr/>
        </p:nvSpPr>
        <p:spPr>
          <a:xfrm>
            <a:off x="9810750" y="3219450"/>
            <a:ext cx="1943100" cy="1943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01339" y="93344"/>
            <a:ext cx="6006465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5"/>
              <a:t>O</a:t>
            </a:r>
            <a:r>
              <a:rPr dirty="0" spc="5"/>
              <a:t>FFICE </a:t>
            </a:r>
            <a:r>
              <a:rPr dirty="0"/>
              <a:t>OF </a:t>
            </a:r>
            <a:r>
              <a:rPr dirty="0" sz="3450" spc="-10"/>
              <a:t>R</a:t>
            </a:r>
            <a:r>
              <a:rPr dirty="0" spc="-10"/>
              <a:t>ESEARCH </a:t>
            </a:r>
            <a:r>
              <a:rPr dirty="0" sz="3450"/>
              <a:t>I</a:t>
            </a:r>
            <a:r>
              <a:rPr dirty="0"/>
              <a:t>NTEGRITY</a:t>
            </a:r>
            <a:r>
              <a:rPr dirty="0" spc="-420"/>
              <a:t> </a:t>
            </a:r>
            <a:r>
              <a:rPr dirty="0" sz="3450" spc="-5"/>
              <a:t>(ORI)</a:t>
            </a:r>
            <a:endParaRPr sz="3450"/>
          </a:p>
        </p:txBody>
      </p:sp>
      <p:sp>
        <p:nvSpPr>
          <p:cNvPr id="5" name="object 5"/>
          <p:cNvSpPr txBox="1"/>
          <p:nvPr/>
        </p:nvSpPr>
        <p:spPr>
          <a:xfrm>
            <a:off x="329565" y="723194"/>
            <a:ext cx="4084320" cy="2072005"/>
          </a:xfrm>
          <a:prstGeom prst="rect">
            <a:avLst/>
          </a:prstGeom>
        </p:spPr>
        <p:txBody>
          <a:bodyPr wrap="square" lIns="0" tIns="2336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39"/>
              </a:spcBef>
            </a:pPr>
            <a:r>
              <a:rPr dirty="0" sz="2700" spc="-30" i="1">
                <a:solidFill>
                  <a:srgbClr val="FF0000"/>
                </a:solidFill>
                <a:latin typeface="Franklin Gothic Book"/>
                <a:cs typeface="Franklin Gothic Book"/>
              </a:rPr>
              <a:t>A</a:t>
            </a:r>
            <a:r>
              <a:rPr dirty="0" sz="2150" spc="-30" i="1">
                <a:solidFill>
                  <a:srgbClr val="FF0000"/>
                </a:solidFill>
                <a:latin typeface="Franklin Gothic Book"/>
                <a:cs typeface="Franklin Gothic Book"/>
              </a:rPr>
              <a:t>SSISTANCE</a:t>
            </a:r>
            <a:r>
              <a:rPr dirty="0" sz="2150" spc="-210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15" i="1">
                <a:solidFill>
                  <a:srgbClr val="FF0000"/>
                </a:solidFill>
                <a:latin typeface="Franklin Gothic Book"/>
                <a:cs typeface="Franklin Gothic Book"/>
              </a:rPr>
              <a:t>WITH</a:t>
            </a:r>
            <a:r>
              <a:rPr dirty="0" sz="2150" spc="-114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C</a:t>
            </a:r>
            <a:r>
              <a:rPr dirty="0" sz="2150" spc="-15" i="1">
                <a:solidFill>
                  <a:srgbClr val="FF0000"/>
                </a:solidFill>
                <a:latin typeface="Franklin Gothic Book"/>
                <a:cs typeface="Franklin Gothic Book"/>
              </a:rPr>
              <a:t>OMPLIANCE</a:t>
            </a:r>
            <a:r>
              <a:rPr dirty="0" sz="2150" spc="-19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IN</a:t>
            </a:r>
            <a:endParaRPr sz="2150">
              <a:latin typeface="Franklin Gothic Book"/>
              <a:cs typeface="Franklin Gothic Book"/>
            </a:endParaRPr>
          </a:p>
          <a:p>
            <a:pPr marL="614045" indent="-286385">
              <a:lnSpc>
                <a:spcPct val="100000"/>
              </a:lnSpc>
              <a:spcBef>
                <a:spcPts val="1160"/>
              </a:spcBef>
              <a:buFont typeface="Arial"/>
              <a:buChar char="•"/>
              <a:tabLst>
                <a:tab pos="613410" algn="l"/>
                <a:tab pos="614045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Responsible </a:t>
            </a:r>
            <a:r>
              <a:rPr dirty="0" sz="1800" spc="-10">
                <a:latin typeface="Franklin Gothic Book"/>
                <a:cs typeface="Franklin Gothic Book"/>
              </a:rPr>
              <a:t>Conduct </a:t>
            </a:r>
            <a:r>
              <a:rPr dirty="0" sz="1800" spc="-20">
                <a:latin typeface="Franklin Gothic Book"/>
                <a:cs typeface="Franklin Gothic Book"/>
              </a:rPr>
              <a:t>of</a:t>
            </a:r>
            <a:r>
              <a:rPr dirty="0" sz="1800" spc="-114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Research</a:t>
            </a:r>
            <a:endParaRPr sz="1800">
              <a:latin typeface="Franklin Gothic Book"/>
              <a:cs typeface="Franklin Gothic Book"/>
            </a:endParaRPr>
          </a:p>
          <a:p>
            <a:pPr marL="614045" indent="-28638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613410" algn="l"/>
                <a:tab pos="614045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Research</a:t>
            </a:r>
            <a:r>
              <a:rPr dirty="0" sz="1800" spc="-15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Misconduct</a:t>
            </a:r>
            <a:endParaRPr sz="1800">
              <a:latin typeface="Franklin Gothic Book"/>
              <a:cs typeface="Franklin Gothic Book"/>
            </a:endParaRPr>
          </a:p>
          <a:p>
            <a:pPr marL="614045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613410" algn="l"/>
                <a:tab pos="614045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Financial </a:t>
            </a:r>
            <a:r>
              <a:rPr dirty="0" sz="1800">
                <a:latin typeface="Franklin Gothic Book"/>
                <a:cs typeface="Franklin Gothic Book"/>
              </a:rPr>
              <a:t>Conflict </a:t>
            </a:r>
            <a:r>
              <a:rPr dirty="0" sz="1800" spc="-20">
                <a:latin typeface="Franklin Gothic Book"/>
                <a:cs typeface="Franklin Gothic Book"/>
              </a:rPr>
              <a:t>of</a:t>
            </a:r>
            <a:r>
              <a:rPr dirty="0" sz="1800" spc="-11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Interest</a:t>
            </a:r>
            <a:endParaRPr sz="1800">
              <a:latin typeface="Franklin Gothic Book"/>
              <a:cs typeface="Franklin Gothic Book"/>
            </a:endParaRPr>
          </a:p>
          <a:p>
            <a:pPr marL="614045" indent="-2863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613410" algn="l"/>
                <a:tab pos="614045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Research</a:t>
            </a:r>
            <a:r>
              <a:rPr dirty="0" sz="1800" spc="-15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involving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2360" y="2778696"/>
            <a:ext cx="4635500" cy="3259454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>
                <a:latin typeface="Franklin Gothic Book"/>
                <a:cs typeface="Franklin Gothic Book"/>
              </a:rPr>
              <a:t>Human</a:t>
            </a:r>
            <a:r>
              <a:rPr dirty="0" sz="1800" spc="-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Subjects</a:t>
            </a:r>
            <a:endParaRPr sz="1800">
              <a:latin typeface="Franklin Gothic Book"/>
              <a:cs typeface="Franklin Gothic Book"/>
            </a:endParaRPr>
          </a:p>
          <a:p>
            <a:pPr marL="298450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spc="15">
                <a:latin typeface="Franklin Gothic Book"/>
                <a:cs typeface="Franklin Gothic Book"/>
              </a:rPr>
              <a:t>Animal</a:t>
            </a:r>
            <a:r>
              <a:rPr dirty="0" sz="1800" spc="-12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Subjects</a:t>
            </a:r>
            <a:endParaRPr sz="1800">
              <a:latin typeface="Franklin Gothic Book"/>
              <a:cs typeface="Franklin Gothic Book"/>
            </a:endParaRPr>
          </a:p>
          <a:p>
            <a:pPr marL="298450" indent="-2863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Recombinant</a:t>
            </a:r>
            <a:r>
              <a:rPr dirty="0" sz="1800" spc="-19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DNA</a:t>
            </a:r>
            <a:endParaRPr sz="1800">
              <a:latin typeface="Franklin Gothic Book"/>
              <a:cs typeface="Franklin Gothic Book"/>
            </a:endParaRPr>
          </a:p>
          <a:p>
            <a:pPr marL="298450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Pathogens</a:t>
            </a:r>
            <a:endParaRPr sz="1800">
              <a:latin typeface="Franklin Gothic Book"/>
              <a:cs typeface="Franklin Gothic Book"/>
            </a:endParaRPr>
          </a:p>
          <a:p>
            <a:pPr marL="298450" marR="5080" indent="-286385">
              <a:lnSpc>
                <a:spcPct val="100800"/>
              </a:lnSpc>
              <a:spcBef>
                <a:spcPts val="45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Radioactive </a:t>
            </a:r>
            <a:r>
              <a:rPr dirty="0" sz="1800" spc="15">
                <a:latin typeface="Franklin Gothic Book"/>
                <a:cs typeface="Franklin Gothic Book"/>
              </a:rPr>
              <a:t>materials </a:t>
            </a:r>
            <a:r>
              <a:rPr dirty="0" sz="1800" spc="-20">
                <a:latin typeface="Franklin Gothic Book"/>
                <a:cs typeface="Franklin Gothic Book"/>
              </a:rPr>
              <a:t>or </a:t>
            </a:r>
            <a:r>
              <a:rPr dirty="0" sz="1800" spc="5">
                <a:latin typeface="Franklin Gothic Book"/>
                <a:cs typeface="Franklin Gothic Book"/>
              </a:rPr>
              <a:t>radiation </a:t>
            </a:r>
            <a:r>
              <a:rPr dirty="0" sz="1800">
                <a:latin typeface="Franklin Gothic Book"/>
                <a:cs typeface="Franklin Gothic Book"/>
              </a:rPr>
              <a:t>producing  </a:t>
            </a:r>
            <a:r>
              <a:rPr dirty="0" sz="1800" spc="15">
                <a:latin typeface="Franklin Gothic Book"/>
                <a:cs typeface="Franklin Gothic Book"/>
              </a:rPr>
              <a:t>equipment</a:t>
            </a:r>
            <a:endParaRPr sz="1800">
              <a:latin typeface="Franklin Gothic Book"/>
              <a:cs typeface="Franklin Gothic Book"/>
            </a:endParaRPr>
          </a:p>
          <a:p>
            <a:pPr marL="298450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>
                <a:latin typeface="Franklin Gothic Book"/>
                <a:cs typeface="Franklin Gothic Book"/>
              </a:rPr>
              <a:t>Export Controlled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Technology</a:t>
            </a:r>
            <a:endParaRPr sz="1800">
              <a:latin typeface="Franklin Gothic Book"/>
              <a:cs typeface="Franklin Gothic Book"/>
            </a:endParaRPr>
          </a:p>
          <a:p>
            <a:pPr marL="298450" indent="-28638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Data </a:t>
            </a:r>
            <a:r>
              <a:rPr dirty="0" sz="1800" spc="10">
                <a:latin typeface="Franklin Gothic Book"/>
                <a:cs typeface="Franklin Gothic Book"/>
              </a:rPr>
              <a:t>Management</a:t>
            </a:r>
            <a:r>
              <a:rPr dirty="0" sz="1800" spc="-17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Plans</a:t>
            </a:r>
            <a:endParaRPr sz="1800">
              <a:latin typeface="Franklin Gothic Book"/>
              <a:cs typeface="Franklin Gothic Book"/>
            </a:endParaRPr>
          </a:p>
          <a:p>
            <a:pPr marL="298450" indent="-28638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>
                <a:latin typeface="Franklin Gothic Book"/>
                <a:cs typeface="Franklin Gothic Book"/>
              </a:rPr>
              <a:t>Foreign</a:t>
            </a:r>
            <a:r>
              <a:rPr dirty="0" sz="1800" spc="-8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Trainees</a:t>
            </a:r>
            <a:endParaRPr sz="1800">
              <a:latin typeface="Franklin Gothic Book"/>
              <a:cs typeface="Franklin Gothic Book"/>
            </a:endParaRPr>
          </a:p>
          <a:p>
            <a:pPr marL="298450" indent="-2863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98450" algn="l"/>
                <a:tab pos="299085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Import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5">
                <a:latin typeface="Franklin Gothic Book"/>
                <a:cs typeface="Franklin Gothic Book"/>
              </a:rPr>
              <a:t>Biological</a:t>
            </a:r>
            <a:r>
              <a:rPr dirty="0" sz="1800" spc="-16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Materials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9430" y="5285168"/>
            <a:ext cx="3298190" cy="56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dirty="0" sz="1800" spc="15">
                <a:latin typeface="Franklin Gothic Book"/>
                <a:cs typeface="Franklin Gothic Book"/>
              </a:rPr>
              <a:t>Stephannie </a:t>
            </a:r>
            <a:r>
              <a:rPr dirty="0" sz="1800" spc="5">
                <a:latin typeface="Franklin Gothic Book"/>
                <a:cs typeface="Franklin Gothic Book"/>
              </a:rPr>
              <a:t>Ruiz,</a:t>
            </a:r>
            <a:r>
              <a:rPr dirty="0" sz="1800" spc="-295">
                <a:latin typeface="Franklin Gothic Book"/>
                <a:cs typeface="Franklin Gothic Book"/>
              </a:rPr>
              <a:t> </a:t>
            </a:r>
            <a:r>
              <a:rPr dirty="0" sz="1800" spc="45">
                <a:latin typeface="Franklin Gothic Book"/>
                <a:cs typeface="Franklin Gothic Book"/>
              </a:rPr>
              <a:t>EdD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ts val="2130"/>
              </a:lnSpc>
            </a:pPr>
            <a:r>
              <a:rPr dirty="0" sz="1800" spc="10">
                <a:latin typeface="Franklin Gothic Book"/>
                <a:cs typeface="Franklin Gothic Book"/>
              </a:rPr>
              <a:t>Research </a:t>
            </a:r>
            <a:r>
              <a:rPr dirty="0" sz="1800" spc="5">
                <a:latin typeface="Franklin Gothic Book"/>
                <a:cs typeface="Franklin Gothic Book"/>
              </a:rPr>
              <a:t>Compliance</a:t>
            </a:r>
            <a:r>
              <a:rPr dirty="0" sz="1800" spc="-305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Coordinator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7458" y="3775710"/>
            <a:ext cx="3206115" cy="1256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Y</a:t>
            </a:r>
            <a:r>
              <a:rPr dirty="0" sz="215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OUR </a:t>
            </a:r>
            <a:r>
              <a:rPr dirty="0" sz="27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215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UPPORT</a:t>
            </a:r>
            <a:r>
              <a:rPr dirty="0" sz="2150" spc="-28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5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5" i="1">
                <a:solidFill>
                  <a:srgbClr val="FF0000"/>
                </a:solidFill>
                <a:latin typeface="Franklin Gothic Book"/>
                <a:cs typeface="Franklin Gothic Book"/>
              </a:rPr>
              <a:t>EAM</a:t>
            </a:r>
            <a:endParaRPr sz="2150">
              <a:latin typeface="Franklin Gothic Book"/>
              <a:cs typeface="Franklin Gothic Book"/>
            </a:endParaRPr>
          </a:p>
          <a:p>
            <a:pPr marL="34290" marR="5080">
              <a:lnSpc>
                <a:spcPct val="100800"/>
              </a:lnSpc>
              <a:spcBef>
                <a:spcPts val="2090"/>
              </a:spcBef>
            </a:pPr>
            <a:r>
              <a:rPr dirty="0" sz="1800" spc="30">
                <a:latin typeface="Franklin Gothic Book"/>
                <a:cs typeface="Franklin Gothic Book"/>
              </a:rPr>
              <a:t>Robin </a:t>
            </a:r>
            <a:r>
              <a:rPr dirty="0" sz="1800">
                <a:latin typeface="Franklin Gothic Book"/>
                <a:cs typeface="Franklin Gothic Book"/>
              </a:rPr>
              <a:t>Schneider-Broussard,</a:t>
            </a:r>
            <a:r>
              <a:rPr dirty="0" sz="1800" spc="-350">
                <a:latin typeface="Franklin Gothic Book"/>
                <a:cs typeface="Franklin Gothic Book"/>
              </a:rPr>
              <a:t> </a:t>
            </a:r>
            <a:r>
              <a:rPr dirty="0" sz="1800" spc="35">
                <a:latin typeface="Franklin Gothic Book"/>
                <a:cs typeface="Franklin Gothic Book"/>
              </a:rPr>
              <a:t>PhD  </a:t>
            </a:r>
            <a:r>
              <a:rPr dirty="0" sz="1800">
                <a:latin typeface="Franklin Gothic Book"/>
                <a:cs typeface="Franklin Gothic Book"/>
              </a:rPr>
              <a:t>Director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58150" y="1000125"/>
            <a:ext cx="1695450" cy="101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81975" y="2381250"/>
            <a:ext cx="1504950" cy="1152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258425" y="1000125"/>
            <a:ext cx="1743075" cy="1314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87025" y="2438400"/>
            <a:ext cx="1457325" cy="1266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3992" y="93344"/>
            <a:ext cx="11819890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-15"/>
              <a:t>S</a:t>
            </a:r>
            <a:r>
              <a:rPr dirty="0" spc="-15"/>
              <a:t>PONSORED</a:t>
            </a:r>
            <a:r>
              <a:rPr dirty="0" spc="-80"/>
              <a:t> </a:t>
            </a:r>
            <a:r>
              <a:rPr dirty="0" sz="3450" spc="-20"/>
              <a:t>P</a:t>
            </a:r>
            <a:r>
              <a:rPr dirty="0" spc="-20"/>
              <a:t>ROGRAMS</a:t>
            </a:r>
            <a:r>
              <a:rPr dirty="0" spc="-85"/>
              <a:t> </a:t>
            </a:r>
            <a:r>
              <a:rPr dirty="0" sz="3450" spc="-10"/>
              <a:t>F</a:t>
            </a:r>
            <a:r>
              <a:rPr dirty="0" spc="-10"/>
              <a:t>INANCE</a:t>
            </a:r>
            <a:r>
              <a:rPr dirty="0" spc="-175"/>
              <a:t> </a:t>
            </a:r>
            <a:r>
              <a:rPr dirty="0" sz="3450" spc="-35"/>
              <a:t>A</a:t>
            </a:r>
            <a:r>
              <a:rPr dirty="0" spc="-35"/>
              <a:t>DMINISTRATION</a:t>
            </a:r>
            <a:r>
              <a:rPr dirty="0" spc="-180"/>
              <a:t> </a:t>
            </a:r>
            <a:r>
              <a:rPr dirty="0" sz="3450"/>
              <a:t>&amp;</a:t>
            </a:r>
            <a:r>
              <a:rPr dirty="0" sz="3450" spc="-85"/>
              <a:t> </a:t>
            </a:r>
            <a:r>
              <a:rPr dirty="0" sz="3450" spc="-10"/>
              <a:t>C</a:t>
            </a:r>
            <a:r>
              <a:rPr dirty="0" spc="-10"/>
              <a:t>OMPLIANCE</a:t>
            </a:r>
            <a:r>
              <a:rPr dirty="0" spc="-180"/>
              <a:t> </a:t>
            </a:r>
            <a:r>
              <a:rPr dirty="0" sz="3450" spc="-50"/>
              <a:t>(SPFAC)</a:t>
            </a:r>
            <a:endParaRPr sz="3450"/>
          </a:p>
        </p:txBody>
      </p:sp>
      <p:sp>
        <p:nvSpPr>
          <p:cNvPr id="5" name="object 5"/>
          <p:cNvSpPr txBox="1"/>
          <p:nvPr/>
        </p:nvSpPr>
        <p:spPr>
          <a:xfrm>
            <a:off x="644842" y="767657"/>
            <a:ext cx="6170295" cy="2018030"/>
          </a:xfrm>
          <a:prstGeom prst="rect">
            <a:avLst/>
          </a:prstGeom>
        </p:spPr>
        <p:txBody>
          <a:bodyPr wrap="square" lIns="0" tIns="20701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630"/>
              </a:spcBef>
            </a:pPr>
            <a:r>
              <a:rPr dirty="0" sz="2700" spc="-50" i="1">
                <a:solidFill>
                  <a:srgbClr val="FF0000"/>
                </a:solidFill>
                <a:latin typeface="Franklin Gothic Book"/>
                <a:cs typeface="Franklin Gothic Book"/>
              </a:rPr>
              <a:t>SPFAC</a:t>
            </a:r>
            <a:r>
              <a:rPr dirty="0" sz="2700" spc="-290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150" spc="-5" i="1">
                <a:solidFill>
                  <a:srgbClr val="FF0000"/>
                </a:solidFill>
                <a:latin typeface="Franklin Gothic Book"/>
                <a:cs typeface="Franklin Gothic Book"/>
              </a:rPr>
              <a:t>PROVIDES</a:t>
            </a:r>
            <a:endParaRPr sz="2150">
              <a:latin typeface="Franklin Gothic Book"/>
              <a:cs typeface="Franklin Gothic Book"/>
            </a:endParaRPr>
          </a:p>
          <a:p>
            <a:pPr algn="just" marL="12700">
              <a:lnSpc>
                <a:spcPct val="100000"/>
              </a:lnSpc>
              <a:spcBef>
                <a:spcPts val="1019"/>
              </a:spcBef>
            </a:pPr>
            <a:r>
              <a:rPr dirty="0" sz="1800" spc="20">
                <a:latin typeface="Franklin Gothic Book"/>
                <a:cs typeface="Franklin Gothic Book"/>
              </a:rPr>
              <a:t>Seamless</a:t>
            </a:r>
            <a:r>
              <a:rPr dirty="0" sz="1800" spc="-16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transition</a:t>
            </a:r>
            <a:r>
              <a:rPr dirty="0" sz="1800" spc="-8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from</a:t>
            </a:r>
            <a:r>
              <a:rPr dirty="0" sz="1800" spc="3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pre-award</a:t>
            </a:r>
            <a:r>
              <a:rPr dirty="0" sz="1800" spc="-14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to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post</a:t>
            </a:r>
            <a:r>
              <a:rPr dirty="0" sz="1800" spc="4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award</a:t>
            </a:r>
            <a:r>
              <a:rPr dirty="0" sz="1800" spc="-14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activities</a:t>
            </a:r>
            <a:endParaRPr sz="1800">
              <a:latin typeface="Franklin Gothic Book"/>
              <a:cs typeface="Franklin Gothic Book"/>
            </a:endParaRPr>
          </a:p>
          <a:p>
            <a:pPr algn="just" marL="12700" marR="5080">
              <a:lnSpc>
                <a:spcPct val="100800"/>
              </a:lnSpc>
              <a:spcBef>
                <a:spcPts val="1200"/>
              </a:spcBef>
            </a:pPr>
            <a:r>
              <a:rPr dirty="0" sz="1800" spc="-25">
                <a:latin typeface="Franklin Gothic Book"/>
                <a:cs typeface="Franklin Gothic Book"/>
              </a:rPr>
              <a:t>Post</a:t>
            </a:r>
            <a:r>
              <a:rPr dirty="0" sz="1800" spc="5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award</a:t>
            </a:r>
            <a:r>
              <a:rPr dirty="0" sz="1800" spc="-140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management</a:t>
            </a:r>
            <a:r>
              <a:rPr dirty="0" sz="1800" spc="-17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and</a:t>
            </a:r>
            <a:r>
              <a:rPr dirty="0" sz="1800" spc="-6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financial</a:t>
            </a:r>
            <a:r>
              <a:rPr dirty="0" sz="1800" spc="-3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oversight</a:t>
            </a:r>
            <a:r>
              <a:rPr dirty="0" sz="1800" spc="-9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while</a:t>
            </a:r>
            <a:r>
              <a:rPr dirty="0" sz="1800" spc="-10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ensuring  compliance</a:t>
            </a:r>
            <a:r>
              <a:rPr dirty="0" sz="1800" spc="-12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with federal</a:t>
            </a:r>
            <a:r>
              <a:rPr dirty="0" sz="1800" spc="-4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regulations</a:t>
            </a:r>
            <a:r>
              <a:rPr dirty="0" sz="1800" spc="-17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and </a:t>
            </a:r>
            <a:r>
              <a:rPr dirty="0" sz="1800" spc="10">
                <a:latin typeface="Franklin Gothic Book"/>
                <a:cs typeface="Franklin Gothic Book"/>
              </a:rPr>
              <a:t>adherence</a:t>
            </a:r>
            <a:r>
              <a:rPr dirty="0" sz="1800" spc="-114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to</a:t>
            </a:r>
            <a:r>
              <a:rPr dirty="0" sz="1800" spc="30">
                <a:latin typeface="Franklin Gothic Book"/>
                <a:cs typeface="Franklin Gothic Book"/>
              </a:rPr>
              <a:t> </a:t>
            </a:r>
            <a:r>
              <a:rPr dirty="0" sz="1800" spc="-10">
                <a:latin typeface="Franklin Gothic Book"/>
                <a:cs typeface="Franklin Gothic Book"/>
              </a:rPr>
              <a:t>state</a:t>
            </a:r>
            <a:r>
              <a:rPr dirty="0" sz="1800" spc="-4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and  university </a:t>
            </a:r>
            <a:r>
              <a:rPr dirty="0" sz="1800" spc="10">
                <a:latin typeface="Franklin Gothic Book"/>
                <a:cs typeface="Franklin Gothic Book"/>
              </a:rPr>
              <a:t>policies </a:t>
            </a:r>
            <a:r>
              <a:rPr dirty="0" sz="1800" spc="-45">
                <a:latin typeface="Franklin Gothic Book"/>
                <a:cs typeface="Franklin Gothic Book"/>
              </a:rPr>
              <a:t>for </a:t>
            </a:r>
            <a:r>
              <a:rPr dirty="0" sz="1800" spc="15">
                <a:latin typeface="Franklin Gothic Book"/>
                <a:cs typeface="Franklin Gothic Book"/>
              </a:rPr>
              <a:t>all </a:t>
            </a:r>
            <a:r>
              <a:rPr dirty="0" sz="1800" spc="-10">
                <a:latin typeface="Franklin Gothic Book"/>
                <a:cs typeface="Franklin Gothic Book"/>
              </a:rPr>
              <a:t>sponsored</a:t>
            </a:r>
            <a:r>
              <a:rPr dirty="0" sz="1800" spc="-19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activities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6283" y="2134806"/>
            <a:ext cx="1629410" cy="1311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297180">
              <a:lnSpc>
                <a:spcPct val="100600"/>
              </a:lnSpc>
              <a:spcBef>
                <a:spcPts val="114"/>
              </a:spcBef>
            </a:pPr>
            <a:r>
              <a:rPr dirty="0" sz="1400" spc="35">
                <a:latin typeface="Franklin Gothic Book"/>
                <a:cs typeface="Franklin Gothic Book"/>
              </a:rPr>
              <a:t>Joseph </a:t>
            </a:r>
            <a:r>
              <a:rPr dirty="0" sz="1400" spc="10">
                <a:latin typeface="Franklin Gothic Book"/>
                <a:cs typeface="Franklin Gothic Book"/>
              </a:rPr>
              <a:t>Derigo  </a:t>
            </a:r>
            <a:r>
              <a:rPr dirty="0" sz="1400" spc="30">
                <a:latin typeface="Franklin Gothic Book"/>
                <a:cs typeface="Franklin Gothic Book"/>
              </a:rPr>
              <a:t>Natalie</a:t>
            </a:r>
            <a:r>
              <a:rPr dirty="0" sz="1400" spc="-95">
                <a:latin typeface="Franklin Gothic Book"/>
                <a:cs typeface="Franklin Gothic Book"/>
              </a:rPr>
              <a:t> </a:t>
            </a:r>
            <a:r>
              <a:rPr dirty="0" sz="1400">
                <a:latin typeface="Franklin Gothic Book"/>
                <a:cs typeface="Franklin Gothic Book"/>
              </a:rPr>
              <a:t>Bienvenu  </a:t>
            </a:r>
            <a:r>
              <a:rPr dirty="0" sz="1400" spc="40">
                <a:latin typeface="Franklin Gothic Book"/>
                <a:cs typeface="Franklin Gothic Book"/>
              </a:rPr>
              <a:t>Elena </a:t>
            </a:r>
            <a:r>
              <a:rPr dirty="0" sz="1400" spc="15">
                <a:latin typeface="Franklin Gothic Book"/>
                <a:cs typeface="Franklin Gothic Book"/>
              </a:rPr>
              <a:t>Thomas  </a:t>
            </a:r>
            <a:r>
              <a:rPr dirty="0" sz="1400" spc="35">
                <a:latin typeface="Franklin Gothic Book"/>
                <a:cs typeface="Franklin Gothic Book"/>
              </a:rPr>
              <a:t>Justice </a:t>
            </a:r>
            <a:r>
              <a:rPr dirty="0" sz="1400" spc="15">
                <a:latin typeface="Franklin Gothic Book"/>
                <a:cs typeface="Franklin Gothic Book"/>
              </a:rPr>
              <a:t>Anthony  </a:t>
            </a:r>
            <a:r>
              <a:rPr dirty="0" sz="1400" spc="25">
                <a:latin typeface="Franklin Gothic Book"/>
                <a:cs typeface="Franklin Gothic Book"/>
              </a:rPr>
              <a:t>Brittany</a:t>
            </a:r>
            <a:r>
              <a:rPr dirty="0" sz="1400" spc="-50">
                <a:latin typeface="Franklin Gothic Book"/>
                <a:cs typeface="Franklin Gothic Book"/>
              </a:rPr>
              <a:t> </a:t>
            </a:r>
            <a:r>
              <a:rPr dirty="0" sz="1400">
                <a:latin typeface="Franklin Gothic Book"/>
                <a:cs typeface="Franklin Gothic Book"/>
              </a:rPr>
              <a:t>Gray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ts val="1655"/>
              </a:lnSpc>
            </a:pPr>
            <a:r>
              <a:rPr dirty="0" sz="1400" spc="20">
                <a:latin typeface="Franklin Gothic Book"/>
                <a:cs typeface="Franklin Gothic Book"/>
              </a:rPr>
              <a:t>Post</a:t>
            </a:r>
            <a:r>
              <a:rPr dirty="0" sz="1400" spc="-150">
                <a:latin typeface="Franklin Gothic Book"/>
                <a:cs typeface="Franklin Gothic Book"/>
              </a:rPr>
              <a:t> </a:t>
            </a:r>
            <a:r>
              <a:rPr dirty="0" sz="1400" spc="10">
                <a:latin typeface="Franklin Gothic Book"/>
                <a:cs typeface="Franklin Gothic Book"/>
              </a:rPr>
              <a:t>Award</a:t>
            </a:r>
            <a:r>
              <a:rPr dirty="0" sz="1400" spc="-170">
                <a:latin typeface="Franklin Gothic Book"/>
                <a:cs typeface="Franklin Gothic Book"/>
              </a:rPr>
              <a:t> </a:t>
            </a:r>
            <a:r>
              <a:rPr dirty="0" sz="1400" spc="5">
                <a:latin typeface="Franklin Gothic Book"/>
                <a:cs typeface="Franklin Gothic Book"/>
              </a:rPr>
              <a:t>Specialist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6283" y="3632136"/>
            <a:ext cx="2359660" cy="13119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20">
                <a:latin typeface="Franklin Gothic Book"/>
                <a:cs typeface="Franklin Gothic Book"/>
              </a:rPr>
              <a:t>Markashia</a:t>
            </a:r>
            <a:r>
              <a:rPr dirty="0" sz="1400" spc="-70">
                <a:latin typeface="Franklin Gothic Book"/>
                <a:cs typeface="Franklin Gothic Book"/>
              </a:rPr>
              <a:t> </a:t>
            </a:r>
            <a:r>
              <a:rPr dirty="0" sz="1400" spc="5">
                <a:latin typeface="Franklin Gothic Book"/>
                <a:cs typeface="Franklin Gothic Book"/>
              </a:rPr>
              <a:t>Brown</a:t>
            </a:r>
            <a:endParaRPr sz="1400">
              <a:latin typeface="Franklin Gothic Book"/>
              <a:cs typeface="Franklin Gothic Book"/>
            </a:endParaRPr>
          </a:p>
          <a:p>
            <a:pPr marL="12700" marR="5080">
              <a:lnSpc>
                <a:spcPts val="1650"/>
              </a:lnSpc>
              <a:spcBef>
                <a:spcPts val="130"/>
              </a:spcBef>
            </a:pPr>
            <a:r>
              <a:rPr dirty="0" sz="1400" spc="-10">
                <a:latin typeface="Franklin Gothic Book"/>
                <a:cs typeface="Franklin Gothic Book"/>
              </a:rPr>
              <a:t>Manager, </a:t>
            </a:r>
            <a:r>
              <a:rPr dirty="0" sz="1400" spc="15">
                <a:latin typeface="Franklin Gothic Book"/>
                <a:cs typeface="Franklin Gothic Book"/>
              </a:rPr>
              <a:t>Research</a:t>
            </a:r>
            <a:r>
              <a:rPr dirty="0" sz="1400" spc="-185">
                <a:latin typeface="Franklin Gothic Book"/>
                <a:cs typeface="Franklin Gothic Book"/>
              </a:rPr>
              <a:t> </a:t>
            </a:r>
            <a:r>
              <a:rPr dirty="0" sz="1400">
                <a:latin typeface="Franklin Gothic Book"/>
                <a:cs typeface="Franklin Gothic Book"/>
              </a:rPr>
              <a:t>Accounting  </a:t>
            </a:r>
            <a:r>
              <a:rPr dirty="0" sz="1400" spc="40">
                <a:latin typeface="Franklin Gothic Book"/>
                <a:cs typeface="Franklin Gothic Book"/>
              </a:rPr>
              <a:t>Meagan</a:t>
            </a:r>
            <a:r>
              <a:rPr dirty="0" sz="1400" spc="-80">
                <a:latin typeface="Franklin Gothic Book"/>
                <a:cs typeface="Franklin Gothic Book"/>
              </a:rPr>
              <a:t> </a:t>
            </a:r>
            <a:r>
              <a:rPr dirty="0" sz="1400">
                <a:latin typeface="Franklin Gothic Book"/>
                <a:cs typeface="Franklin Gothic Book"/>
              </a:rPr>
              <a:t>Armentor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ts val="1605"/>
              </a:lnSpc>
            </a:pPr>
            <a:r>
              <a:rPr dirty="0" sz="1400" spc="40">
                <a:latin typeface="Franklin Gothic Book"/>
                <a:cs typeface="Franklin Gothic Book"/>
              </a:rPr>
              <a:t>Jacob</a:t>
            </a:r>
            <a:r>
              <a:rPr dirty="0" sz="1400" spc="-70">
                <a:latin typeface="Franklin Gothic Book"/>
                <a:cs typeface="Franklin Gothic Book"/>
              </a:rPr>
              <a:t> </a:t>
            </a:r>
            <a:r>
              <a:rPr dirty="0" sz="1400" spc="5">
                <a:latin typeface="Franklin Gothic Book"/>
                <a:cs typeface="Franklin Gothic Book"/>
              </a:rPr>
              <a:t>Maxey</a:t>
            </a:r>
            <a:endParaRPr sz="1400">
              <a:latin typeface="Franklin Gothic Book"/>
              <a:cs typeface="Franklin Gothic Book"/>
            </a:endParaRPr>
          </a:p>
          <a:p>
            <a:pPr marL="12700" marR="726440">
              <a:lnSpc>
                <a:spcPts val="1650"/>
              </a:lnSpc>
              <a:spcBef>
                <a:spcPts val="125"/>
              </a:spcBef>
            </a:pPr>
            <a:r>
              <a:rPr dirty="0" sz="1400" spc="30">
                <a:latin typeface="Franklin Gothic Book"/>
                <a:cs typeface="Franklin Gothic Book"/>
              </a:rPr>
              <a:t>William </a:t>
            </a:r>
            <a:r>
              <a:rPr dirty="0" sz="1400" spc="5">
                <a:latin typeface="Franklin Gothic Book"/>
                <a:cs typeface="Franklin Gothic Book"/>
              </a:rPr>
              <a:t>David  </a:t>
            </a:r>
            <a:r>
              <a:rPr dirty="0" sz="1400" spc="15">
                <a:latin typeface="Franklin Gothic Book"/>
                <a:cs typeface="Franklin Gothic Book"/>
              </a:rPr>
              <a:t>Research</a:t>
            </a:r>
            <a:r>
              <a:rPr dirty="0" sz="1400" spc="-190">
                <a:latin typeface="Franklin Gothic Book"/>
                <a:cs typeface="Franklin Gothic Book"/>
              </a:rPr>
              <a:t> </a:t>
            </a:r>
            <a:r>
              <a:rPr dirty="0" sz="1400" spc="5">
                <a:latin typeface="Franklin Gothic Book"/>
                <a:cs typeface="Franklin Gothic Book"/>
              </a:rPr>
              <a:t>Accountant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06283" y="5129847"/>
            <a:ext cx="1733550" cy="4527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dirty="0" sz="1400" spc="35">
                <a:latin typeface="Franklin Gothic Book"/>
                <a:cs typeface="Franklin Gothic Book"/>
              </a:rPr>
              <a:t>Melissa</a:t>
            </a:r>
            <a:r>
              <a:rPr dirty="0" sz="1400" spc="-60">
                <a:latin typeface="Franklin Gothic Book"/>
                <a:cs typeface="Franklin Gothic Book"/>
              </a:rPr>
              <a:t> </a:t>
            </a:r>
            <a:r>
              <a:rPr dirty="0" sz="1400" spc="5">
                <a:latin typeface="Franklin Gothic Book"/>
                <a:cs typeface="Franklin Gothic Book"/>
              </a:rPr>
              <a:t>Richard</a:t>
            </a:r>
            <a:endParaRPr sz="1400">
              <a:latin typeface="Franklin Gothic Book"/>
              <a:cs typeface="Franklin Gothic Book"/>
            </a:endParaRPr>
          </a:p>
          <a:p>
            <a:pPr marL="12700">
              <a:lnSpc>
                <a:spcPts val="1664"/>
              </a:lnSpc>
            </a:pPr>
            <a:r>
              <a:rPr dirty="0" sz="1400" spc="15">
                <a:latin typeface="Franklin Gothic Book"/>
                <a:cs typeface="Franklin Gothic Book"/>
              </a:rPr>
              <a:t>Research </a:t>
            </a:r>
            <a:r>
              <a:rPr dirty="0" sz="1400" spc="-10">
                <a:latin typeface="Franklin Gothic Book"/>
                <a:cs typeface="Franklin Gothic Book"/>
              </a:rPr>
              <a:t>Fund</a:t>
            </a:r>
            <a:r>
              <a:rPr dirty="0" sz="1400" spc="-265">
                <a:latin typeface="Franklin Gothic Book"/>
                <a:cs typeface="Franklin Gothic Book"/>
              </a:rPr>
              <a:t> </a:t>
            </a:r>
            <a:r>
              <a:rPr dirty="0" sz="1400">
                <a:latin typeface="Franklin Gothic Book"/>
                <a:cs typeface="Franklin Gothic Book"/>
              </a:rPr>
              <a:t>Analyst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66659" y="757574"/>
            <a:ext cx="2663825" cy="1200785"/>
          </a:xfrm>
          <a:prstGeom prst="rect">
            <a:avLst/>
          </a:prstGeom>
        </p:spPr>
        <p:txBody>
          <a:bodyPr wrap="square" lIns="0" tIns="226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85"/>
              </a:spcBef>
            </a:pPr>
            <a:r>
              <a:rPr dirty="0" sz="27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Y</a:t>
            </a:r>
            <a:r>
              <a:rPr dirty="0" sz="215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OUR </a:t>
            </a:r>
            <a:r>
              <a:rPr dirty="0" sz="270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2150" spc="-10" i="1">
                <a:solidFill>
                  <a:srgbClr val="FF0000"/>
                </a:solidFill>
                <a:latin typeface="Franklin Gothic Book"/>
                <a:cs typeface="Franklin Gothic Book"/>
              </a:rPr>
              <a:t>UPPORT</a:t>
            </a:r>
            <a:r>
              <a:rPr dirty="0" sz="2150" spc="-340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2700" spc="10" i="1">
                <a:solidFill>
                  <a:srgbClr val="FF0000"/>
                </a:solidFill>
                <a:latin typeface="Franklin Gothic Book"/>
                <a:cs typeface="Franklin Gothic Book"/>
              </a:rPr>
              <a:t>T</a:t>
            </a:r>
            <a:r>
              <a:rPr dirty="0" sz="2150" spc="10" i="1">
                <a:solidFill>
                  <a:srgbClr val="FF0000"/>
                </a:solidFill>
                <a:latin typeface="Franklin Gothic Book"/>
                <a:cs typeface="Franklin Gothic Book"/>
              </a:rPr>
              <a:t>EAM</a:t>
            </a:r>
            <a:endParaRPr sz="2150">
              <a:latin typeface="Franklin Gothic Book"/>
              <a:cs typeface="Franklin Gothic Book"/>
            </a:endParaRPr>
          </a:p>
          <a:p>
            <a:pPr marL="52069">
              <a:lnSpc>
                <a:spcPct val="100000"/>
              </a:lnSpc>
              <a:spcBef>
                <a:spcPts val="915"/>
              </a:spcBef>
            </a:pPr>
            <a:r>
              <a:rPr dirty="0" sz="1400" spc="35" i="1">
                <a:latin typeface="Franklin Gothic Book"/>
                <a:cs typeface="Franklin Gothic Book"/>
              </a:rPr>
              <a:t>Judith</a:t>
            </a:r>
            <a:r>
              <a:rPr dirty="0" sz="1400" spc="-80" i="1">
                <a:latin typeface="Franklin Gothic Book"/>
                <a:cs typeface="Franklin Gothic Book"/>
              </a:rPr>
              <a:t> </a:t>
            </a:r>
            <a:r>
              <a:rPr dirty="0" sz="1400" spc="5" i="1">
                <a:latin typeface="Franklin Gothic Book"/>
                <a:cs typeface="Franklin Gothic Book"/>
              </a:rPr>
              <a:t>Maina</a:t>
            </a:r>
            <a:endParaRPr sz="1400">
              <a:latin typeface="Franklin Gothic Book"/>
              <a:cs typeface="Franklin Gothic Book"/>
            </a:endParaRPr>
          </a:p>
          <a:p>
            <a:pPr marL="52069">
              <a:lnSpc>
                <a:spcPct val="100000"/>
              </a:lnSpc>
              <a:spcBef>
                <a:spcPts val="45"/>
              </a:spcBef>
            </a:pPr>
            <a:r>
              <a:rPr dirty="0" sz="1400" spc="5">
                <a:latin typeface="Franklin Gothic Book"/>
                <a:cs typeface="Franklin Gothic Book"/>
              </a:rPr>
              <a:t>Director</a:t>
            </a:r>
            <a:endParaRPr sz="14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842" y="3162617"/>
            <a:ext cx="6429375" cy="28536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35" i="1">
                <a:solidFill>
                  <a:srgbClr val="FF0000"/>
                </a:solidFill>
                <a:latin typeface="Franklin Gothic Book"/>
                <a:cs typeface="Franklin Gothic Book"/>
              </a:rPr>
              <a:t>SPFAC'</a:t>
            </a:r>
            <a:r>
              <a:rPr dirty="0" sz="2150" spc="-35" i="1">
                <a:solidFill>
                  <a:srgbClr val="FF0000"/>
                </a:solidFill>
                <a:latin typeface="Franklin Gothic Book"/>
                <a:cs typeface="Franklin Gothic Book"/>
              </a:rPr>
              <a:t>S</a:t>
            </a:r>
            <a:r>
              <a:rPr dirty="0" sz="2150" spc="-305" i="1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FF0000"/>
                </a:solidFill>
                <a:latin typeface="Franklin Gothic Book"/>
                <a:cs typeface="Franklin Gothic Book"/>
              </a:rPr>
              <a:t>RESPONSIBILITIES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800" spc="-10">
                <a:latin typeface="Franklin Gothic Book"/>
                <a:cs typeface="Franklin Gothic Book"/>
              </a:rPr>
              <a:t>Contact </a:t>
            </a:r>
            <a:r>
              <a:rPr dirty="0" sz="1800" spc="20">
                <a:latin typeface="Franklin Gothic Book"/>
                <a:cs typeface="Franklin Gothic Book"/>
              </a:rPr>
              <a:t>review </a:t>
            </a:r>
            <a:r>
              <a:rPr dirty="0" sz="1800" spc="5">
                <a:latin typeface="Franklin Gothic Book"/>
                <a:cs typeface="Franklin Gothic Book"/>
              </a:rPr>
              <a:t>and</a:t>
            </a:r>
            <a:r>
              <a:rPr dirty="0" sz="1800" spc="-250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negotiation</a:t>
            </a:r>
            <a:endParaRPr sz="1800">
              <a:latin typeface="Franklin Gothic Book"/>
              <a:cs typeface="Franklin Gothic Book"/>
            </a:endParaRPr>
          </a:p>
          <a:p>
            <a:pPr marL="12700" marR="2141220">
              <a:lnSpc>
                <a:spcPct val="156500"/>
              </a:lnSpc>
            </a:pPr>
            <a:r>
              <a:rPr dirty="0" sz="1800" spc="10">
                <a:latin typeface="Franklin Gothic Book"/>
                <a:cs typeface="Franklin Gothic Book"/>
              </a:rPr>
              <a:t>Research </a:t>
            </a:r>
            <a:r>
              <a:rPr dirty="0" sz="1800" spc="-5">
                <a:latin typeface="Franklin Gothic Book"/>
                <a:cs typeface="Franklin Gothic Book"/>
              </a:rPr>
              <a:t>accounting </a:t>
            </a:r>
            <a:r>
              <a:rPr dirty="0" sz="1800" spc="5">
                <a:latin typeface="Franklin Gothic Book"/>
                <a:cs typeface="Franklin Gothic Book"/>
              </a:rPr>
              <a:t>and financial</a:t>
            </a:r>
            <a:r>
              <a:rPr dirty="0" sz="1800" spc="-27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reporting  </a:t>
            </a:r>
            <a:r>
              <a:rPr dirty="0" sz="1800" spc="20">
                <a:latin typeface="Franklin Gothic Book"/>
                <a:cs typeface="Franklin Gothic Book"/>
              </a:rPr>
              <a:t>Time </a:t>
            </a:r>
            <a:r>
              <a:rPr dirty="0" sz="1800" spc="5">
                <a:latin typeface="Franklin Gothic Book"/>
                <a:cs typeface="Franklin Gothic Book"/>
              </a:rPr>
              <a:t>and effort</a:t>
            </a:r>
            <a:r>
              <a:rPr dirty="0" sz="1800" spc="-170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certifications</a:t>
            </a:r>
            <a:endParaRPr sz="1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dirty="0" sz="1800" spc="5">
                <a:latin typeface="Franklin Gothic Book"/>
                <a:cs typeface="Franklin Gothic Book"/>
              </a:rPr>
              <a:t>Subaward</a:t>
            </a:r>
            <a:r>
              <a:rPr dirty="0" sz="1800" spc="-150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management</a:t>
            </a:r>
            <a:endParaRPr sz="1800">
              <a:latin typeface="Franklin Gothic Book"/>
              <a:cs typeface="Franklin Gothic Book"/>
            </a:endParaRPr>
          </a:p>
          <a:p>
            <a:pPr marL="12700" marR="5080">
              <a:lnSpc>
                <a:spcPts val="3379"/>
              </a:lnSpc>
              <a:spcBef>
                <a:spcPts val="235"/>
              </a:spcBef>
            </a:pPr>
            <a:r>
              <a:rPr dirty="0" sz="1800" spc="-5">
                <a:latin typeface="Franklin Gothic Book"/>
                <a:cs typeface="Franklin Gothic Book"/>
              </a:rPr>
              <a:t>Training </a:t>
            </a:r>
            <a:r>
              <a:rPr dirty="0" sz="1800" spc="5">
                <a:latin typeface="Franklin Gothic Book"/>
                <a:cs typeface="Franklin Gothic Book"/>
              </a:rPr>
              <a:t>and </a:t>
            </a:r>
            <a:r>
              <a:rPr dirty="0" sz="1800">
                <a:latin typeface="Franklin Gothic Book"/>
                <a:cs typeface="Franklin Gothic Book"/>
              </a:rPr>
              <a:t>education </a:t>
            </a:r>
            <a:r>
              <a:rPr dirty="0" sz="1800" spc="15">
                <a:latin typeface="Franklin Gothic Book"/>
                <a:cs typeface="Franklin Gothic Book"/>
              </a:rPr>
              <a:t>in </a:t>
            </a:r>
            <a:r>
              <a:rPr dirty="0" sz="1800" spc="-15">
                <a:latin typeface="Franklin Gothic Book"/>
                <a:cs typeface="Franklin Gothic Book"/>
              </a:rPr>
              <a:t>the </a:t>
            </a:r>
            <a:r>
              <a:rPr dirty="0" sz="1800" spc="5">
                <a:latin typeface="Franklin Gothic Book"/>
                <a:cs typeface="Franklin Gothic Book"/>
              </a:rPr>
              <a:t>administration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-10">
                <a:latin typeface="Franklin Gothic Book"/>
                <a:cs typeface="Franklin Gothic Book"/>
              </a:rPr>
              <a:t>sponsored</a:t>
            </a:r>
            <a:r>
              <a:rPr dirty="0" sz="1800" spc="-16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projects  </a:t>
            </a:r>
            <a:r>
              <a:rPr dirty="0" sz="1800" spc="10">
                <a:latin typeface="Franklin Gothic Book"/>
                <a:cs typeface="Franklin Gothic Book"/>
              </a:rPr>
              <a:t>Audit</a:t>
            </a:r>
            <a:r>
              <a:rPr dirty="0" sz="1800" spc="-11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responsibilities</a:t>
            </a:r>
            <a:endParaRPr sz="18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0" y="457200"/>
                </a:moveTo>
                <a:lnTo>
                  <a:pt x="12192000" y="457200"/>
                </a:lnTo>
                <a:lnTo>
                  <a:pt x="12192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</a:pPr>
            <a:r>
              <a:rPr dirty="0" sz="3450" spc="-10"/>
              <a:t>R</a:t>
            </a:r>
            <a:r>
              <a:rPr dirty="0" spc="-10"/>
              <a:t>ESEARCH </a:t>
            </a:r>
            <a:r>
              <a:rPr dirty="0" sz="3450" spc="-20"/>
              <a:t>O</a:t>
            </a:r>
            <a:r>
              <a:rPr dirty="0" spc="-20"/>
              <a:t>NBOARDING </a:t>
            </a:r>
            <a:r>
              <a:rPr dirty="0" spc="-15"/>
              <a:t>FOR </a:t>
            </a:r>
            <a:r>
              <a:rPr dirty="0" sz="3450" spc="-5"/>
              <a:t>N</a:t>
            </a:r>
            <a:r>
              <a:rPr dirty="0" spc="-5"/>
              <a:t>EE</a:t>
            </a:r>
            <a:r>
              <a:rPr dirty="0" spc="-235"/>
              <a:t> </a:t>
            </a:r>
            <a:r>
              <a:rPr dirty="0" sz="3450" spc="-45"/>
              <a:t>F</a:t>
            </a:r>
            <a:r>
              <a:rPr dirty="0" spc="-45"/>
              <a:t>ACULTY</a:t>
            </a:r>
            <a:endParaRPr sz="3450"/>
          </a:p>
        </p:txBody>
      </p:sp>
      <p:sp>
        <p:nvSpPr>
          <p:cNvPr id="6" name="object 6"/>
          <p:cNvSpPr/>
          <p:nvPr/>
        </p:nvSpPr>
        <p:spPr>
          <a:xfrm>
            <a:off x="4200525" y="866775"/>
            <a:ext cx="3790950" cy="529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90825" y="0"/>
            <a:ext cx="9401175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70084" y="1284986"/>
            <a:ext cx="1960880" cy="4495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55" b="1" i="1">
                <a:solidFill>
                  <a:srgbClr val="FFFFFF"/>
                </a:solidFill>
                <a:latin typeface="Bookman Old Style"/>
                <a:cs typeface="Bookman Old Style"/>
              </a:rPr>
              <a:t>Questions</a:t>
            </a:r>
            <a:r>
              <a:rPr dirty="0" spc="-55" b="0" i="1">
                <a:solidFill>
                  <a:srgbClr val="FFFFFF"/>
                </a:solidFill>
                <a:latin typeface="Bookman Old Style"/>
                <a:cs typeface="Bookman Old Style"/>
              </a:rPr>
              <a:t>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2345" y="2782569"/>
            <a:ext cx="5459730" cy="32632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5080">
              <a:lnSpc>
                <a:spcPts val="3115"/>
              </a:lnSpc>
              <a:spcBef>
                <a:spcPts val="130"/>
              </a:spcBef>
            </a:pPr>
            <a:r>
              <a:rPr dirty="0" u="heavy" sz="2750" spc="1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R</a:t>
            </a:r>
            <a:r>
              <a:rPr dirty="0" u="heavy" sz="2750" spc="-12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a</a:t>
            </a:r>
            <a:r>
              <a:rPr dirty="0" u="heavy" sz="2750" spc="-17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m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e</a:t>
            </a:r>
            <a:r>
              <a:rPr dirty="0" u="heavy" sz="2750" spc="9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s</a:t>
            </a:r>
            <a:r>
              <a:rPr dirty="0" u="heavy" sz="2750" spc="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h.</a:t>
            </a:r>
            <a:r>
              <a:rPr dirty="0" u="heavy" sz="2750" spc="3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K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o</a:t>
            </a:r>
            <a:r>
              <a:rPr dirty="0" u="heavy" sz="2750" spc="5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ll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u</a:t>
            </a:r>
            <a:r>
              <a:rPr dirty="0" u="heavy" sz="2750" spc="2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r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u</a:t>
            </a:r>
            <a:r>
              <a:rPr dirty="0" u="heavy" sz="2750" spc="-4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@</a:t>
            </a:r>
            <a:r>
              <a:rPr dirty="0" u="heavy" sz="2750" spc="5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l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o</a:t>
            </a:r>
            <a:r>
              <a:rPr dirty="0" u="heavy" sz="2750" spc="9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u</a:t>
            </a:r>
            <a:r>
              <a:rPr dirty="0" u="heavy" sz="2750" spc="-2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i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s</a:t>
            </a:r>
            <a:r>
              <a:rPr dirty="0" u="heavy" sz="2750" spc="5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i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a</a:t>
            </a:r>
            <a:r>
              <a:rPr dirty="0" u="heavy" sz="2750" spc="9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n</a:t>
            </a:r>
            <a:r>
              <a:rPr dirty="0" u="heavy" sz="2750" spc="-6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a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.e</a:t>
            </a:r>
            <a:r>
              <a:rPr dirty="0" u="heavy" sz="2750" spc="3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d</a:t>
            </a:r>
            <a:r>
              <a:rPr dirty="0" u="heavy" sz="2750" spc="1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4"/>
              </a:rPr>
              <a:t>u</a:t>
            </a:r>
            <a:endParaRPr sz="2750">
              <a:latin typeface="Bookman Old Style"/>
              <a:cs typeface="Bookman Old Style"/>
            </a:endParaRPr>
          </a:p>
          <a:p>
            <a:pPr algn="r" marR="6350">
              <a:lnSpc>
                <a:spcPts val="3115"/>
              </a:lnSpc>
            </a:pPr>
            <a:r>
              <a:rPr dirty="0" sz="2750" spc="30" b="0" i="1">
                <a:solidFill>
                  <a:srgbClr val="FFFFFF"/>
                </a:solidFill>
                <a:latin typeface="Bookman Old Style"/>
                <a:cs typeface="Bookman Old Style"/>
              </a:rPr>
              <a:t>Cell:</a:t>
            </a:r>
            <a:r>
              <a:rPr dirty="0" sz="2750" spc="-125" b="0" i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2750" spc="15" b="0" i="1">
                <a:solidFill>
                  <a:srgbClr val="FFFFFF"/>
                </a:solidFill>
                <a:latin typeface="Bookman Old Style"/>
                <a:cs typeface="Bookman Old Style"/>
              </a:rPr>
              <a:t>337-739-1579</a:t>
            </a:r>
            <a:endParaRPr sz="27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Bookman Old Style"/>
              <a:cs typeface="Bookman Old Style"/>
            </a:endParaRPr>
          </a:p>
          <a:p>
            <a:pPr algn="r" marL="2166620" marR="5080" indent="-1172845">
              <a:lnSpc>
                <a:spcPts val="2930"/>
              </a:lnSpc>
              <a:spcBef>
                <a:spcPts val="5"/>
              </a:spcBef>
            </a:pPr>
            <a:r>
              <a:rPr dirty="0" u="heavy" sz="2750" spc="3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K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u</a:t>
            </a:r>
            <a:r>
              <a:rPr dirty="0" u="heavy" sz="2750" spc="-17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m</a:t>
            </a:r>
            <a:r>
              <a:rPr dirty="0" u="heavy" sz="2750" spc="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e</a:t>
            </a:r>
            <a:r>
              <a:rPr dirty="0" u="heavy" sz="2750" spc="2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r</a:t>
            </a:r>
            <a:r>
              <a:rPr dirty="0" u="heavy" sz="2750" spc="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.</a:t>
            </a:r>
            <a:r>
              <a:rPr dirty="0" u="heavy" sz="2750" spc="5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D</a:t>
            </a:r>
            <a:r>
              <a:rPr dirty="0" u="heavy" sz="2750" spc="-13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a</a:t>
            </a:r>
            <a:r>
              <a:rPr dirty="0" u="heavy" sz="2750" spc="8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s</a:t>
            </a:r>
            <a:r>
              <a:rPr dirty="0" u="heavy" sz="2750" spc="-4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@</a:t>
            </a:r>
            <a:r>
              <a:rPr dirty="0" u="heavy" sz="2750" spc="5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l</a:t>
            </a:r>
            <a:r>
              <a:rPr dirty="0" u="heavy" sz="2750" spc="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o</a:t>
            </a:r>
            <a:r>
              <a:rPr dirty="0" u="heavy" sz="2750" spc="9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u</a:t>
            </a:r>
            <a:r>
              <a:rPr dirty="0" u="heavy" sz="2750" spc="-2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i</a:t>
            </a:r>
            <a:r>
              <a:rPr dirty="0" u="heavy" sz="2750" spc="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s</a:t>
            </a:r>
            <a:r>
              <a:rPr dirty="0" u="heavy" sz="2750" spc="5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i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a</a:t>
            </a:r>
            <a:r>
              <a:rPr dirty="0" u="heavy" sz="2750" spc="9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n</a:t>
            </a:r>
            <a:r>
              <a:rPr dirty="0" u="heavy" sz="2750" spc="-5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a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.e</a:t>
            </a:r>
            <a:r>
              <a:rPr dirty="0" u="heavy" sz="2750" spc="3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d</a:t>
            </a:r>
            <a:r>
              <a:rPr dirty="0" u="heavy" sz="2750" spc="10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u </a:t>
            </a:r>
            <a:r>
              <a:rPr dirty="0" sz="2750" spc="5" b="0" i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2750" spc="30" b="0" i="1">
                <a:solidFill>
                  <a:srgbClr val="FFFFFF"/>
                </a:solidFill>
                <a:latin typeface="Bookman Old Style"/>
                <a:cs typeface="Bookman Old Style"/>
              </a:rPr>
              <a:t>Cell:</a:t>
            </a:r>
            <a:r>
              <a:rPr dirty="0" sz="2750" spc="-125" b="0" i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2750" spc="15" b="0" i="1">
                <a:solidFill>
                  <a:srgbClr val="FFFFFF"/>
                </a:solidFill>
                <a:latin typeface="Bookman Old Style"/>
                <a:cs typeface="Bookman Old Style"/>
              </a:rPr>
              <a:t>409-434-8460</a:t>
            </a:r>
            <a:endParaRPr sz="27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>
              <a:latin typeface="Bookman Old Style"/>
              <a:cs typeface="Bookman Old Style"/>
            </a:endParaRPr>
          </a:p>
          <a:p>
            <a:pPr algn="r" marR="13335">
              <a:lnSpc>
                <a:spcPts val="3150"/>
              </a:lnSpc>
            </a:pPr>
            <a:r>
              <a:rPr dirty="0" u="heavy" sz="2750" spc="5" b="0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man Old Style"/>
                <a:cs typeface="Bookman Old Style"/>
                <a:hlinkClick r:id="rId5"/>
              </a:rPr>
              <a:t>Geoffrey.Stewart@louisiana.edu</a:t>
            </a:r>
            <a:endParaRPr sz="2750">
              <a:latin typeface="Bookman Old Style"/>
              <a:cs typeface="Bookman Old Style"/>
            </a:endParaRPr>
          </a:p>
          <a:p>
            <a:pPr algn="r" marR="6350">
              <a:lnSpc>
                <a:spcPts val="3150"/>
              </a:lnSpc>
            </a:pPr>
            <a:r>
              <a:rPr dirty="0" sz="2750" spc="30" b="0" i="1">
                <a:solidFill>
                  <a:srgbClr val="FFFFFF"/>
                </a:solidFill>
                <a:latin typeface="Bookman Old Style"/>
                <a:cs typeface="Bookman Old Style"/>
              </a:rPr>
              <a:t>Cell:</a:t>
            </a:r>
            <a:r>
              <a:rPr dirty="0" sz="2750" spc="-125" b="0" i="1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2750" spc="15" b="0" i="1">
                <a:solidFill>
                  <a:srgbClr val="FFFFFF"/>
                </a:solidFill>
                <a:latin typeface="Bookman Old Style"/>
                <a:cs typeface="Bookman Old Style"/>
              </a:rPr>
              <a:t>337-212-1185</a:t>
            </a:r>
            <a:endParaRPr sz="275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63" y="804926"/>
            <a:ext cx="12187555" cy="21590"/>
          </a:xfrm>
          <a:custGeom>
            <a:avLst/>
            <a:gdLst/>
            <a:ahLst/>
            <a:cxnLst/>
            <a:rect l="l" t="t" r="r" b="b"/>
            <a:pathLst>
              <a:path w="12187555" h="21590">
                <a:moveTo>
                  <a:pt x="0" y="0"/>
                </a:moveTo>
                <a:lnTo>
                  <a:pt x="12187236" y="21073"/>
                </a:lnTo>
              </a:path>
            </a:pathLst>
          </a:custGeom>
          <a:ln w="12699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9545" y="2412999"/>
            <a:ext cx="9034780" cy="34563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45" i="1">
                <a:solidFill>
                  <a:srgbClr val="001F5F"/>
                </a:solidFill>
                <a:latin typeface="Franklin Gothic Book"/>
                <a:cs typeface="Franklin Gothic Book"/>
              </a:rPr>
              <a:t>Our</a:t>
            </a:r>
            <a:r>
              <a:rPr dirty="0" sz="2400" spc="-13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15" i="1">
                <a:solidFill>
                  <a:srgbClr val="001F5F"/>
                </a:solidFill>
                <a:latin typeface="Franklin Gothic Book"/>
                <a:cs typeface="Franklin Gothic Book"/>
              </a:rPr>
              <a:t>Approach:</a:t>
            </a:r>
            <a:r>
              <a:rPr dirty="0" sz="2400" spc="-18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 i="1">
                <a:solidFill>
                  <a:srgbClr val="006FC0"/>
                </a:solidFill>
                <a:latin typeface="Franklin Gothic Book"/>
                <a:cs typeface="Franklin Gothic Book"/>
              </a:rPr>
              <a:t>S</a:t>
            </a:r>
            <a:r>
              <a:rPr dirty="0" sz="1950" spc="-20" i="1">
                <a:solidFill>
                  <a:srgbClr val="006FC0"/>
                </a:solidFill>
                <a:latin typeface="Franklin Gothic Book"/>
                <a:cs typeface="Franklin Gothic Book"/>
              </a:rPr>
              <a:t>OCIAL</a:t>
            </a:r>
            <a:r>
              <a:rPr dirty="0" sz="1950" spc="-12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20" i="1">
                <a:solidFill>
                  <a:srgbClr val="006FC0"/>
                </a:solidFill>
                <a:latin typeface="Franklin Gothic Book"/>
                <a:cs typeface="Franklin Gothic Book"/>
              </a:rPr>
              <a:t>M</a:t>
            </a:r>
            <a:r>
              <a:rPr dirty="0" sz="1950" spc="-20" i="1">
                <a:solidFill>
                  <a:srgbClr val="006FC0"/>
                </a:solidFill>
                <a:latin typeface="Franklin Gothic Book"/>
                <a:cs typeface="Franklin Gothic Book"/>
              </a:rPr>
              <a:t>OBILITY</a:t>
            </a:r>
            <a:r>
              <a:rPr dirty="0" sz="1950" spc="-204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2400" i="1">
                <a:solidFill>
                  <a:srgbClr val="006FC0"/>
                </a:solidFill>
                <a:latin typeface="Franklin Gothic Book"/>
                <a:cs typeface="Franklin Gothic Book"/>
              </a:rPr>
              <a:t>&amp;</a:t>
            </a:r>
            <a:r>
              <a:rPr dirty="0" sz="2400" spc="-9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30" i="1">
                <a:solidFill>
                  <a:srgbClr val="006FC0"/>
                </a:solidFill>
                <a:latin typeface="Franklin Gothic Book"/>
                <a:cs typeface="Franklin Gothic Book"/>
              </a:rPr>
              <a:t>E</a:t>
            </a:r>
            <a:r>
              <a:rPr dirty="0" sz="1950" spc="-30" i="1">
                <a:solidFill>
                  <a:srgbClr val="006FC0"/>
                </a:solidFill>
                <a:latin typeface="Franklin Gothic Book"/>
                <a:cs typeface="Franklin Gothic Book"/>
              </a:rPr>
              <a:t>CONOMIC</a:t>
            </a:r>
            <a:r>
              <a:rPr dirty="0" sz="1950" spc="-11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35" i="1">
                <a:solidFill>
                  <a:srgbClr val="006FC0"/>
                </a:solidFill>
                <a:latin typeface="Franklin Gothic Book"/>
                <a:cs typeface="Franklin Gothic Book"/>
              </a:rPr>
              <a:t>P</a:t>
            </a:r>
            <a:r>
              <a:rPr dirty="0" sz="1950" spc="-35" i="1">
                <a:solidFill>
                  <a:srgbClr val="006FC0"/>
                </a:solidFill>
                <a:latin typeface="Franklin Gothic Book"/>
                <a:cs typeface="Franklin Gothic Book"/>
              </a:rPr>
              <a:t>ROSPERITY</a:t>
            </a:r>
            <a:r>
              <a:rPr dirty="0" sz="1950" spc="-14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35" i="1">
                <a:solidFill>
                  <a:srgbClr val="006FC0"/>
                </a:solidFill>
                <a:latin typeface="Franklin Gothic Book"/>
                <a:cs typeface="Franklin Gothic Book"/>
              </a:rPr>
              <a:t>T</a:t>
            </a:r>
            <a:r>
              <a:rPr dirty="0" sz="1950" spc="-35" i="1">
                <a:solidFill>
                  <a:srgbClr val="006FC0"/>
                </a:solidFill>
                <a:latin typeface="Franklin Gothic Book"/>
                <a:cs typeface="Franklin Gothic Book"/>
              </a:rPr>
              <a:t>HROUGH</a:t>
            </a:r>
            <a:r>
              <a:rPr dirty="0" sz="1950" spc="-110" i="1">
                <a:solidFill>
                  <a:srgbClr val="006FC0"/>
                </a:solidFill>
                <a:latin typeface="Franklin Gothic Book"/>
                <a:cs typeface="Franklin Gothic Book"/>
              </a:rPr>
              <a:t> </a:t>
            </a:r>
            <a:r>
              <a:rPr dirty="0" sz="2400" spc="-35" i="1">
                <a:solidFill>
                  <a:srgbClr val="006FC0"/>
                </a:solidFill>
                <a:latin typeface="Franklin Gothic Book"/>
                <a:cs typeface="Franklin Gothic Book"/>
              </a:rPr>
              <a:t>R</a:t>
            </a:r>
            <a:r>
              <a:rPr dirty="0" sz="1950" spc="-35" i="1">
                <a:solidFill>
                  <a:srgbClr val="006FC0"/>
                </a:solidFill>
                <a:latin typeface="Franklin Gothic Book"/>
                <a:cs typeface="Franklin Gothic Book"/>
              </a:rPr>
              <a:t>ESEARCH</a:t>
            </a:r>
            <a:endParaRPr sz="1950">
              <a:latin typeface="Franklin Gothic Book"/>
              <a:cs typeface="Franklin Gothic Book"/>
            </a:endParaRPr>
          </a:p>
          <a:p>
            <a:pPr marL="393700" indent="-381635">
              <a:lnSpc>
                <a:spcPct val="100000"/>
              </a:lnSpc>
              <a:spcBef>
                <a:spcPts val="1625"/>
              </a:spcBef>
              <a:buClr>
                <a:srgbClr val="C00000"/>
              </a:buClr>
              <a:buSzPct val="73809"/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dirty="0" sz="2100" spc="-20">
                <a:latin typeface="Franklin Gothic Book"/>
                <a:cs typeface="Franklin Gothic Book"/>
              </a:rPr>
              <a:t>Grow </a:t>
            </a:r>
            <a:r>
              <a:rPr dirty="0" sz="2100">
                <a:latin typeface="Franklin Gothic Book"/>
                <a:cs typeface="Franklin Gothic Book"/>
              </a:rPr>
              <a:t>Research </a:t>
            </a:r>
            <a:r>
              <a:rPr dirty="0" sz="2100" spc="-5">
                <a:latin typeface="Franklin Gothic Book"/>
                <a:cs typeface="Franklin Gothic Book"/>
              </a:rPr>
              <a:t>Capacity </a:t>
            </a:r>
            <a:r>
              <a:rPr dirty="0" sz="2100" spc="-65">
                <a:latin typeface="Franklin Gothic Book"/>
                <a:cs typeface="Franklin Gothic Book"/>
              </a:rPr>
              <a:t>To </a:t>
            </a:r>
            <a:r>
              <a:rPr dirty="0" sz="2100">
                <a:latin typeface="Franklin Gothic Book"/>
                <a:cs typeface="Franklin Gothic Book"/>
              </a:rPr>
              <a:t>Impact </a:t>
            </a:r>
            <a:r>
              <a:rPr dirty="0" sz="2100" spc="-10">
                <a:latin typeface="Franklin Gothic Book"/>
                <a:cs typeface="Franklin Gothic Book"/>
              </a:rPr>
              <a:t>Economy </a:t>
            </a:r>
            <a:r>
              <a:rPr dirty="0" sz="2100">
                <a:latin typeface="Franklin Gothic Book"/>
                <a:cs typeface="Franklin Gothic Book"/>
              </a:rPr>
              <a:t>&amp;</a:t>
            </a:r>
            <a:r>
              <a:rPr dirty="0" sz="2100" spc="-155">
                <a:latin typeface="Franklin Gothic Book"/>
                <a:cs typeface="Franklin Gothic Book"/>
              </a:rPr>
              <a:t> </a:t>
            </a:r>
            <a:r>
              <a:rPr dirty="0" sz="2100" spc="5">
                <a:latin typeface="Franklin Gothic Book"/>
                <a:cs typeface="Franklin Gothic Book"/>
              </a:rPr>
              <a:t>Society</a:t>
            </a:r>
            <a:endParaRPr sz="2100">
              <a:latin typeface="Franklin Gothic Book"/>
              <a:cs typeface="Franklin Gothic Book"/>
            </a:endParaRPr>
          </a:p>
          <a:p>
            <a:pPr lvl="1" marL="699135" indent="-229235">
              <a:lnSpc>
                <a:spcPct val="100000"/>
              </a:lnSpc>
              <a:spcBef>
                <a:spcPts val="1610"/>
              </a:spcBef>
              <a:buClr>
                <a:srgbClr val="C00000"/>
              </a:buClr>
              <a:buSzPct val="75000"/>
              <a:buFont typeface="Courier New"/>
              <a:buChar char="o"/>
              <a:tabLst>
                <a:tab pos="699135" algn="l"/>
              </a:tabLst>
            </a:pPr>
            <a:r>
              <a:rPr dirty="0" sz="1800" spc="-5" i="1">
                <a:solidFill>
                  <a:srgbClr val="585858"/>
                </a:solidFill>
                <a:latin typeface="Franklin Gothic Book"/>
                <a:cs typeface="Franklin Gothic Book"/>
              </a:rPr>
              <a:t>Focus </a:t>
            </a:r>
            <a:r>
              <a:rPr dirty="0" sz="1800" spc="15" i="1">
                <a:solidFill>
                  <a:srgbClr val="585858"/>
                </a:solidFill>
                <a:latin typeface="Franklin Gothic Book"/>
                <a:cs typeface="Franklin Gothic Book"/>
              </a:rPr>
              <a:t>on </a:t>
            </a:r>
            <a:r>
              <a:rPr dirty="0" sz="1800" spc="-10" i="1">
                <a:solidFill>
                  <a:srgbClr val="585858"/>
                </a:solidFill>
                <a:latin typeface="Franklin Gothic Book"/>
                <a:cs typeface="Franklin Gothic Book"/>
              </a:rPr>
              <a:t>Diversity, </a:t>
            </a:r>
            <a:r>
              <a:rPr dirty="0" sz="1800" spc="-5" i="1">
                <a:solidFill>
                  <a:srgbClr val="585858"/>
                </a:solidFill>
                <a:latin typeface="Franklin Gothic Book"/>
                <a:cs typeface="Franklin Gothic Book"/>
              </a:rPr>
              <a:t>Equity and</a:t>
            </a:r>
            <a:r>
              <a:rPr dirty="0" sz="1800" spc="-190" i="1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dirty="0" sz="1800" i="1">
                <a:solidFill>
                  <a:srgbClr val="585858"/>
                </a:solidFill>
                <a:latin typeface="Franklin Gothic Book"/>
                <a:cs typeface="Franklin Gothic Book"/>
              </a:rPr>
              <a:t>Inclusion;</a:t>
            </a:r>
            <a:endParaRPr sz="1800">
              <a:latin typeface="Franklin Gothic Book"/>
              <a:cs typeface="Franklin Gothic Book"/>
            </a:endParaRPr>
          </a:p>
          <a:p>
            <a:pPr lvl="1" marL="699135" indent="-229235">
              <a:lnSpc>
                <a:spcPct val="100000"/>
              </a:lnSpc>
              <a:spcBef>
                <a:spcPts val="1595"/>
              </a:spcBef>
              <a:buClr>
                <a:srgbClr val="C00000"/>
              </a:buClr>
              <a:buSzPct val="75000"/>
              <a:buFont typeface="Courier New"/>
              <a:buChar char="o"/>
              <a:tabLst>
                <a:tab pos="699135" algn="l"/>
              </a:tabLst>
            </a:pPr>
            <a:r>
              <a:rPr dirty="0" sz="1800" spc="-10" i="1">
                <a:solidFill>
                  <a:srgbClr val="585858"/>
                </a:solidFill>
                <a:latin typeface="Franklin Gothic Book"/>
                <a:cs typeface="Franklin Gothic Book"/>
              </a:rPr>
              <a:t>First-generation </a:t>
            </a:r>
            <a:r>
              <a:rPr dirty="0" sz="1800" spc="-15" i="1">
                <a:solidFill>
                  <a:srgbClr val="585858"/>
                </a:solidFill>
                <a:latin typeface="Franklin Gothic Book"/>
                <a:cs typeface="Franklin Gothic Book"/>
              </a:rPr>
              <a:t>Students </a:t>
            </a:r>
            <a:r>
              <a:rPr dirty="0" sz="1800" i="1">
                <a:solidFill>
                  <a:srgbClr val="585858"/>
                </a:solidFill>
                <a:latin typeface="Franklin Gothic Book"/>
                <a:cs typeface="Franklin Gothic Book"/>
              </a:rPr>
              <a:t>&amp; </a:t>
            </a:r>
            <a:r>
              <a:rPr dirty="0" sz="1800" spc="10" i="1">
                <a:solidFill>
                  <a:srgbClr val="585858"/>
                </a:solidFill>
                <a:latin typeface="Franklin Gothic Book"/>
                <a:cs typeface="Franklin Gothic Book"/>
              </a:rPr>
              <a:t>Social</a:t>
            </a:r>
            <a:r>
              <a:rPr dirty="0" sz="1800" spc="35" i="1">
                <a:solidFill>
                  <a:srgbClr val="585858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 i="1">
                <a:solidFill>
                  <a:srgbClr val="585858"/>
                </a:solidFill>
                <a:latin typeface="Franklin Gothic Book"/>
                <a:cs typeface="Franklin Gothic Book"/>
              </a:rPr>
              <a:t>Mobility</a:t>
            </a:r>
            <a:endParaRPr sz="1800">
              <a:latin typeface="Franklin Gothic Book"/>
              <a:cs typeface="Franklin Gothic Book"/>
            </a:endParaRPr>
          </a:p>
          <a:p>
            <a:pPr marL="393700" indent="-381635">
              <a:lnSpc>
                <a:spcPct val="100000"/>
              </a:lnSpc>
              <a:spcBef>
                <a:spcPts val="1670"/>
              </a:spcBef>
              <a:buClr>
                <a:srgbClr val="C00000"/>
              </a:buClr>
              <a:buSzPct val="73809"/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dirty="0" sz="2100" spc="-5">
                <a:latin typeface="Franklin Gothic Book"/>
                <a:cs typeface="Franklin Gothic Book"/>
              </a:rPr>
              <a:t>New </a:t>
            </a:r>
            <a:r>
              <a:rPr dirty="0" sz="2100" spc="10">
                <a:latin typeface="Franklin Gothic Book"/>
                <a:cs typeface="Franklin Gothic Book"/>
              </a:rPr>
              <a:t>Model </a:t>
            </a:r>
            <a:r>
              <a:rPr dirty="0" sz="2100" spc="15">
                <a:latin typeface="Franklin Gothic Book"/>
                <a:cs typeface="Franklin Gothic Book"/>
              </a:rPr>
              <a:t>of </a:t>
            </a:r>
            <a:r>
              <a:rPr dirty="0" sz="2100" spc="5">
                <a:latin typeface="Franklin Gothic Book"/>
                <a:cs typeface="Franklin Gothic Book"/>
              </a:rPr>
              <a:t>Competitiveness: </a:t>
            </a:r>
            <a:r>
              <a:rPr dirty="0" sz="2100" spc="-15">
                <a:latin typeface="Franklin Gothic Book"/>
                <a:cs typeface="Franklin Gothic Book"/>
              </a:rPr>
              <a:t>Facilitate “Brain </a:t>
            </a:r>
            <a:r>
              <a:rPr dirty="0" sz="2100" spc="-10">
                <a:latin typeface="Franklin Gothic Book"/>
                <a:cs typeface="Franklin Gothic Book"/>
              </a:rPr>
              <a:t>Sharing” </a:t>
            </a:r>
            <a:r>
              <a:rPr dirty="0" sz="2100">
                <a:latin typeface="Franklin Gothic Book"/>
                <a:cs typeface="Franklin Gothic Book"/>
              </a:rPr>
              <a:t>with</a:t>
            </a:r>
            <a:r>
              <a:rPr dirty="0" sz="2100" spc="20">
                <a:latin typeface="Franklin Gothic Book"/>
                <a:cs typeface="Franklin Gothic Book"/>
              </a:rPr>
              <a:t> </a:t>
            </a:r>
            <a:r>
              <a:rPr dirty="0" sz="2100" spc="5">
                <a:latin typeface="Franklin Gothic Book"/>
                <a:cs typeface="Franklin Gothic Book"/>
              </a:rPr>
              <a:t>Industry</a:t>
            </a:r>
            <a:endParaRPr sz="2100">
              <a:latin typeface="Franklin Gothic Book"/>
              <a:cs typeface="Franklin Gothic Book"/>
            </a:endParaRPr>
          </a:p>
          <a:p>
            <a:pPr marL="393700" indent="-381635">
              <a:lnSpc>
                <a:spcPct val="100000"/>
              </a:lnSpc>
              <a:spcBef>
                <a:spcPts val="1610"/>
              </a:spcBef>
              <a:buClr>
                <a:srgbClr val="C00000"/>
              </a:buClr>
              <a:buSzPct val="73809"/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dirty="0" sz="2100" spc="-15">
                <a:latin typeface="Franklin Gothic Book"/>
                <a:cs typeface="Franklin Gothic Book"/>
              </a:rPr>
              <a:t>Align </a:t>
            </a:r>
            <a:r>
              <a:rPr dirty="0" sz="2100" spc="5">
                <a:latin typeface="Franklin Gothic Book"/>
                <a:cs typeface="Franklin Gothic Book"/>
              </a:rPr>
              <a:t>with </a:t>
            </a:r>
            <a:r>
              <a:rPr dirty="0" sz="2100">
                <a:latin typeface="Franklin Gothic Book"/>
                <a:cs typeface="Franklin Gothic Book"/>
              </a:rPr>
              <a:t>Local, Regional </a:t>
            </a:r>
            <a:r>
              <a:rPr dirty="0" sz="2100" spc="-5">
                <a:latin typeface="Franklin Gothic Book"/>
                <a:cs typeface="Franklin Gothic Book"/>
              </a:rPr>
              <a:t>and </a:t>
            </a:r>
            <a:r>
              <a:rPr dirty="0" sz="2100" spc="10">
                <a:latin typeface="Franklin Gothic Book"/>
                <a:cs typeface="Franklin Gothic Book"/>
              </a:rPr>
              <a:t>State </a:t>
            </a:r>
            <a:r>
              <a:rPr dirty="0" sz="2100" spc="-5">
                <a:latin typeface="Franklin Gothic Book"/>
                <a:cs typeface="Franklin Gothic Book"/>
              </a:rPr>
              <a:t>Economic </a:t>
            </a:r>
            <a:r>
              <a:rPr dirty="0" sz="2100">
                <a:latin typeface="Franklin Gothic Book"/>
                <a:cs typeface="Franklin Gothic Book"/>
              </a:rPr>
              <a:t>Development</a:t>
            </a:r>
            <a:r>
              <a:rPr dirty="0" sz="2100" spc="425">
                <a:latin typeface="Franklin Gothic Book"/>
                <a:cs typeface="Franklin Gothic Book"/>
              </a:rPr>
              <a:t> </a:t>
            </a:r>
            <a:r>
              <a:rPr dirty="0" sz="2100" spc="5">
                <a:latin typeface="Franklin Gothic Book"/>
                <a:cs typeface="Franklin Gothic Book"/>
              </a:rPr>
              <a:t>Strategy</a:t>
            </a:r>
            <a:endParaRPr sz="2100">
              <a:latin typeface="Franklin Gothic Book"/>
              <a:cs typeface="Franklin Gothic Book"/>
            </a:endParaRPr>
          </a:p>
          <a:p>
            <a:pPr marL="393700" indent="-381635">
              <a:lnSpc>
                <a:spcPct val="100000"/>
              </a:lnSpc>
              <a:spcBef>
                <a:spcPts val="1614"/>
              </a:spcBef>
              <a:buClr>
                <a:srgbClr val="C00000"/>
              </a:buClr>
              <a:buSzPct val="73809"/>
              <a:buFont typeface="Wingdings"/>
              <a:buChar char=""/>
              <a:tabLst>
                <a:tab pos="393700" algn="l"/>
                <a:tab pos="394335" algn="l"/>
              </a:tabLst>
            </a:pPr>
            <a:r>
              <a:rPr dirty="0" sz="2100" spc="-10">
                <a:latin typeface="Franklin Gothic Book"/>
                <a:cs typeface="Franklin Gothic Book"/>
              </a:rPr>
              <a:t>Recruit </a:t>
            </a:r>
            <a:r>
              <a:rPr dirty="0" sz="2100" spc="-5">
                <a:latin typeface="Franklin Gothic Book"/>
                <a:cs typeface="Franklin Gothic Book"/>
              </a:rPr>
              <a:t>New Business </a:t>
            </a:r>
            <a:r>
              <a:rPr dirty="0" sz="2100">
                <a:latin typeface="Franklin Gothic Book"/>
                <a:cs typeface="Franklin Gothic Book"/>
              </a:rPr>
              <a:t>&amp; </a:t>
            </a:r>
            <a:r>
              <a:rPr dirty="0" sz="2100" spc="-5">
                <a:latin typeface="Franklin Gothic Book"/>
                <a:cs typeface="Franklin Gothic Book"/>
              </a:rPr>
              <a:t>Industry, </a:t>
            </a:r>
            <a:r>
              <a:rPr dirty="0" sz="2100" spc="-15">
                <a:latin typeface="Franklin Gothic Book"/>
                <a:cs typeface="Franklin Gothic Book"/>
              </a:rPr>
              <a:t>while </a:t>
            </a:r>
            <a:r>
              <a:rPr dirty="0" sz="2100">
                <a:latin typeface="Franklin Gothic Book"/>
                <a:cs typeface="Franklin Gothic Book"/>
              </a:rPr>
              <a:t>Supporting</a:t>
            </a:r>
            <a:r>
              <a:rPr dirty="0" sz="2100" spc="150">
                <a:latin typeface="Franklin Gothic Book"/>
                <a:cs typeface="Franklin Gothic Book"/>
              </a:rPr>
              <a:t> </a:t>
            </a:r>
            <a:r>
              <a:rPr dirty="0" sz="2100" spc="-5">
                <a:latin typeface="Franklin Gothic Book"/>
                <a:cs typeface="Franklin Gothic Book"/>
              </a:rPr>
              <a:t>Entrepreneurs</a:t>
            </a:r>
            <a:endParaRPr sz="21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53600" y="914400"/>
            <a:ext cx="234315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638425" y="914400"/>
            <a:ext cx="6981825" cy="1028700"/>
          </a:xfrm>
          <a:prstGeom prst="rect">
            <a:avLst/>
          </a:prstGeom>
          <a:solidFill>
            <a:srgbClr val="E4DEDB"/>
          </a:solidFill>
        </p:spPr>
        <p:txBody>
          <a:bodyPr wrap="square" lIns="0" tIns="40005" rIns="0" bIns="0" rtlCol="0" vert="horz">
            <a:spAutoFit/>
          </a:bodyPr>
          <a:lstStyle/>
          <a:p>
            <a:pPr algn="r" marR="83820">
              <a:lnSpc>
                <a:spcPct val="100000"/>
              </a:lnSpc>
              <a:spcBef>
                <a:spcPts val="315"/>
              </a:spcBef>
            </a:pPr>
            <a:r>
              <a:rPr dirty="0" sz="1850" spc="30" i="1">
                <a:solidFill>
                  <a:srgbClr val="001F5F"/>
                </a:solidFill>
                <a:latin typeface="Franklin Gothic Book"/>
                <a:cs typeface="Franklin Gothic Book"/>
              </a:rPr>
              <a:t>“Research</a:t>
            </a:r>
            <a:r>
              <a:rPr dirty="0" sz="1850" spc="-21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70" i="1">
                <a:solidFill>
                  <a:srgbClr val="001F5F"/>
                </a:solidFill>
                <a:latin typeface="Franklin Gothic Book"/>
                <a:cs typeface="Franklin Gothic Book"/>
              </a:rPr>
              <a:t>for</a:t>
            </a:r>
            <a:r>
              <a:rPr dirty="0" sz="1850" spc="-19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4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35" i="1">
                <a:solidFill>
                  <a:srgbClr val="001F5F"/>
                </a:solidFill>
                <a:latin typeface="Franklin Gothic Book"/>
                <a:cs typeface="Franklin Gothic Book"/>
              </a:rPr>
              <a:t>Reason”</a:t>
            </a:r>
            <a:r>
              <a:rPr dirty="0" sz="1850" spc="-18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0" i="1">
                <a:solidFill>
                  <a:srgbClr val="001F5F"/>
                </a:solidFill>
                <a:latin typeface="Franklin Gothic Book"/>
                <a:cs typeface="Franklin Gothic Book"/>
              </a:rPr>
              <a:t>is</a:t>
            </a:r>
            <a:r>
              <a:rPr dirty="0" sz="1850" spc="-12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0" i="1">
                <a:solidFill>
                  <a:srgbClr val="001F5F"/>
                </a:solidFill>
                <a:latin typeface="Franklin Gothic Book"/>
                <a:cs typeface="Franklin Gothic Book"/>
              </a:rPr>
              <a:t>more</a:t>
            </a:r>
            <a:r>
              <a:rPr dirty="0" sz="1850" spc="-16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5" i="1">
                <a:solidFill>
                  <a:srgbClr val="001F5F"/>
                </a:solidFill>
                <a:latin typeface="Franklin Gothic Book"/>
                <a:cs typeface="Franklin Gothic Book"/>
              </a:rPr>
              <a:t>than</a:t>
            </a:r>
            <a:r>
              <a:rPr dirty="0" sz="1850" spc="-13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0" i="1">
                <a:solidFill>
                  <a:srgbClr val="001F5F"/>
                </a:solidFill>
                <a:latin typeface="Franklin Gothic Book"/>
                <a:cs typeface="Franklin Gothic Book"/>
              </a:rPr>
              <a:t>a</a:t>
            </a:r>
            <a:r>
              <a:rPr dirty="0" sz="1850" spc="-114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35" i="1">
                <a:solidFill>
                  <a:srgbClr val="001F5F"/>
                </a:solidFill>
                <a:latin typeface="Franklin Gothic Book"/>
                <a:cs typeface="Franklin Gothic Book"/>
              </a:rPr>
              <a:t>tagline.</a:t>
            </a:r>
            <a:r>
              <a:rPr dirty="0" sz="1850" spc="-18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35" i="1">
                <a:solidFill>
                  <a:srgbClr val="001F5F"/>
                </a:solidFill>
                <a:latin typeface="Franklin Gothic Book"/>
                <a:cs typeface="Franklin Gothic Book"/>
              </a:rPr>
              <a:t>It</a:t>
            </a:r>
            <a:r>
              <a:rPr dirty="0" sz="1850" spc="-6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50" i="1">
                <a:solidFill>
                  <a:srgbClr val="001F5F"/>
                </a:solidFill>
                <a:latin typeface="Franklin Gothic Book"/>
                <a:cs typeface="Franklin Gothic Book"/>
              </a:rPr>
              <a:t>is</a:t>
            </a:r>
            <a:r>
              <a:rPr dirty="0" sz="1850" spc="-12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70" i="1">
                <a:solidFill>
                  <a:srgbClr val="001F5F"/>
                </a:solidFill>
                <a:latin typeface="Franklin Gothic Book"/>
                <a:cs typeface="Franklin Gothic Book"/>
              </a:rPr>
              <a:t>our</a:t>
            </a:r>
            <a:r>
              <a:rPr dirty="0" sz="1850" spc="-12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25" i="1">
                <a:solidFill>
                  <a:srgbClr val="001F5F"/>
                </a:solidFill>
                <a:latin typeface="Franklin Gothic Book"/>
                <a:cs typeface="Franklin Gothic Book"/>
              </a:rPr>
              <a:t>promise</a:t>
            </a:r>
            <a:r>
              <a:rPr dirty="0" sz="1850" spc="-16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20" i="1">
                <a:solidFill>
                  <a:srgbClr val="001F5F"/>
                </a:solidFill>
                <a:latin typeface="Franklin Gothic Book"/>
                <a:cs typeface="Franklin Gothic Book"/>
              </a:rPr>
              <a:t>to</a:t>
            </a:r>
            <a:endParaRPr sz="1850">
              <a:latin typeface="Franklin Gothic Book"/>
              <a:cs typeface="Franklin Gothic Book"/>
            </a:endParaRPr>
          </a:p>
          <a:p>
            <a:pPr algn="r" marR="93345">
              <a:lnSpc>
                <a:spcPct val="100000"/>
              </a:lnSpc>
              <a:spcBef>
                <a:spcPts val="35"/>
              </a:spcBef>
            </a:pPr>
            <a:r>
              <a:rPr dirty="0" sz="1850" spc="25" i="1">
                <a:solidFill>
                  <a:srgbClr val="001F5F"/>
                </a:solidFill>
                <a:latin typeface="Franklin Gothic Book"/>
                <a:cs typeface="Franklin Gothic Book"/>
              </a:rPr>
              <a:t>deliver</a:t>
            </a:r>
            <a:r>
              <a:rPr dirty="0" sz="1850" spc="-13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45" i="1">
                <a:solidFill>
                  <a:srgbClr val="001F5F"/>
                </a:solidFill>
                <a:latin typeface="Franklin Gothic Book"/>
                <a:cs typeface="Franklin Gothic Book"/>
              </a:rPr>
              <a:t>on</a:t>
            </a:r>
            <a:r>
              <a:rPr dirty="0" sz="1850" spc="-75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40" i="1">
                <a:solidFill>
                  <a:srgbClr val="001F5F"/>
                </a:solidFill>
                <a:latin typeface="Franklin Gothic Book"/>
                <a:cs typeface="Franklin Gothic Book"/>
              </a:rPr>
              <a:t>our</a:t>
            </a:r>
            <a:r>
              <a:rPr dirty="0" sz="1850" spc="-13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25" i="1">
                <a:solidFill>
                  <a:srgbClr val="001F5F"/>
                </a:solidFill>
                <a:latin typeface="Franklin Gothic Book"/>
                <a:cs typeface="Franklin Gothic Book"/>
              </a:rPr>
              <a:t>“public</a:t>
            </a:r>
            <a:r>
              <a:rPr dirty="0" sz="1850" spc="-16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35" i="1">
                <a:solidFill>
                  <a:srgbClr val="001F5F"/>
                </a:solidFill>
                <a:latin typeface="Franklin Gothic Book"/>
                <a:cs typeface="Franklin Gothic Book"/>
              </a:rPr>
              <a:t>good”</a:t>
            </a:r>
            <a:r>
              <a:rPr dirty="0" sz="1850" spc="-190" i="1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20" i="1">
                <a:solidFill>
                  <a:srgbClr val="001F5F"/>
                </a:solidFill>
                <a:latin typeface="Franklin Gothic Book"/>
                <a:cs typeface="Franklin Gothic Book"/>
              </a:rPr>
              <a:t>mission.</a:t>
            </a:r>
            <a:endParaRPr sz="1850">
              <a:latin typeface="Franklin Gothic Book"/>
              <a:cs typeface="Franklin Gothic Book"/>
            </a:endParaRPr>
          </a:p>
          <a:p>
            <a:pPr algn="r" marR="83820">
              <a:lnSpc>
                <a:spcPct val="100000"/>
              </a:lnSpc>
              <a:spcBef>
                <a:spcPts val="635"/>
              </a:spcBef>
            </a:pPr>
            <a:r>
              <a:rPr dirty="0" sz="1850" spc="-30">
                <a:solidFill>
                  <a:srgbClr val="001F5F"/>
                </a:solidFill>
                <a:latin typeface="Franklin Gothic Book"/>
                <a:cs typeface="Franklin Gothic Book"/>
              </a:rPr>
              <a:t>Dr. </a:t>
            </a:r>
            <a:r>
              <a:rPr dirty="0" sz="1850" spc="5">
                <a:solidFill>
                  <a:srgbClr val="001F5F"/>
                </a:solidFill>
                <a:latin typeface="Franklin Gothic Book"/>
                <a:cs typeface="Franklin Gothic Book"/>
              </a:rPr>
              <a:t>Joseph </a:t>
            </a:r>
            <a:r>
              <a:rPr dirty="0" sz="1850" spc="-10">
                <a:solidFill>
                  <a:srgbClr val="001F5F"/>
                </a:solidFill>
                <a:latin typeface="Franklin Gothic Book"/>
                <a:cs typeface="Franklin Gothic Book"/>
              </a:rPr>
              <a:t>Savoie,</a:t>
            </a:r>
            <a:r>
              <a:rPr dirty="0" sz="1850" spc="20">
                <a:solidFill>
                  <a:srgbClr val="001F5F"/>
                </a:solidFill>
                <a:latin typeface="Franklin Gothic Book"/>
                <a:cs typeface="Franklin Gothic Book"/>
              </a:rPr>
              <a:t> </a:t>
            </a:r>
            <a:r>
              <a:rPr dirty="0" sz="1850" spc="10">
                <a:solidFill>
                  <a:srgbClr val="001F5F"/>
                </a:solidFill>
                <a:latin typeface="Franklin Gothic Book"/>
                <a:cs typeface="Franklin Gothic Book"/>
              </a:rPr>
              <a:t>President</a:t>
            </a:r>
            <a:endParaRPr sz="185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18919" y="93344"/>
            <a:ext cx="9164955" cy="5524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450" spc="-5"/>
              <a:t>O</a:t>
            </a:r>
            <a:r>
              <a:rPr dirty="0" spc="-5"/>
              <a:t>UR </a:t>
            </a:r>
            <a:r>
              <a:rPr dirty="0" sz="3450" spc="10"/>
              <a:t>P</a:t>
            </a:r>
            <a:r>
              <a:rPr dirty="0" spc="10"/>
              <a:t>ROMISE </a:t>
            </a:r>
            <a:r>
              <a:rPr dirty="0" sz="3450"/>
              <a:t>&amp; </a:t>
            </a:r>
            <a:r>
              <a:rPr dirty="0" sz="3450" spc="-5"/>
              <a:t>C</a:t>
            </a:r>
            <a:r>
              <a:rPr dirty="0" spc="-5"/>
              <a:t>OMMITMENT </a:t>
            </a:r>
            <a:r>
              <a:rPr dirty="0" sz="3450" spc="-45"/>
              <a:t>T</a:t>
            </a:r>
            <a:r>
              <a:rPr dirty="0" spc="-45"/>
              <a:t>O </a:t>
            </a:r>
            <a:r>
              <a:rPr dirty="0" sz="3450" spc="-10"/>
              <a:t>E</a:t>
            </a:r>
            <a:r>
              <a:rPr dirty="0" spc="-10"/>
              <a:t>CONOMIC</a:t>
            </a:r>
            <a:r>
              <a:rPr dirty="0" spc="-280"/>
              <a:t> </a:t>
            </a:r>
            <a:r>
              <a:rPr dirty="0" sz="3450" spc="-5"/>
              <a:t>P</a:t>
            </a:r>
            <a:r>
              <a:rPr dirty="0" spc="-5"/>
              <a:t>ROSPERITY</a:t>
            </a:r>
            <a:endParaRPr sz="3450"/>
          </a:p>
        </p:txBody>
      </p:sp>
      <p:sp>
        <p:nvSpPr>
          <p:cNvPr id="8" name="object 8"/>
          <p:cNvSpPr/>
          <p:nvPr/>
        </p:nvSpPr>
        <p:spPr>
          <a:xfrm>
            <a:off x="9753600" y="4124325"/>
            <a:ext cx="2333625" cy="163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101076" cy="4938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62925" y="0"/>
            <a:ext cx="4028821" cy="2409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62925" y="2505075"/>
            <a:ext cx="4028948" cy="2409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4914900"/>
            <a:ext cx="12192000" cy="1943100"/>
          </a:xfrm>
          <a:custGeom>
            <a:avLst/>
            <a:gdLst/>
            <a:ahLst/>
            <a:cxnLst/>
            <a:rect l="l" t="t" r="r" b="b"/>
            <a:pathLst>
              <a:path w="12192000" h="1943100">
                <a:moveTo>
                  <a:pt x="0" y="1943100"/>
                </a:moveTo>
                <a:lnTo>
                  <a:pt x="12192000" y="1943100"/>
                </a:lnTo>
                <a:lnTo>
                  <a:pt x="12192000" y="0"/>
                </a:lnTo>
                <a:lnTo>
                  <a:pt x="0" y="0"/>
                </a:lnTo>
                <a:lnTo>
                  <a:pt x="0" y="19431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7791" y="5321300"/>
            <a:ext cx="5761355" cy="7581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spc="-50" b="0">
                <a:solidFill>
                  <a:srgbClr val="FFFFFF"/>
                </a:solidFill>
                <a:latin typeface="Bookman Old Style"/>
                <a:cs typeface="Bookman Old Style"/>
              </a:rPr>
              <a:t>December </a:t>
            </a:r>
            <a:r>
              <a:rPr dirty="0" sz="4800" spc="-35" b="0">
                <a:solidFill>
                  <a:srgbClr val="FFFFFF"/>
                </a:solidFill>
                <a:latin typeface="Bookman Old Style"/>
                <a:cs typeface="Bookman Old Style"/>
              </a:rPr>
              <a:t>14,</a:t>
            </a:r>
            <a:r>
              <a:rPr dirty="0" sz="4800" spc="-140" b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4800" spc="-40" b="0">
                <a:solidFill>
                  <a:srgbClr val="FFFFFF"/>
                </a:solidFill>
                <a:latin typeface="Bookman Old Style"/>
                <a:cs typeface="Bookman Old Style"/>
              </a:rPr>
              <a:t>2021</a:t>
            </a:r>
            <a:endParaRPr sz="480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24825" y="5162550"/>
            <a:ext cx="0" cy="1188720"/>
          </a:xfrm>
          <a:custGeom>
            <a:avLst/>
            <a:gdLst/>
            <a:ahLst/>
            <a:cxnLst/>
            <a:rect l="l" t="t" r="r" b="b"/>
            <a:pathLst>
              <a:path w="0" h="1188720">
                <a:moveTo>
                  <a:pt x="0" y="1188720"/>
                </a:moveTo>
                <a:lnTo>
                  <a:pt x="0" y="0"/>
                </a:lnTo>
              </a:path>
            </a:pathLst>
          </a:custGeom>
          <a:ln w="19050">
            <a:solidFill>
              <a:srgbClr val="EB6F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48125" cy="6858000"/>
          </a:xfrm>
          <a:custGeom>
            <a:avLst/>
            <a:gdLst/>
            <a:ahLst/>
            <a:cxnLst/>
            <a:rect l="l" t="t" r="r" b="b"/>
            <a:pathLst>
              <a:path w="4048125" h="6858000">
                <a:moveTo>
                  <a:pt x="0" y="6858000"/>
                </a:moveTo>
                <a:lnTo>
                  <a:pt x="4048125" y="6858000"/>
                </a:lnTo>
                <a:lnTo>
                  <a:pt x="40481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9744" y="2577211"/>
            <a:ext cx="2898775" cy="156718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algn="ctr" marL="12700" marR="5080" indent="4445">
              <a:lnSpc>
                <a:spcPts val="3910"/>
              </a:lnSpc>
              <a:spcBef>
                <a:spcPts val="575"/>
              </a:spcBef>
            </a:pPr>
            <a:r>
              <a:rPr dirty="0" sz="3600" spc="-65" b="0">
                <a:solidFill>
                  <a:srgbClr val="FFFFFF"/>
                </a:solidFill>
                <a:latin typeface="Bookman Old Style"/>
                <a:cs typeface="Bookman Old Style"/>
              </a:rPr>
              <a:t>Carnegie  </a:t>
            </a:r>
            <a:r>
              <a:rPr dirty="0" sz="3600" spc="-45" b="0">
                <a:solidFill>
                  <a:srgbClr val="FFFFFF"/>
                </a:solidFill>
                <a:latin typeface="Bookman Old Style"/>
                <a:cs typeface="Bookman Old Style"/>
              </a:rPr>
              <a:t>C</a:t>
            </a:r>
            <a:r>
              <a:rPr dirty="0" sz="3600" spc="-110" b="0">
                <a:solidFill>
                  <a:srgbClr val="FFFFFF"/>
                </a:solidFill>
                <a:latin typeface="Bookman Old Style"/>
                <a:cs typeface="Bookman Old Style"/>
              </a:rPr>
              <a:t>l</a:t>
            </a:r>
            <a:r>
              <a:rPr dirty="0" sz="3600" spc="-70" b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dirty="0" sz="3600" spc="-80" b="0">
                <a:solidFill>
                  <a:srgbClr val="FFFFFF"/>
                </a:solidFill>
                <a:latin typeface="Bookman Old Style"/>
                <a:cs typeface="Bookman Old Style"/>
              </a:rPr>
              <a:t>ss</a:t>
            </a:r>
            <a:r>
              <a:rPr dirty="0" sz="3600" spc="-110" b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dirty="0" sz="3600" spc="-105" b="0">
                <a:solidFill>
                  <a:srgbClr val="FFFFFF"/>
                </a:solidFill>
                <a:latin typeface="Bookman Old Style"/>
                <a:cs typeface="Bookman Old Style"/>
              </a:rPr>
              <a:t>f</a:t>
            </a:r>
            <a:r>
              <a:rPr dirty="0" sz="3600" spc="-110" b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dirty="0" sz="3600" spc="-80" b="0">
                <a:solidFill>
                  <a:srgbClr val="FFFFFF"/>
                </a:solidFill>
                <a:latin typeface="Bookman Old Style"/>
                <a:cs typeface="Bookman Old Style"/>
              </a:rPr>
              <a:t>c</a:t>
            </a:r>
            <a:r>
              <a:rPr dirty="0" sz="3600" spc="-70" b="0">
                <a:solidFill>
                  <a:srgbClr val="FFFFFF"/>
                </a:solidFill>
                <a:latin typeface="Bookman Old Style"/>
                <a:cs typeface="Bookman Old Style"/>
              </a:rPr>
              <a:t>a</a:t>
            </a:r>
            <a:r>
              <a:rPr dirty="0" sz="3600" spc="-95" b="0">
                <a:solidFill>
                  <a:srgbClr val="FFFFFF"/>
                </a:solidFill>
                <a:latin typeface="Bookman Old Style"/>
                <a:cs typeface="Bookman Old Style"/>
              </a:rPr>
              <a:t>t</a:t>
            </a:r>
            <a:r>
              <a:rPr dirty="0" sz="3600" spc="-110" b="0">
                <a:solidFill>
                  <a:srgbClr val="FFFFFF"/>
                </a:solidFill>
                <a:latin typeface="Bookman Old Style"/>
                <a:cs typeface="Bookman Old Style"/>
              </a:rPr>
              <a:t>i</a:t>
            </a:r>
            <a:r>
              <a:rPr dirty="0" sz="3600" spc="-70" b="0">
                <a:solidFill>
                  <a:srgbClr val="FFFFFF"/>
                </a:solidFill>
                <a:latin typeface="Bookman Old Style"/>
                <a:cs typeface="Bookman Old Style"/>
              </a:rPr>
              <a:t>o</a:t>
            </a:r>
            <a:r>
              <a:rPr dirty="0" sz="3600" b="0">
                <a:solidFill>
                  <a:srgbClr val="FFFFFF"/>
                </a:solidFill>
                <a:latin typeface="Bookman Old Style"/>
                <a:cs typeface="Bookman Old Style"/>
              </a:rPr>
              <a:t>n  </a:t>
            </a:r>
            <a:r>
              <a:rPr dirty="0" sz="3600" spc="-70" b="0">
                <a:solidFill>
                  <a:srgbClr val="FFFFFF"/>
                </a:solidFill>
                <a:latin typeface="Bookman Old Style"/>
                <a:cs typeface="Bookman Old Style"/>
              </a:rPr>
              <a:t>Parameters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3450" y="638175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F892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43450" y="1343025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CE8D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3450" y="2047875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E647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57826" y="773112"/>
            <a:ext cx="6116320" cy="175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355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latin typeface="Bookman Old Style"/>
                <a:cs typeface="Bookman Old Style"/>
              </a:rPr>
              <a:t>$ </a:t>
            </a:r>
            <a:r>
              <a:rPr dirty="0" sz="2400" spc="-20" b="0">
                <a:latin typeface="Bookman Old Style"/>
                <a:cs typeface="Bookman Old Style"/>
              </a:rPr>
              <a:t>STEM </a:t>
            </a:r>
            <a:r>
              <a:rPr dirty="0" sz="2400" spc="5" b="0">
                <a:latin typeface="Bookman Old Style"/>
                <a:cs typeface="Bookman Old Style"/>
              </a:rPr>
              <a:t>R&amp;D</a:t>
            </a:r>
            <a:r>
              <a:rPr dirty="0" sz="2400" spc="-430" b="0">
                <a:latin typeface="Bookman Old Style"/>
                <a:cs typeface="Bookman Old Style"/>
              </a:rPr>
              <a:t> </a:t>
            </a:r>
            <a:r>
              <a:rPr dirty="0" sz="2400" spc="-20" b="0">
                <a:latin typeface="Bookman Old Style"/>
                <a:cs typeface="Bookman Old Style"/>
              </a:rPr>
              <a:t>E</a:t>
            </a:r>
            <a:r>
              <a:rPr dirty="0" sz="1950" spc="-20" b="0">
                <a:latin typeface="Bookman Old Style"/>
                <a:cs typeface="Bookman Old Style"/>
              </a:rPr>
              <a:t>XPENDITURES</a:t>
            </a:r>
            <a:endParaRPr sz="19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dirty="0" sz="2400" b="0">
                <a:latin typeface="Bookman Old Style"/>
                <a:cs typeface="Bookman Old Style"/>
              </a:rPr>
              <a:t>$ </a:t>
            </a:r>
            <a:r>
              <a:rPr dirty="0" sz="2400" spc="-10" b="0">
                <a:latin typeface="Bookman Old Style"/>
                <a:cs typeface="Bookman Old Style"/>
              </a:rPr>
              <a:t>N</a:t>
            </a:r>
            <a:r>
              <a:rPr dirty="0" sz="1950" spc="-10" b="0">
                <a:latin typeface="Bookman Old Style"/>
                <a:cs typeface="Bookman Old Style"/>
              </a:rPr>
              <a:t>ON</a:t>
            </a:r>
            <a:r>
              <a:rPr dirty="0" sz="2400" spc="-10" b="0">
                <a:latin typeface="Bookman Old Style"/>
                <a:cs typeface="Bookman Old Style"/>
              </a:rPr>
              <a:t>-STEM </a:t>
            </a:r>
            <a:r>
              <a:rPr dirty="0" sz="2400" spc="5" b="0">
                <a:latin typeface="Bookman Old Style"/>
                <a:cs typeface="Bookman Old Style"/>
              </a:rPr>
              <a:t>R&amp;D</a:t>
            </a:r>
            <a:r>
              <a:rPr dirty="0" sz="2400" spc="165" b="0">
                <a:latin typeface="Bookman Old Style"/>
                <a:cs typeface="Bookman Old Style"/>
              </a:rPr>
              <a:t> </a:t>
            </a:r>
            <a:r>
              <a:rPr dirty="0" sz="2400" spc="-15" b="0">
                <a:latin typeface="Bookman Old Style"/>
                <a:cs typeface="Bookman Old Style"/>
              </a:rPr>
              <a:t>E</a:t>
            </a:r>
            <a:r>
              <a:rPr dirty="0" sz="1950" spc="-15" b="0">
                <a:latin typeface="Bookman Old Style"/>
                <a:cs typeface="Bookman Old Style"/>
              </a:rPr>
              <a:t>XPENDITURES</a:t>
            </a:r>
            <a:endParaRPr sz="195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dirty="0" sz="2400" b="0">
                <a:latin typeface="Bookman Old Style"/>
                <a:cs typeface="Bookman Old Style"/>
              </a:rPr>
              <a:t># </a:t>
            </a:r>
            <a:r>
              <a:rPr dirty="0" sz="2400" spc="5" b="0">
                <a:latin typeface="Bookman Old Style"/>
                <a:cs typeface="Bookman Old Style"/>
              </a:rPr>
              <a:t>P</a:t>
            </a:r>
            <a:r>
              <a:rPr dirty="0" sz="1950" spc="5" b="0">
                <a:latin typeface="Bookman Old Style"/>
                <a:cs typeface="Bookman Old Style"/>
              </a:rPr>
              <a:t>OST</a:t>
            </a:r>
            <a:r>
              <a:rPr dirty="0" sz="2400" spc="5" b="0">
                <a:latin typeface="Bookman Old Style"/>
                <a:cs typeface="Bookman Old Style"/>
              </a:rPr>
              <a:t>-</a:t>
            </a:r>
            <a:r>
              <a:rPr dirty="0" sz="1950" spc="5" b="0">
                <a:latin typeface="Bookman Old Style"/>
                <a:cs typeface="Bookman Old Style"/>
              </a:rPr>
              <a:t>DOC </a:t>
            </a:r>
            <a:r>
              <a:rPr dirty="0" sz="2400" b="0">
                <a:latin typeface="Bookman Old Style"/>
                <a:cs typeface="Bookman Old Style"/>
              </a:rPr>
              <a:t>&amp; </a:t>
            </a:r>
            <a:r>
              <a:rPr dirty="0" sz="2400" spc="-5" b="0">
                <a:latin typeface="Bookman Old Style"/>
                <a:cs typeface="Bookman Old Style"/>
              </a:rPr>
              <a:t>N</a:t>
            </a:r>
            <a:r>
              <a:rPr dirty="0" sz="1950" spc="-5" b="0">
                <a:latin typeface="Bookman Old Style"/>
                <a:cs typeface="Bookman Old Style"/>
              </a:rPr>
              <a:t>ON</a:t>
            </a:r>
            <a:r>
              <a:rPr dirty="0" sz="2400" spc="-5" b="0">
                <a:latin typeface="Bookman Old Style"/>
                <a:cs typeface="Bookman Old Style"/>
              </a:rPr>
              <a:t>-F</a:t>
            </a:r>
            <a:r>
              <a:rPr dirty="0" sz="1950" spc="-5" b="0">
                <a:latin typeface="Bookman Old Style"/>
                <a:cs typeface="Bookman Old Style"/>
              </a:rPr>
              <a:t>ACULTY</a:t>
            </a:r>
            <a:r>
              <a:rPr dirty="0" sz="1950" spc="-110" b="0">
                <a:latin typeface="Bookman Old Style"/>
                <a:cs typeface="Bookman Old Style"/>
              </a:rPr>
              <a:t> </a:t>
            </a:r>
            <a:r>
              <a:rPr dirty="0" sz="2400" spc="-15" b="0">
                <a:latin typeface="Bookman Old Style"/>
                <a:cs typeface="Bookman Old Style"/>
              </a:rPr>
              <a:t>R</a:t>
            </a:r>
            <a:r>
              <a:rPr dirty="0" sz="1950" spc="-15" b="0">
                <a:latin typeface="Bookman Old Style"/>
                <a:cs typeface="Bookman Old Style"/>
              </a:rPr>
              <a:t>ESEARCHERS</a:t>
            </a:r>
            <a:endParaRPr sz="195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3450" y="276225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FFC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91989" y="2894647"/>
            <a:ext cx="27019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latin typeface="Bookman Old Style"/>
                <a:cs typeface="Bookman Old Style"/>
              </a:rPr>
              <a:t># </a:t>
            </a:r>
            <a:r>
              <a:rPr dirty="0" sz="2400" spc="-5" b="0">
                <a:latin typeface="Bookman Old Style"/>
                <a:cs typeface="Bookman Old Style"/>
              </a:rPr>
              <a:t>F</a:t>
            </a:r>
            <a:r>
              <a:rPr dirty="0" sz="1950" spc="-5" b="0">
                <a:latin typeface="Bookman Old Style"/>
                <a:cs typeface="Bookman Old Style"/>
              </a:rPr>
              <a:t>ACULTY </a:t>
            </a:r>
            <a:r>
              <a:rPr dirty="0" sz="1950" spc="5" b="0">
                <a:latin typeface="Bookman Old Style"/>
                <a:cs typeface="Bookman Old Style"/>
              </a:rPr>
              <a:t>IN</a:t>
            </a:r>
            <a:r>
              <a:rPr dirty="0" sz="1950" spc="75" b="0">
                <a:latin typeface="Bookman Old Style"/>
                <a:cs typeface="Bookman Old Style"/>
              </a:rPr>
              <a:t> </a:t>
            </a:r>
            <a:r>
              <a:rPr dirty="0" sz="2400" spc="-5" b="0">
                <a:latin typeface="Bookman Old Style"/>
                <a:cs typeface="Bookman Old Style"/>
              </a:rPr>
              <a:t>R</a:t>
            </a:r>
            <a:r>
              <a:rPr dirty="0" sz="1950" spc="-5" b="0">
                <a:latin typeface="Bookman Old Style"/>
                <a:cs typeface="Bookman Old Style"/>
              </a:rPr>
              <a:t>ANK</a:t>
            </a:r>
            <a:endParaRPr sz="195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3450" y="346710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9C6A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991989" y="3602037"/>
            <a:ext cx="51219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latin typeface="Bookman Old Style"/>
                <a:cs typeface="Bookman Old Style"/>
              </a:rPr>
              <a:t># </a:t>
            </a:r>
            <a:r>
              <a:rPr dirty="0" sz="2400" spc="5" b="0">
                <a:latin typeface="Bookman Old Style"/>
                <a:cs typeface="Bookman Old Style"/>
              </a:rPr>
              <a:t>D</a:t>
            </a:r>
            <a:r>
              <a:rPr dirty="0" sz="1950" spc="5" b="0">
                <a:latin typeface="Bookman Old Style"/>
                <a:cs typeface="Bookman Old Style"/>
              </a:rPr>
              <a:t>OCTORAL </a:t>
            </a:r>
            <a:r>
              <a:rPr dirty="0" sz="2400" spc="-15" b="0">
                <a:latin typeface="Bookman Old Style"/>
                <a:cs typeface="Bookman Old Style"/>
              </a:rPr>
              <a:t>D</a:t>
            </a:r>
            <a:r>
              <a:rPr dirty="0" sz="1950" spc="-15" b="0">
                <a:latin typeface="Bookman Old Style"/>
                <a:cs typeface="Bookman Old Style"/>
              </a:rPr>
              <a:t>EGREES</a:t>
            </a:r>
            <a:r>
              <a:rPr dirty="0" sz="1950" spc="-20" b="0">
                <a:latin typeface="Bookman Old Style"/>
                <a:cs typeface="Bookman Old Style"/>
              </a:rPr>
              <a:t> </a:t>
            </a:r>
            <a:r>
              <a:rPr dirty="0" sz="2400" spc="-5" b="0">
                <a:latin typeface="Bookman Old Style"/>
                <a:cs typeface="Bookman Old Style"/>
              </a:rPr>
              <a:t>(H</a:t>
            </a:r>
            <a:r>
              <a:rPr dirty="0" sz="1950" spc="-5" b="0">
                <a:latin typeface="Bookman Old Style"/>
                <a:cs typeface="Bookman Old Style"/>
              </a:rPr>
              <a:t>UMANITIES</a:t>
            </a:r>
            <a:r>
              <a:rPr dirty="0" sz="2400" spc="-5" b="0">
                <a:latin typeface="Bookman Old Style"/>
                <a:cs typeface="Bookman Old Style"/>
              </a:rPr>
              <a:t>)</a:t>
            </a:r>
            <a:endParaRPr sz="2400">
              <a:latin typeface="Bookman Old Style"/>
              <a:cs typeface="Bookman Old Styl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3450" y="417195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F892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43450" y="487680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CE8D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43450" y="558165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E647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991989" y="4309173"/>
            <a:ext cx="5388610" cy="18059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0">
                <a:latin typeface="Bookman Old Style"/>
                <a:cs typeface="Bookman Old Style"/>
              </a:rPr>
              <a:t># </a:t>
            </a:r>
            <a:r>
              <a:rPr dirty="0" sz="2400" spc="5" b="0">
                <a:latin typeface="Bookman Old Style"/>
                <a:cs typeface="Bookman Old Style"/>
              </a:rPr>
              <a:t>D</a:t>
            </a:r>
            <a:r>
              <a:rPr dirty="0" sz="1950" spc="5" b="0">
                <a:latin typeface="Bookman Old Style"/>
                <a:cs typeface="Bookman Old Style"/>
              </a:rPr>
              <a:t>OCTORAL </a:t>
            </a:r>
            <a:r>
              <a:rPr dirty="0" sz="2400" spc="-15" b="0">
                <a:latin typeface="Bookman Old Style"/>
                <a:cs typeface="Bookman Old Style"/>
              </a:rPr>
              <a:t>D</a:t>
            </a:r>
            <a:r>
              <a:rPr dirty="0" sz="1950" spc="-15" b="0">
                <a:latin typeface="Bookman Old Style"/>
                <a:cs typeface="Bookman Old Style"/>
              </a:rPr>
              <a:t>EGREES </a:t>
            </a:r>
            <a:r>
              <a:rPr dirty="0" sz="2400" spc="-5" b="0">
                <a:latin typeface="Bookman Old Style"/>
                <a:cs typeface="Bookman Old Style"/>
              </a:rPr>
              <a:t>(L</a:t>
            </a:r>
            <a:r>
              <a:rPr dirty="0" sz="1950" spc="-5" b="0">
                <a:latin typeface="Bookman Old Style"/>
                <a:cs typeface="Bookman Old Style"/>
              </a:rPr>
              <a:t>IBERAL</a:t>
            </a:r>
            <a:r>
              <a:rPr dirty="0" sz="1950" spc="290" b="0">
                <a:latin typeface="Bookman Old Style"/>
                <a:cs typeface="Bookman Old Style"/>
              </a:rPr>
              <a:t> </a:t>
            </a:r>
            <a:r>
              <a:rPr dirty="0" sz="2400" b="0">
                <a:latin typeface="Bookman Old Style"/>
                <a:cs typeface="Bookman Old Style"/>
              </a:rPr>
              <a:t>A</a:t>
            </a:r>
            <a:r>
              <a:rPr dirty="0" sz="1950" b="0">
                <a:latin typeface="Bookman Old Style"/>
                <a:cs typeface="Bookman Old Style"/>
              </a:rPr>
              <a:t>RTS</a:t>
            </a:r>
            <a:r>
              <a:rPr dirty="0" sz="2400" b="0">
                <a:latin typeface="Bookman Old Style"/>
                <a:cs typeface="Bookman Old Style"/>
              </a:rPr>
              <a:t>)</a:t>
            </a:r>
            <a:endParaRPr sz="24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dirty="0" sz="2400" b="0">
                <a:latin typeface="Bookman Old Style"/>
                <a:cs typeface="Bookman Old Style"/>
              </a:rPr>
              <a:t># </a:t>
            </a:r>
            <a:r>
              <a:rPr dirty="0" sz="2400" spc="5" b="0">
                <a:latin typeface="Bookman Old Style"/>
                <a:cs typeface="Bookman Old Style"/>
              </a:rPr>
              <a:t>D</a:t>
            </a:r>
            <a:r>
              <a:rPr dirty="0" sz="1950" spc="5" b="0">
                <a:latin typeface="Bookman Old Style"/>
                <a:cs typeface="Bookman Old Style"/>
              </a:rPr>
              <a:t>OCTORAL </a:t>
            </a:r>
            <a:r>
              <a:rPr dirty="0" sz="2400" spc="-15" b="0">
                <a:latin typeface="Bookman Old Style"/>
                <a:cs typeface="Bookman Old Style"/>
              </a:rPr>
              <a:t>D</a:t>
            </a:r>
            <a:r>
              <a:rPr dirty="0" sz="1950" spc="-15" b="0">
                <a:latin typeface="Bookman Old Style"/>
                <a:cs typeface="Bookman Old Style"/>
              </a:rPr>
              <a:t>EGREES</a:t>
            </a:r>
            <a:r>
              <a:rPr dirty="0" sz="1950" spc="280" b="0">
                <a:latin typeface="Bookman Old Style"/>
                <a:cs typeface="Bookman Old Style"/>
              </a:rPr>
              <a:t> </a:t>
            </a:r>
            <a:r>
              <a:rPr dirty="0" sz="2400" spc="-15" b="0">
                <a:latin typeface="Bookman Old Style"/>
                <a:cs typeface="Bookman Old Style"/>
              </a:rPr>
              <a:t>(STEM)</a:t>
            </a:r>
            <a:endParaRPr sz="2400">
              <a:latin typeface="Bookman Old Style"/>
              <a:cs typeface="Bookman Old Styl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dirty="0" sz="2400" b="0">
                <a:latin typeface="Bookman Old Style"/>
                <a:cs typeface="Bookman Old Style"/>
              </a:rPr>
              <a:t># </a:t>
            </a:r>
            <a:r>
              <a:rPr dirty="0" sz="2400" spc="5" b="0">
                <a:latin typeface="Bookman Old Style"/>
                <a:cs typeface="Bookman Old Style"/>
              </a:rPr>
              <a:t>D</a:t>
            </a:r>
            <a:r>
              <a:rPr dirty="0" sz="1950" spc="5" b="0">
                <a:latin typeface="Bookman Old Style"/>
                <a:cs typeface="Bookman Old Style"/>
              </a:rPr>
              <a:t>OCTORAL </a:t>
            </a:r>
            <a:r>
              <a:rPr dirty="0" sz="2400" spc="-15" b="0">
                <a:latin typeface="Bookman Old Style"/>
                <a:cs typeface="Bookman Old Style"/>
              </a:rPr>
              <a:t>D</a:t>
            </a:r>
            <a:r>
              <a:rPr dirty="0" sz="1950" spc="-15" b="0">
                <a:latin typeface="Bookman Old Style"/>
                <a:cs typeface="Bookman Old Style"/>
              </a:rPr>
              <a:t>EGREES</a:t>
            </a:r>
            <a:r>
              <a:rPr dirty="0" sz="1950" spc="280" b="0">
                <a:latin typeface="Bookman Old Style"/>
                <a:cs typeface="Bookman Old Style"/>
              </a:rPr>
              <a:t> </a:t>
            </a:r>
            <a:r>
              <a:rPr dirty="0" sz="2400" b="0">
                <a:latin typeface="Bookman Old Style"/>
                <a:cs typeface="Bookman Old Style"/>
              </a:rPr>
              <a:t>(O</a:t>
            </a:r>
            <a:r>
              <a:rPr dirty="0" sz="1950" b="0">
                <a:latin typeface="Bookman Old Style"/>
                <a:cs typeface="Bookman Old Style"/>
              </a:rPr>
              <a:t>THERS</a:t>
            </a:r>
            <a:r>
              <a:rPr dirty="0" sz="2400" b="0">
                <a:latin typeface="Bookman Old Style"/>
                <a:cs typeface="Bookman Old Style"/>
              </a:rPr>
              <a:t>)</a:t>
            </a:r>
            <a:endParaRPr sz="2400">
              <a:latin typeface="Bookman Old Style"/>
              <a:cs typeface="Bookman Old Styl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367194" y="6050309"/>
            <a:ext cx="677316" cy="720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425" y="622935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4826" y="6262687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0" y="200025"/>
                </a:moveTo>
                <a:lnTo>
                  <a:pt x="5281" y="154163"/>
                </a:lnTo>
                <a:lnTo>
                  <a:pt x="20327" y="112061"/>
                </a:lnTo>
                <a:lnTo>
                  <a:pt x="43937" y="74922"/>
                </a:lnTo>
                <a:lnTo>
                  <a:pt x="74911" y="43945"/>
                </a:lnTo>
                <a:lnTo>
                  <a:pt x="112050" y="20331"/>
                </a:lnTo>
                <a:lnTo>
                  <a:pt x="154155" y="5283"/>
                </a:lnTo>
                <a:lnTo>
                  <a:pt x="200025" y="0"/>
                </a:lnTo>
                <a:lnTo>
                  <a:pt x="245854" y="5283"/>
                </a:lnTo>
                <a:lnTo>
                  <a:pt x="287943" y="20331"/>
                </a:lnTo>
                <a:lnTo>
                  <a:pt x="325085" y="43945"/>
                </a:lnTo>
                <a:lnTo>
                  <a:pt x="356072" y="74922"/>
                </a:lnTo>
                <a:lnTo>
                  <a:pt x="379700" y="112061"/>
                </a:lnTo>
                <a:lnTo>
                  <a:pt x="394761" y="154163"/>
                </a:lnTo>
                <a:lnTo>
                  <a:pt x="400050" y="200025"/>
                </a:lnTo>
                <a:lnTo>
                  <a:pt x="394761" y="245886"/>
                </a:lnTo>
                <a:lnTo>
                  <a:pt x="379700" y="287988"/>
                </a:lnTo>
                <a:lnTo>
                  <a:pt x="356072" y="325127"/>
                </a:lnTo>
                <a:lnTo>
                  <a:pt x="325085" y="356104"/>
                </a:lnTo>
                <a:lnTo>
                  <a:pt x="287943" y="379718"/>
                </a:lnTo>
                <a:lnTo>
                  <a:pt x="245854" y="394766"/>
                </a:lnTo>
                <a:lnTo>
                  <a:pt x="200025" y="400050"/>
                </a:lnTo>
                <a:lnTo>
                  <a:pt x="154155" y="394766"/>
                </a:lnTo>
                <a:lnTo>
                  <a:pt x="112050" y="379718"/>
                </a:lnTo>
                <a:lnTo>
                  <a:pt x="74911" y="356104"/>
                </a:lnTo>
                <a:lnTo>
                  <a:pt x="43937" y="325127"/>
                </a:lnTo>
                <a:lnTo>
                  <a:pt x="20327" y="287988"/>
                </a:lnTo>
                <a:lnTo>
                  <a:pt x="5281" y="245886"/>
                </a:lnTo>
                <a:lnTo>
                  <a:pt x="0" y="2000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7951" y="158813"/>
            <a:ext cx="790511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20"/>
              <a:t>T</a:t>
            </a:r>
            <a:r>
              <a:rPr dirty="0" sz="3500" spc="20"/>
              <a:t>RANSITION </a:t>
            </a:r>
            <a:r>
              <a:rPr dirty="0" sz="3500" spc="10"/>
              <a:t>FROM </a:t>
            </a:r>
            <a:r>
              <a:rPr dirty="0" sz="4400" spc="10"/>
              <a:t>R2 </a:t>
            </a:r>
            <a:r>
              <a:rPr dirty="0" sz="3500" spc="-20"/>
              <a:t>TO </a:t>
            </a:r>
            <a:r>
              <a:rPr dirty="0" sz="4400" spc="10"/>
              <a:t>R1 </a:t>
            </a:r>
            <a:r>
              <a:rPr dirty="0" sz="3500" spc="20"/>
              <a:t>IN</a:t>
            </a:r>
            <a:r>
              <a:rPr dirty="0" sz="3500" spc="555"/>
              <a:t> </a:t>
            </a:r>
            <a:r>
              <a:rPr dirty="0" sz="4400" spc="-5"/>
              <a:t>2021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4763" y="1004950"/>
            <a:ext cx="12187555" cy="0"/>
          </a:xfrm>
          <a:custGeom>
            <a:avLst/>
            <a:gdLst/>
            <a:ahLst/>
            <a:cxnLst/>
            <a:rect l="l" t="t" r="r" b="b"/>
            <a:pathLst>
              <a:path w="12187555" h="0">
                <a:moveTo>
                  <a:pt x="0" y="0"/>
                </a:moveTo>
                <a:lnTo>
                  <a:pt x="12187236" y="0"/>
                </a:lnTo>
              </a:path>
            </a:pathLst>
          </a:custGeom>
          <a:ln w="12700">
            <a:solidFill>
              <a:srgbClr val="9B2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63" y="6548437"/>
            <a:ext cx="12187555" cy="309880"/>
          </a:xfrm>
          <a:custGeom>
            <a:avLst/>
            <a:gdLst/>
            <a:ahLst/>
            <a:cxnLst/>
            <a:rect l="l" t="t" r="r" b="b"/>
            <a:pathLst>
              <a:path w="12187555" h="309879">
                <a:moveTo>
                  <a:pt x="12187236" y="309560"/>
                </a:moveTo>
                <a:lnTo>
                  <a:pt x="12187236" y="0"/>
                </a:lnTo>
                <a:lnTo>
                  <a:pt x="0" y="0"/>
                </a:lnTo>
                <a:lnTo>
                  <a:pt x="0" y="309560"/>
                </a:lnTo>
                <a:lnTo>
                  <a:pt x="12187236" y="309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63" y="6548437"/>
            <a:ext cx="12187555" cy="309880"/>
          </a:xfrm>
          <a:custGeom>
            <a:avLst/>
            <a:gdLst/>
            <a:ahLst/>
            <a:cxnLst/>
            <a:rect l="l" t="t" r="r" b="b"/>
            <a:pathLst>
              <a:path w="12187555" h="309879">
                <a:moveTo>
                  <a:pt x="12187236" y="0"/>
                </a:moveTo>
                <a:lnTo>
                  <a:pt x="0" y="0"/>
                </a:lnTo>
                <a:lnTo>
                  <a:pt x="0" y="309560"/>
                </a:lnTo>
              </a:path>
            </a:pathLst>
          </a:custGeom>
          <a:ln w="3175">
            <a:solidFill>
              <a:srgbClr val="D247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8627" y="1229677"/>
            <a:ext cx="4448175" cy="4852035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64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Baylor</a:t>
            </a:r>
            <a:r>
              <a:rPr dirty="0" sz="1800" spc="-7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University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Colorado </a:t>
            </a:r>
            <a:r>
              <a:rPr dirty="0" sz="1800" spc="-15">
                <a:latin typeface="Franklin Gothic Book"/>
                <a:cs typeface="Franklin Gothic Book"/>
              </a:rPr>
              <a:t>School </a:t>
            </a:r>
            <a:r>
              <a:rPr dirty="0" sz="1800" spc="-20">
                <a:latin typeface="Franklin Gothic Book"/>
                <a:cs typeface="Franklin Gothic Book"/>
              </a:rPr>
              <a:t>of</a:t>
            </a:r>
            <a:r>
              <a:rPr dirty="0" sz="1800" spc="6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Mines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-15">
                <a:latin typeface="Franklin Gothic Book"/>
                <a:cs typeface="Franklin Gothic Book"/>
              </a:rPr>
              <a:t>Kent </a:t>
            </a:r>
            <a:r>
              <a:rPr dirty="0" sz="1800" spc="-5">
                <a:latin typeface="Franklin Gothic Book"/>
                <a:cs typeface="Franklin Gothic Book"/>
              </a:rPr>
              <a:t>State </a:t>
            </a:r>
            <a:r>
              <a:rPr dirty="0" sz="1800" spc="10">
                <a:latin typeface="Franklin Gothic Book"/>
                <a:cs typeface="Franklin Gothic Book"/>
              </a:rPr>
              <a:t>University at</a:t>
            </a:r>
            <a:r>
              <a:rPr dirty="0" sz="1800" spc="-25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Kent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61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>
                <a:latin typeface="Franklin Gothic Book"/>
                <a:cs typeface="Franklin Gothic Book"/>
              </a:rPr>
              <a:t>North </a:t>
            </a:r>
            <a:r>
              <a:rPr dirty="0" sz="1800" spc="-20">
                <a:latin typeface="Franklin Gothic Book"/>
                <a:cs typeface="Franklin Gothic Book"/>
              </a:rPr>
              <a:t>Dakota </a:t>
            </a:r>
            <a:r>
              <a:rPr dirty="0" sz="1800" spc="-5">
                <a:latin typeface="Franklin Gothic Book"/>
                <a:cs typeface="Franklin Gothic Book"/>
              </a:rPr>
              <a:t>State </a:t>
            </a:r>
            <a:r>
              <a:rPr dirty="0" sz="1800" spc="10">
                <a:latin typeface="Franklin Gothic Book"/>
                <a:cs typeface="Franklin Gothic Book"/>
              </a:rPr>
              <a:t>University-Main</a:t>
            </a:r>
            <a:r>
              <a:rPr dirty="0" sz="1800" spc="-15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Campus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Ohio </a:t>
            </a:r>
            <a:r>
              <a:rPr dirty="0" sz="1800" spc="10">
                <a:latin typeface="Franklin Gothic Book"/>
                <a:cs typeface="Franklin Gothic Book"/>
              </a:rPr>
              <a:t>University-Main</a:t>
            </a:r>
            <a:r>
              <a:rPr dirty="0" sz="1800" spc="-204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Campus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The </a:t>
            </a:r>
            <a:r>
              <a:rPr dirty="0" sz="1800" spc="10">
                <a:latin typeface="Franklin Gothic Book"/>
                <a:cs typeface="Franklin Gothic Book"/>
              </a:rPr>
              <a:t>University </a:t>
            </a:r>
            <a:r>
              <a:rPr dirty="0" sz="1800" spc="-20">
                <a:latin typeface="Franklin Gothic Book"/>
                <a:cs typeface="Franklin Gothic Book"/>
              </a:rPr>
              <a:t>of</a:t>
            </a:r>
            <a:r>
              <a:rPr dirty="0" sz="1800" spc="-155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Montana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The </a:t>
            </a:r>
            <a:r>
              <a:rPr dirty="0" sz="1800" spc="10">
                <a:latin typeface="Franklin Gothic Book"/>
                <a:cs typeface="Franklin Gothic Book"/>
              </a:rPr>
              <a:t>University </a:t>
            </a:r>
            <a:r>
              <a:rPr dirty="0" sz="1800" spc="-20">
                <a:latin typeface="Franklin Gothic Book"/>
                <a:cs typeface="Franklin Gothic Book"/>
              </a:rPr>
              <a:t>of Texas </a:t>
            </a:r>
            <a:r>
              <a:rPr dirty="0" sz="1800" spc="10">
                <a:latin typeface="Franklin Gothic Book"/>
                <a:cs typeface="Franklin Gothic Book"/>
              </a:rPr>
              <a:t>at San</a:t>
            </a:r>
            <a:r>
              <a:rPr dirty="0" sz="1800" spc="-335">
                <a:latin typeface="Franklin Gothic Book"/>
                <a:cs typeface="Franklin Gothic Book"/>
              </a:rPr>
              <a:t> </a:t>
            </a:r>
            <a:r>
              <a:rPr dirty="0" sz="1800" spc="-5">
                <a:latin typeface="Franklin Gothic Book"/>
                <a:cs typeface="Franklin Gothic Book"/>
              </a:rPr>
              <a:t>Antonio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University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15">
                <a:latin typeface="Franklin Gothic Book"/>
                <a:cs typeface="Franklin Gothic Book"/>
              </a:rPr>
              <a:t>Alabama</a:t>
            </a:r>
            <a:r>
              <a:rPr dirty="0" sz="1800" spc="-320">
                <a:latin typeface="Franklin Gothic Book"/>
                <a:cs typeface="Franklin Gothic Book"/>
              </a:rPr>
              <a:t> </a:t>
            </a:r>
            <a:r>
              <a:rPr dirty="0" sz="1800" spc="15">
                <a:latin typeface="Franklin Gothic Book"/>
                <a:cs typeface="Franklin Gothic Book"/>
              </a:rPr>
              <a:t>in </a:t>
            </a:r>
            <a:r>
              <a:rPr dirty="0" sz="1800">
                <a:latin typeface="Franklin Gothic Book"/>
                <a:cs typeface="Franklin Gothic Book"/>
              </a:rPr>
              <a:t>Huntsville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University </a:t>
            </a:r>
            <a:r>
              <a:rPr dirty="0" sz="1800" spc="-20">
                <a:latin typeface="Franklin Gothic Book"/>
                <a:cs typeface="Franklin Gothic Book"/>
              </a:rPr>
              <a:t>of</a:t>
            </a:r>
            <a:r>
              <a:rPr dirty="0" sz="1800" spc="-185">
                <a:latin typeface="Franklin Gothic Book"/>
                <a:cs typeface="Franklin Gothic Book"/>
              </a:rPr>
              <a:t> </a:t>
            </a:r>
            <a:r>
              <a:rPr dirty="0" sz="1800" spc="5">
                <a:latin typeface="Franklin Gothic Book"/>
                <a:cs typeface="Franklin Gothic Book"/>
              </a:rPr>
              <a:t>Denver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62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15">
                <a:solidFill>
                  <a:srgbClr val="FF0000"/>
                </a:solidFill>
                <a:latin typeface="Franklin Gothic Book"/>
                <a:cs typeface="Franklin Gothic Book"/>
              </a:rPr>
              <a:t>University</a:t>
            </a:r>
            <a:r>
              <a:rPr dirty="0" sz="1800" spc="-15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15">
                <a:solidFill>
                  <a:srgbClr val="FF0000"/>
                </a:solidFill>
                <a:latin typeface="Franklin Gothic Book"/>
                <a:cs typeface="Franklin Gothic Book"/>
              </a:rPr>
              <a:t>of</a:t>
            </a:r>
            <a:r>
              <a:rPr dirty="0" sz="1800" spc="-9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20">
                <a:solidFill>
                  <a:srgbClr val="FF0000"/>
                </a:solidFill>
                <a:latin typeface="Franklin Gothic Book"/>
                <a:cs typeface="Franklin Gothic Book"/>
              </a:rPr>
              <a:t>Louisiana</a:t>
            </a:r>
            <a:r>
              <a:rPr dirty="0" sz="1800" spc="-215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 spc="45">
                <a:solidFill>
                  <a:srgbClr val="FF0000"/>
                </a:solidFill>
                <a:latin typeface="Franklin Gothic Book"/>
                <a:cs typeface="Franklin Gothic Book"/>
              </a:rPr>
              <a:t>at</a:t>
            </a:r>
            <a:r>
              <a:rPr dirty="0" sz="1800" spc="-11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dirty="0" sz="1800">
                <a:solidFill>
                  <a:srgbClr val="FF0000"/>
                </a:solidFill>
                <a:latin typeface="Franklin Gothic Book"/>
                <a:cs typeface="Franklin Gothic Book"/>
              </a:rPr>
              <a:t>Lafayette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University </a:t>
            </a:r>
            <a:r>
              <a:rPr dirty="0" sz="1800" spc="-20">
                <a:latin typeface="Franklin Gothic Book"/>
                <a:cs typeface="Franklin Gothic Book"/>
              </a:rPr>
              <a:t>of</a:t>
            </a:r>
            <a:r>
              <a:rPr dirty="0" sz="1800" spc="-185">
                <a:latin typeface="Franklin Gothic Book"/>
                <a:cs typeface="Franklin Gothic Book"/>
              </a:rPr>
              <a:t> </a:t>
            </a:r>
            <a:r>
              <a:rPr dirty="0" sz="1800">
                <a:latin typeface="Franklin Gothic Book"/>
                <a:cs typeface="Franklin Gothic Book"/>
              </a:rPr>
              <a:t>Maine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0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University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10">
                <a:latin typeface="Franklin Gothic Book"/>
                <a:cs typeface="Franklin Gothic Book"/>
              </a:rPr>
              <a:t>Maryland-Baltimore</a:t>
            </a:r>
            <a:r>
              <a:rPr dirty="0" sz="1800" spc="-280">
                <a:latin typeface="Franklin Gothic Book"/>
                <a:cs typeface="Franklin Gothic Book"/>
              </a:rPr>
              <a:t> </a:t>
            </a:r>
            <a:r>
              <a:rPr dirty="0" sz="1800" spc="-15">
                <a:latin typeface="Franklin Gothic Book"/>
                <a:cs typeface="Franklin Gothic Book"/>
              </a:rPr>
              <a:t>County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10">
                <a:latin typeface="Franklin Gothic Book"/>
                <a:cs typeface="Franklin Gothic Book"/>
              </a:rPr>
              <a:t>University </a:t>
            </a:r>
            <a:r>
              <a:rPr dirty="0" sz="1800" spc="-20">
                <a:latin typeface="Franklin Gothic Book"/>
                <a:cs typeface="Franklin Gothic Book"/>
              </a:rPr>
              <a:t>of</a:t>
            </a:r>
            <a:r>
              <a:rPr dirty="0" sz="1800" spc="-185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Memphis</a:t>
            </a:r>
            <a:endParaRPr sz="1800">
              <a:latin typeface="Franklin Gothic Book"/>
              <a:cs typeface="Franklin Gothic Book"/>
            </a:endParaRPr>
          </a:p>
          <a:p>
            <a:pPr marL="193675" indent="-181610">
              <a:lnSpc>
                <a:spcPct val="100000"/>
              </a:lnSpc>
              <a:spcBef>
                <a:spcPts val="545"/>
              </a:spcBef>
              <a:buClr>
                <a:srgbClr val="9E3611"/>
              </a:buClr>
              <a:buSzPct val="83333"/>
              <a:buFont typeface="Wingdings"/>
              <a:buChar char=""/>
              <a:tabLst>
                <a:tab pos="194310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Utah </a:t>
            </a:r>
            <a:r>
              <a:rPr dirty="0" sz="1800" spc="-5">
                <a:latin typeface="Franklin Gothic Book"/>
                <a:cs typeface="Franklin Gothic Book"/>
              </a:rPr>
              <a:t>State</a:t>
            </a:r>
            <a:r>
              <a:rPr dirty="0" sz="1800" spc="-50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University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9825" y="1657350"/>
            <a:ext cx="5600700" cy="354330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381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345"/>
              </a:spcBef>
            </a:pPr>
            <a:r>
              <a:rPr dirty="0" sz="2750">
                <a:solidFill>
                  <a:srgbClr val="FFFFFF"/>
                </a:solidFill>
                <a:latin typeface="Rockwell"/>
                <a:cs typeface="Rockwell"/>
              </a:rPr>
              <a:t>R1 </a:t>
            </a:r>
            <a:r>
              <a:rPr dirty="0" sz="2750" spc="15">
                <a:solidFill>
                  <a:srgbClr val="FFFFFF"/>
                </a:solidFill>
                <a:latin typeface="Rockwell"/>
                <a:cs typeface="Rockwell"/>
              </a:rPr>
              <a:t>in </a:t>
            </a:r>
            <a:r>
              <a:rPr dirty="0" sz="2750" spc="10">
                <a:solidFill>
                  <a:srgbClr val="FFFFFF"/>
                </a:solidFill>
                <a:latin typeface="Rockwell"/>
                <a:cs typeface="Rockwell"/>
              </a:rPr>
              <a:t>21:</a:t>
            </a:r>
            <a:endParaRPr sz="275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Rockwell"/>
              <a:cs typeface="Rockwell"/>
            </a:endParaRPr>
          </a:p>
          <a:p>
            <a:pPr algn="ctr" marL="6350">
              <a:lnSpc>
                <a:spcPct val="100000"/>
              </a:lnSpc>
            </a:pPr>
            <a:r>
              <a:rPr dirty="0" sz="2750" spc="10">
                <a:solidFill>
                  <a:srgbClr val="FFFFFF"/>
                </a:solidFill>
                <a:latin typeface="Rockwell"/>
                <a:cs typeface="Rockwell"/>
              </a:rPr>
              <a:t>$144M </a:t>
            </a:r>
            <a:r>
              <a:rPr dirty="0" sz="2750" spc="15">
                <a:solidFill>
                  <a:srgbClr val="FFFFFF"/>
                </a:solidFill>
                <a:latin typeface="Rockwell"/>
                <a:cs typeface="Rockwell"/>
              </a:rPr>
              <a:t>in </a:t>
            </a:r>
            <a:r>
              <a:rPr dirty="0" sz="2750" spc="5">
                <a:solidFill>
                  <a:srgbClr val="FFFFFF"/>
                </a:solidFill>
                <a:latin typeface="Rockwell"/>
                <a:cs typeface="Rockwell"/>
              </a:rPr>
              <a:t>R&amp;D</a:t>
            </a:r>
            <a:r>
              <a:rPr dirty="0" sz="2750" spc="8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750" spc="-15">
                <a:solidFill>
                  <a:srgbClr val="FFFFFF"/>
                </a:solidFill>
                <a:latin typeface="Rockwell"/>
                <a:cs typeface="Rockwell"/>
              </a:rPr>
              <a:t>Expenditures</a:t>
            </a:r>
            <a:endParaRPr sz="275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00">
              <a:latin typeface="Rockwell"/>
              <a:cs typeface="Rockwell"/>
            </a:endParaRPr>
          </a:p>
          <a:p>
            <a:pPr algn="ctr" marL="723265" marR="704850">
              <a:lnSpc>
                <a:spcPct val="102400"/>
              </a:lnSpc>
            </a:pPr>
            <a:r>
              <a:rPr dirty="0" sz="2750" spc="10">
                <a:solidFill>
                  <a:srgbClr val="FFFFFF"/>
                </a:solidFill>
                <a:latin typeface="Rockwell"/>
                <a:cs typeface="Rockwell"/>
              </a:rPr>
              <a:t>163</a:t>
            </a:r>
            <a:r>
              <a:rPr dirty="0" sz="2750" spc="-3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Rockwell"/>
                <a:cs typeface="Rockwell"/>
              </a:rPr>
              <a:t>Post-Doc/Non-Faculty  Researchers</a:t>
            </a:r>
            <a:endParaRPr sz="275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900">
              <a:latin typeface="Rockwell"/>
              <a:cs typeface="Rockwell"/>
            </a:endParaRPr>
          </a:p>
          <a:p>
            <a:pPr algn="ctr">
              <a:lnSpc>
                <a:spcPct val="100000"/>
              </a:lnSpc>
            </a:pPr>
            <a:r>
              <a:rPr dirty="0" sz="2750" spc="15">
                <a:solidFill>
                  <a:srgbClr val="FFFFFF"/>
                </a:solidFill>
                <a:latin typeface="Rockwell"/>
                <a:cs typeface="Rockwell"/>
              </a:rPr>
              <a:t>60 </a:t>
            </a:r>
            <a:r>
              <a:rPr dirty="0" sz="2750" spc="-10">
                <a:solidFill>
                  <a:srgbClr val="FFFFFF"/>
                </a:solidFill>
                <a:latin typeface="Rockwell"/>
                <a:cs typeface="Rockwell"/>
              </a:rPr>
              <a:t>Doctoral</a:t>
            </a:r>
            <a:r>
              <a:rPr dirty="0" sz="2750" spc="165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dirty="0" sz="2750" spc="5">
                <a:solidFill>
                  <a:srgbClr val="FFFFFF"/>
                </a:solidFill>
                <a:latin typeface="Rockwell"/>
                <a:cs typeface="Rockwell"/>
              </a:rPr>
              <a:t>Students</a:t>
            </a:r>
            <a:endParaRPr sz="2750">
              <a:latin typeface="Rockwell"/>
              <a:cs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01425" y="6229350"/>
            <a:ext cx="4572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4826" y="6262687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0" y="200025"/>
                </a:moveTo>
                <a:lnTo>
                  <a:pt x="5281" y="154163"/>
                </a:lnTo>
                <a:lnTo>
                  <a:pt x="20327" y="112061"/>
                </a:lnTo>
                <a:lnTo>
                  <a:pt x="43937" y="74922"/>
                </a:lnTo>
                <a:lnTo>
                  <a:pt x="74911" y="43945"/>
                </a:lnTo>
                <a:lnTo>
                  <a:pt x="112050" y="20331"/>
                </a:lnTo>
                <a:lnTo>
                  <a:pt x="154155" y="5283"/>
                </a:lnTo>
                <a:lnTo>
                  <a:pt x="200025" y="0"/>
                </a:lnTo>
                <a:lnTo>
                  <a:pt x="245854" y="5283"/>
                </a:lnTo>
                <a:lnTo>
                  <a:pt x="287943" y="20331"/>
                </a:lnTo>
                <a:lnTo>
                  <a:pt x="325085" y="43945"/>
                </a:lnTo>
                <a:lnTo>
                  <a:pt x="356072" y="74922"/>
                </a:lnTo>
                <a:lnTo>
                  <a:pt x="379700" y="112061"/>
                </a:lnTo>
                <a:lnTo>
                  <a:pt x="394761" y="154163"/>
                </a:lnTo>
                <a:lnTo>
                  <a:pt x="400050" y="200025"/>
                </a:lnTo>
                <a:lnTo>
                  <a:pt x="394761" y="245886"/>
                </a:lnTo>
                <a:lnTo>
                  <a:pt x="379700" y="287988"/>
                </a:lnTo>
                <a:lnTo>
                  <a:pt x="356072" y="325127"/>
                </a:lnTo>
                <a:lnTo>
                  <a:pt x="325085" y="356104"/>
                </a:lnTo>
                <a:lnTo>
                  <a:pt x="287943" y="379718"/>
                </a:lnTo>
                <a:lnTo>
                  <a:pt x="245854" y="394766"/>
                </a:lnTo>
                <a:lnTo>
                  <a:pt x="200025" y="400050"/>
                </a:lnTo>
                <a:lnTo>
                  <a:pt x="154155" y="394766"/>
                </a:lnTo>
                <a:lnTo>
                  <a:pt x="112050" y="379718"/>
                </a:lnTo>
                <a:lnTo>
                  <a:pt x="74911" y="356104"/>
                </a:lnTo>
                <a:lnTo>
                  <a:pt x="43937" y="325127"/>
                </a:lnTo>
                <a:lnTo>
                  <a:pt x="20327" y="287988"/>
                </a:lnTo>
                <a:lnTo>
                  <a:pt x="5281" y="245886"/>
                </a:lnTo>
                <a:lnTo>
                  <a:pt x="0" y="2000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2719" y="158813"/>
            <a:ext cx="931608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-40"/>
              <a:t>S</a:t>
            </a:r>
            <a:r>
              <a:rPr dirty="0" sz="3500" spc="-40"/>
              <a:t>TATISTICAL </a:t>
            </a:r>
            <a:r>
              <a:rPr dirty="0" sz="4400" spc="15"/>
              <a:t>M</a:t>
            </a:r>
            <a:r>
              <a:rPr dirty="0" sz="3500" spc="15"/>
              <a:t>ODEL </a:t>
            </a:r>
            <a:r>
              <a:rPr dirty="0" sz="3500" spc="-5"/>
              <a:t>FOR </a:t>
            </a:r>
            <a:r>
              <a:rPr dirty="0" sz="4400" spc="10"/>
              <a:t>C</a:t>
            </a:r>
            <a:r>
              <a:rPr dirty="0" sz="3500" spc="10"/>
              <a:t>ARNEGIE</a:t>
            </a:r>
            <a:r>
              <a:rPr dirty="0" sz="3500" spc="725"/>
              <a:t> </a:t>
            </a:r>
            <a:r>
              <a:rPr dirty="0" sz="4400" spc="10"/>
              <a:t>R</a:t>
            </a:r>
            <a:r>
              <a:rPr dirty="0" sz="3500" spc="10"/>
              <a:t>ANKINGS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341629" y="1562377"/>
            <a:ext cx="5602605" cy="3478529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93675" indent="-181610">
              <a:lnSpc>
                <a:spcPct val="100000"/>
              </a:lnSpc>
              <a:spcBef>
                <a:spcPts val="515"/>
              </a:spcBef>
              <a:buClr>
                <a:srgbClr val="9E3611"/>
              </a:buClr>
              <a:buSzPct val="85000"/>
              <a:buFont typeface="Wingdings"/>
              <a:buChar char=""/>
              <a:tabLst>
                <a:tab pos="194310" algn="l"/>
              </a:tabLst>
            </a:pPr>
            <a:r>
              <a:rPr dirty="0" sz="2000" spc="10">
                <a:latin typeface="Franklin Gothic Book"/>
                <a:cs typeface="Franklin Gothic Book"/>
              </a:rPr>
              <a:t>Uses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seven</a:t>
            </a:r>
            <a:r>
              <a:rPr dirty="0" sz="2000" spc="-105">
                <a:latin typeface="Franklin Gothic Book"/>
                <a:cs typeface="Franklin Gothic Book"/>
              </a:rPr>
              <a:t> </a:t>
            </a:r>
            <a:r>
              <a:rPr dirty="0" sz="2000" spc="10">
                <a:latin typeface="Franklin Gothic Book"/>
                <a:cs typeface="Franklin Gothic Book"/>
              </a:rPr>
              <a:t>primary</a:t>
            </a:r>
            <a:r>
              <a:rPr dirty="0" sz="2000" spc="-70">
                <a:latin typeface="Franklin Gothic Book"/>
                <a:cs typeface="Franklin Gothic Book"/>
              </a:rPr>
              <a:t> </a:t>
            </a:r>
            <a:r>
              <a:rPr dirty="0" sz="2000">
                <a:latin typeface="Franklin Gothic Book"/>
                <a:cs typeface="Franklin Gothic Book"/>
              </a:rPr>
              <a:t>variables</a:t>
            </a:r>
            <a:r>
              <a:rPr dirty="0" sz="2000" spc="-95">
                <a:latin typeface="Franklin Gothic Book"/>
                <a:cs typeface="Franklin Gothic Book"/>
              </a:rPr>
              <a:t> </a:t>
            </a:r>
            <a:r>
              <a:rPr dirty="0" sz="2000" spc="5">
                <a:latin typeface="Franklin Gothic Book"/>
                <a:cs typeface="Franklin Gothic Book"/>
              </a:rPr>
              <a:t>(weights)</a:t>
            </a:r>
            <a:endParaRPr sz="2000">
              <a:latin typeface="Franklin Gothic Book"/>
              <a:cs typeface="Franklin Gothic Book"/>
            </a:endParaRPr>
          </a:p>
          <a:p>
            <a:pPr lvl="1" marL="469900" indent="-181610">
              <a:lnSpc>
                <a:spcPct val="100000"/>
              </a:lnSpc>
              <a:spcBef>
                <a:spcPts val="355"/>
              </a:spcBef>
              <a:buClr>
                <a:srgbClr val="9E3611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STEM </a:t>
            </a:r>
            <a:r>
              <a:rPr dirty="0" sz="1800" spc="-10">
                <a:latin typeface="Franklin Gothic Book"/>
                <a:cs typeface="Franklin Gothic Book"/>
              </a:rPr>
              <a:t>Doctoral </a:t>
            </a:r>
            <a:r>
              <a:rPr dirty="0" sz="1800" spc="20">
                <a:latin typeface="Franklin Gothic Book"/>
                <a:cs typeface="Franklin Gothic Book"/>
              </a:rPr>
              <a:t>Degrees</a:t>
            </a:r>
            <a:r>
              <a:rPr dirty="0" sz="1800" spc="-229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(0.909)</a:t>
            </a:r>
            <a:endParaRPr sz="1800">
              <a:latin typeface="Franklin Gothic Book"/>
              <a:cs typeface="Franklin Gothic Book"/>
            </a:endParaRPr>
          </a:p>
          <a:p>
            <a:pPr lvl="1" marL="469900" indent="-181610">
              <a:lnSpc>
                <a:spcPct val="100000"/>
              </a:lnSpc>
              <a:spcBef>
                <a:spcPts val="995"/>
              </a:spcBef>
              <a:buClr>
                <a:srgbClr val="9E3611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dirty="0" sz="1800" spc="5">
                <a:latin typeface="Franklin Gothic Book"/>
                <a:cs typeface="Franklin Gothic Book"/>
              </a:rPr>
              <a:t>S&amp;E R&amp;D Expenditures</a:t>
            </a:r>
            <a:r>
              <a:rPr dirty="0" sz="1800" spc="-150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(0.899)</a:t>
            </a:r>
            <a:endParaRPr sz="1800">
              <a:latin typeface="Franklin Gothic Book"/>
              <a:cs typeface="Franklin Gothic Book"/>
            </a:endParaRPr>
          </a:p>
          <a:p>
            <a:pPr lvl="1" marL="469900" indent="-181610">
              <a:lnSpc>
                <a:spcPct val="100000"/>
              </a:lnSpc>
              <a:spcBef>
                <a:spcPts val="994"/>
              </a:spcBef>
              <a:buClr>
                <a:srgbClr val="9E3611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Post-doctoral/Ph.D. </a:t>
            </a:r>
            <a:r>
              <a:rPr dirty="0" sz="1800" spc="-5">
                <a:latin typeface="Franklin Gothic Book"/>
                <a:cs typeface="Franklin Gothic Book"/>
              </a:rPr>
              <a:t>Non-Faculty </a:t>
            </a:r>
            <a:r>
              <a:rPr dirty="0" sz="1800" spc="10">
                <a:latin typeface="Franklin Gothic Book"/>
                <a:cs typeface="Franklin Gothic Book"/>
              </a:rPr>
              <a:t>Researchers</a:t>
            </a:r>
            <a:r>
              <a:rPr dirty="0" sz="1800" spc="-60">
                <a:latin typeface="Franklin Gothic Book"/>
                <a:cs typeface="Franklin Gothic Book"/>
              </a:rPr>
              <a:t> </a:t>
            </a:r>
            <a:r>
              <a:rPr dirty="0" sz="1800" spc="-10" i="1">
                <a:solidFill>
                  <a:srgbClr val="C00000"/>
                </a:solidFill>
                <a:latin typeface="Franklin Gothic Book"/>
                <a:cs typeface="Franklin Gothic Book"/>
              </a:rPr>
              <a:t>(0.894)</a:t>
            </a:r>
            <a:endParaRPr sz="1800">
              <a:latin typeface="Franklin Gothic Book"/>
              <a:cs typeface="Franklin Gothic Book"/>
            </a:endParaRPr>
          </a:p>
          <a:p>
            <a:pPr lvl="1" marL="469900" indent="-181610">
              <a:lnSpc>
                <a:spcPct val="100000"/>
              </a:lnSpc>
              <a:spcBef>
                <a:spcPts val="995"/>
              </a:spcBef>
              <a:buClr>
                <a:srgbClr val="9E3611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Doctoral </a:t>
            </a:r>
            <a:r>
              <a:rPr dirty="0" sz="1800" spc="15">
                <a:latin typeface="Franklin Gothic Book"/>
                <a:cs typeface="Franklin Gothic Book"/>
              </a:rPr>
              <a:t>Degrees: </a:t>
            </a:r>
            <a:r>
              <a:rPr dirty="0" sz="1800">
                <a:latin typeface="Franklin Gothic Book"/>
                <a:cs typeface="Franklin Gothic Book"/>
              </a:rPr>
              <a:t>Social </a:t>
            </a:r>
            <a:r>
              <a:rPr dirty="0" sz="1800" spc="10">
                <a:latin typeface="Franklin Gothic Book"/>
                <a:cs typeface="Franklin Gothic Book"/>
              </a:rPr>
              <a:t>Sciences</a:t>
            </a:r>
            <a:r>
              <a:rPr dirty="0" sz="1800" spc="-315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(0.864)</a:t>
            </a:r>
            <a:endParaRPr sz="1800">
              <a:latin typeface="Franklin Gothic Book"/>
              <a:cs typeface="Franklin Gothic Book"/>
            </a:endParaRPr>
          </a:p>
          <a:p>
            <a:pPr lvl="1" marL="469900" indent="-181610">
              <a:lnSpc>
                <a:spcPct val="100000"/>
              </a:lnSpc>
              <a:spcBef>
                <a:spcPts val="994"/>
              </a:spcBef>
              <a:buClr>
                <a:srgbClr val="9E3611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Doctoral </a:t>
            </a:r>
            <a:r>
              <a:rPr dirty="0" sz="1800" spc="15">
                <a:latin typeface="Franklin Gothic Book"/>
                <a:cs typeface="Franklin Gothic Book"/>
              </a:rPr>
              <a:t>Degrees: </a:t>
            </a:r>
            <a:r>
              <a:rPr dirty="0" sz="1800" spc="10">
                <a:latin typeface="Franklin Gothic Book"/>
                <a:cs typeface="Franklin Gothic Book"/>
              </a:rPr>
              <a:t>Humanities</a:t>
            </a:r>
            <a:r>
              <a:rPr dirty="0" sz="1800" spc="-290">
                <a:latin typeface="Franklin Gothic Book"/>
                <a:cs typeface="Franklin Gothic Book"/>
              </a:rPr>
              <a:t> </a:t>
            </a:r>
            <a:r>
              <a:rPr dirty="0" sz="1800" spc="-5" i="1">
                <a:solidFill>
                  <a:srgbClr val="C00000"/>
                </a:solidFill>
                <a:latin typeface="Franklin Gothic Book"/>
                <a:cs typeface="Franklin Gothic Book"/>
              </a:rPr>
              <a:t>(0.839)</a:t>
            </a:r>
            <a:endParaRPr sz="1800">
              <a:latin typeface="Franklin Gothic Book"/>
              <a:cs typeface="Franklin Gothic Book"/>
            </a:endParaRPr>
          </a:p>
          <a:p>
            <a:pPr lvl="1" marL="469900" indent="-181610">
              <a:lnSpc>
                <a:spcPct val="100000"/>
              </a:lnSpc>
              <a:spcBef>
                <a:spcPts val="990"/>
              </a:spcBef>
              <a:buClr>
                <a:srgbClr val="9E3611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dirty="0" sz="1800" spc="-5">
                <a:latin typeface="Franklin Gothic Book"/>
                <a:cs typeface="Franklin Gothic Book"/>
              </a:rPr>
              <a:t>Non-S&amp;E </a:t>
            </a:r>
            <a:r>
              <a:rPr dirty="0" sz="1800" spc="5">
                <a:latin typeface="Franklin Gothic Book"/>
                <a:cs typeface="Franklin Gothic Book"/>
              </a:rPr>
              <a:t>R&amp;D Expenditures</a:t>
            </a:r>
            <a:r>
              <a:rPr dirty="0" sz="1800" spc="-145">
                <a:latin typeface="Franklin Gothic Book"/>
                <a:cs typeface="Franklin Gothic Book"/>
              </a:rPr>
              <a:t> </a:t>
            </a:r>
            <a:r>
              <a:rPr dirty="0" sz="1800" spc="-40" i="1">
                <a:solidFill>
                  <a:srgbClr val="C00000"/>
                </a:solidFill>
                <a:latin typeface="Franklin Gothic Book"/>
                <a:cs typeface="Franklin Gothic Book"/>
              </a:rPr>
              <a:t>(0.817)</a:t>
            </a:r>
            <a:endParaRPr sz="1800">
              <a:latin typeface="Franklin Gothic Book"/>
              <a:cs typeface="Franklin Gothic Book"/>
            </a:endParaRPr>
          </a:p>
          <a:p>
            <a:pPr lvl="1" marL="469900" marR="1414145" indent="-180975">
              <a:lnSpc>
                <a:spcPct val="135600"/>
              </a:lnSpc>
              <a:spcBef>
                <a:spcPts val="225"/>
              </a:spcBef>
              <a:buClr>
                <a:srgbClr val="9E3611"/>
              </a:buClr>
              <a:buSzPct val="83333"/>
              <a:buFont typeface="Arial"/>
              <a:buChar char="•"/>
              <a:tabLst>
                <a:tab pos="470534" algn="l"/>
              </a:tabLst>
            </a:pPr>
            <a:r>
              <a:rPr dirty="0" sz="1800" spc="-10">
                <a:latin typeface="Franklin Gothic Book"/>
                <a:cs typeface="Franklin Gothic Book"/>
              </a:rPr>
              <a:t>Doctoral </a:t>
            </a:r>
            <a:r>
              <a:rPr dirty="0" sz="1800" spc="15">
                <a:latin typeface="Franklin Gothic Book"/>
                <a:cs typeface="Franklin Gothic Book"/>
              </a:rPr>
              <a:t>Degrees: </a:t>
            </a:r>
            <a:r>
              <a:rPr dirty="0" sz="1800">
                <a:latin typeface="Franklin Gothic Book"/>
                <a:cs typeface="Franklin Gothic Book"/>
              </a:rPr>
              <a:t>Other </a:t>
            </a:r>
            <a:r>
              <a:rPr dirty="0" sz="1800" spc="10">
                <a:latin typeface="Franklin Gothic Book"/>
                <a:cs typeface="Franklin Gothic Book"/>
              </a:rPr>
              <a:t>Fields</a:t>
            </a:r>
            <a:r>
              <a:rPr dirty="0" sz="1800" spc="-280">
                <a:latin typeface="Franklin Gothic Book"/>
                <a:cs typeface="Franklin Gothic Book"/>
              </a:rPr>
              <a:t> </a:t>
            </a:r>
            <a:r>
              <a:rPr dirty="0" sz="1800" spc="-20" i="1">
                <a:solidFill>
                  <a:srgbClr val="C00000"/>
                </a:solidFill>
                <a:latin typeface="Franklin Gothic Book"/>
                <a:cs typeface="Franklin Gothic Book"/>
              </a:rPr>
              <a:t>(0.621) </a:t>
            </a:r>
            <a:r>
              <a:rPr dirty="0" sz="1800" spc="-20" i="1">
                <a:latin typeface="Franklin Gothic Book"/>
                <a:cs typeface="Franklin Gothic Book"/>
              </a:rPr>
              <a:t> </a:t>
            </a:r>
            <a:r>
              <a:rPr dirty="0" sz="1800" spc="30" i="1">
                <a:latin typeface="Franklin Gothic Book"/>
                <a:cs typeface="Franklin Gothic Book"/>
              </a:rPr>
              <a:t>PLUS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172" y="5064696"/>
            <a:ext cx="92817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100"/>
              </a:spcBef>
              <a:buClr>
                <a:srgbClr val="9E3611"/>
              </a:buClr>
              <a:buSzPct val="83333"/>
              <a:buFont typeface="Arial"/>
              <a:buChar char="•"/>
              <a:tabLst>
                <a:tab pos="193675" algn="l"/>
              </a:tabLst>
            </a:pPr>
            <a:r>
              <a:rPr dirty="0" sz="1800">
                <a:latin typeface="Franklin Gothic Book"/>
                <a:cs typeface="Franklin Gothic Book"/>
              </a:rPr>
              <a:t>A </a:t>
            </a:r>
            <a:r>
              <a:rPr dirty="0" sz="1800" spc="-20">
                <a:latin typeface="Franklin Gothic Book"/>
                <a:cs typeface="Franklin Gothic Book"/>
              </a:rPr>
              <a:t>Key </a:t>
            </a:r>
            <a:r>
              <a:rPr dirty="0" sz="1800" spc="5">
                <a:latin typeface="Franklin Gothic Book"/>
                <a:cs typeface="Franklin Gothic Book"/>
              </a:rPr>
              <a:t>Variable: </a:t>
            </a:r>
            <a:r>
              <a:rPr dirty="0" sz="1800" spc="15">
                <a:latin typeface="Franklin Gothic Book"/>
                <a:cs typeface="Franklin Gothic Book"/>
              </a:rPr>
              <a:t>Number </a:t>
            </a:r>
            <a:r>
              <a:rPr dirty="0" sz="1800" spc="-20">
                <a:latin typeface="Franklin Gothic Book"/>
                <a:cs typeface="Franklin Gothic Book"/>
              </a:rPr>
              <a:t>of </a:t>
            </a:r>
            <a:r>
              <a:rPr dirty="0" sz="1800" spc="-5">
                <a:latin typeface="Franklin Gothic Book"/>
                <a:cs typeface="Franklin Gothic Book"/>
              </a:rPr>
              <a:t>Faculty </a:t>
            </a:r>
            <a:r>
              <a:rPr dirty="0" sz="1800">
                <a:latin typeface="Franklin Gothic Book"/>
                <a:cs typeface="Franklin Gothic Book"/>
              </a:rPr>
              <a:t>FTE </a:t>
            </a:r>
            <a:r>
              <a:rPr dirty="0" sz="1800" spc="15">
                <a:latin typeface="Franklin Gothic Book"/>
                <a:cs typeface="Franklin Gothic Book"/>
              </a:rPr>
              <a:t>in </a:t>
            </a:r>
            <a:r>
              <a:rPr dirty="0" sz="1800" spc="5">
                <a:latin typeface="Franklin Gothic Book"/>
                <a:cs typeface="Franklin Gothic Book"/>
              </a:rPr>
              <a:t>Rank, used </a:t>
            </a:r>
            <a:r>
              <a:rPr dirty="0" sz="1800" spc="-15">
                <a:latin typeface="Franklin Gothic Book"/>
                <a:cs typeface="Franklin Gothic Book"/>
              </a:rPr>
              <a:t>to </a:t>
            </a:r>
            <a:r>
              <a:rPr dirty="0" sz="1800" spc="-5">
                <a:latin typeface="Franklin Gothic Book"/>
                <a:cs typeface="Franklin Gothic Book"/>
              </a:rPr>
              <a:t>convert </a:t>
            </a:r>
            <a:r>
              <a:rPr dirty="0" sz="1800" spc="-10">
                <a:latin typeface="Franklin Gothic Book"/>
                <a:cs typeface="Franklin Gothic Book"/>
              </a:rPr>
              <a:t>other </a:t>
            </a:r>
            <a:r>
              <a:rPr dirty="0" sz="1800">
                <a:latin typeface="Franklin Gothic Book"/>
                <a:cs typeface="Franklin Gothic Book"/>
              </a:rPr>
              <a:t>7 into </a:t>
            </a:r>
            <a:r>
              <a:rPr dirty="0" u="sng" sz="1800" spc="-25" i="1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Per </a:t>
            </a:r>
            <a:r>
              <a:rPr dirty="0" u="sng" sz="1800" spc="5" i="1">
                <a:uFill>
                  <a:solidFill>
                    <a:srgbClr val="000000"/>
                  </a:solidFill>
                </a:uFill>
                <a:latin typeface="Franklin Gothic Book"/>
                <a:cs typeface="Franklin Gothic Book"/>
              </a:rPr>
              <a:t>Capita</a:t>
            </a:r>
            <a:r>
              <a:rPr dirty="0" sz="1800" spc="85" i="1">
                <a:latin typeface="Franklin Gothic Book"/>
                <a:cs typeface="Franklin Gothic Book"/>
              </a:rPr>
              <a:t> </a:t>
            </a:r>
            <a:r>
              <a:rPr dirty="0" sz="1800" spc="10">
                <a:latin typeface="Franklin Gothic Book"/>
                <a:cs typeface="Franklin Gothic Book"/>
              </a:rPr>
              <a:t>values.</a:t>
            </a:r>
            <a:endParaRPr sz="18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10325" y="1733550"/>
            <a:ext cx="3914775" cy="3095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844026" y="3586226"/>
            <a:ext cx="847725" cy="571500"/>
          </a:xfrm>
          <a:custGeom>
            <a:avLst/>
            <a:gdLst/>
            <a:ahLst/>
            <a:cxnLst/>
            <a:rect l="l" t="t" r="r" b="b"/>
            <a:pathLst>
              <a:path w="847725" h="571500">
                <a:moveTo>
                  <a:pt x="423799" y="0"/>
                </a:moveTo>
                <a:lnTo>
                  <a:pt x="366291" y="2607"/>
                </a:lnTo>
                <a:lnTo>
                  <a:pt x="311135" y="10204"/>
                </a:lnTo>
                <a:lnTo>
                  <a:pt x="258835" y="22449"/>
                </a:lnTo>
                <a:lnTo>
                  <a:pt x="209898" y="39003"/>
                </a:lnTo>
                <a:lnTo>
                  <a:pt x="164826" y="59525"/>
                </a:lnTo>
                <a:lnTo>
                  <a:pt x="124126" y="83677"/>
                </a:lnTo>
                <a:lnTo>
                  <a:pt x="88302" y="111117"/>
                </a:lnTo>
                <a:lnTo>
                  <a:pt x="57860" y="141506"/>
                </a:lnTo>
                <a:lnTo>
                  <a:pt x="33303" y="174503"/>
                </a:lnTo>
                <a:lnTo>
                  <a:pt x="15138" y="209770"/>
                </a:lnTo>
                <a:lnTo>
                  <a:pt x="3868" y="246965"/>
                </a:lnTo>
                <a:lnTo>
                  <a:pt x="0" y="285750"/>
                </a:lnTo>
                <a:lnTo>
                  <a:pt x="3868" y="324507"/>
                </a:lnTo>
                <a:lnTo>
                  <a:pt x="15138" y="361685"/>
                </a:lnTo>
                <a:lnTo>
                  <a:pt x="33303" y="396942"/>
                </a:lnTo>
                <a:lnTo>
                  <a:pt x="57860" y="429937"/>
                </a:lnTo>
                <a:lnTo>
                  <a:pt x="88302" y="460328"/>
                </a:lnTo>
                <a:lnTo>
                  <a:pt x="124126" y="487775"/>
                </a:lnTo>
                <a:lnTo>
                  <a:pt x="164826" y="511935"/>
                </a:lnTo>
                <a:lnTo>
                  <a:pt x="209898" y="532468"/>
                </a:lnTo>
                <a:lnTo>
                  <a:pt x="258835" y="549032"/>
                </a:lnTo>
                <a:lnTo>
                  <a:pt x="311135" y="561287"/>
                </a:lnTo>
                <a:lnTo>
                  <a:pt x="366291" y="568889"/>
                </a:lnTo>
                <a:lnTo>
                  <a:pt x="423799" y="571500"/>
                </a:lnTo>
                <a:lnTo>
                  <a:pt x="481309" y="568889"/>
                </a:lnTo>
                <a:lnTo>
                  <a:pt x="536472" y="561287"/>
                </a:lnTo>
                <a:lnTo>
                  <a:pt x="588781" y="549032"/>
                </a:lnTo>
                <a:lnTo>
                  <a:pt x="637732" y="532468"/>
                </a:lnTo>
                <a:lnTo>
                  <a:pt x="682819" y="511935"/>
                </a:lnTo>
                <a:lnTo>
                  <a:pt x="723534" y="487775"/>
                </a:lnTo>
                <a:lnTo>
                  <a:pt x="759374" y="460328"/>
                </a:lnTo>
                <a:lnTo>
                  <a:pt x="789831" y="429937"/>
                </a:lnTo>
                <a:lnTo>
                  <a:pt x="814401" y="396942"/>
                </a:lnTo>
                <a:lnTo>
                  <a:pt x="832577" y="361685"/>
                </a:lnTo>
                <a:lnTo>
                  <a:pt x="843853" y="324507"/>
                </a:lnTo>
                <a:lnTo>
                  <a:pt x="847725" y="285750"/>
                </a:lnTo>
                <a:lnTo>
                  <a:pt x="843853" y="246965"/>
                </a:lnTo>
                <a:lnTo>
                  <a:pt x="832577" y="209770"/>
                </a:lnTo>
                <a:lnTo>
                  <a:pt x="814401" y="174503"/>
                </a:lnTo>
                <a:lnTo>
                  <a:pt x="789831" y="141506"/>
                </a:lnTo>
                <a:lnTo>
                  <a:pt x="759374" y="111117"/>
                </a:lnTo>
                <a:lnTo>
                  <a:pt x="723534" y="83677"/>
                </a:lnTo>
                <a:lnTo>
                  <a:pt x="682819" y="59525"/>
                </a:lnTo>
                <a:lnTo>
                  <a:pt x="637732" y="39003"/>
                </a:lnTo>
                <a:lnTo>
                  <a:pt x="588781" y="22449"/>
                </a:lnTo>
                <a:lnTo>
                  <a:pt x="536472" y="10204"/>
                </a:lnTo>
                <a:lnTo>
                  <a:pt x="481309" y="2607"/>
                </a:lnTo>
                <a:lnTo>
                  <a:pt x="423799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844026" y="3586226"/>
            <a:ext cx="847725" cy="571500"/>
          </a:xfrm>
          <a:custGeom>
            <a:avLst/>
            <a:gdLst/>
            <a:ahLst/>
            <a:cxnLst/>
            <a:rect l="l" t="t" r="r" b="b"/>
            <a:pathLst>
              <a:path w="847725" h="571500">
                <a:moveTo>
                  <a:pt x="0" y="285750"/>
                </a:moveTo>
                <a:lnTo>
                  <a:pt x="3868" y="246965"/>
                </a:lnTo>
                <a:lnTo>
                  <a:pt x="15138" y="209770"/>
                </a:lnTo>
                <a:lnTo>
                  <a:pt x="33303" y="174503"/>
                </a:lnTo>
                <a:lnTo>
                  <a:pt x="57860" y="141506"/>
                </a:lnTo>
                <a:lnTo>
                  <a:pt x="88302" y="111117"/>
                </a:lnTo>
                <a:lnTo>
                  <a:pt x="124126" y="83677"/>
                </a:lnTo>
                <a:lnTo>
                  <a:pt x="164826" y="59525"/>
                </a:lnTo>
                <a:lnTo>
                  <a:pt x="209898" y="39003"/>
                </a:lnTo>
                <a:lnTo>
                  <a:pt x="258835" y="22449"/>
                </a:lnTo>
                <a:lnTo>
                  <a:pt x="311135" y="10204"/>
                </a:lnTo>
                <a:lnTo>
                  <a:pt x="366291" y="2607"/>
                </a:lnTo>
                <a:lnTo>
                  <a:pt x="423799" y="0"/>
                </a:lnTo>
                <a:lnTo>
                  <a:pt x="481309" y="2607"/>
                </a:lnTo>
                <a:lnTo>
                  <a:pt x="536472" y="10204"/>
                </a:lnTo>
                <a:lnTo>
                  <a:pt x="588781" y="22449"/>
                </a:lnTo>
                <a:lnTo>
                  <a:pt x="637732" y="39003"/>
                </a:lnTo>
                <a:lnTo>
                  <a:pt x="682819" y="59525"/>
                </a:lnTo>
                <a:lnTo>
                  <a:pt x="723534" y="83677"/>
                </a:lnTo>
                <a:lnTo>
                  <a:pt x="759374" y="111117"/>
                </a:lnTo>
                <a:lnTo>
                  <a:pt x="789831" y="141506"/>
                </a:lnTo>
                <a:lnTo>
                  <a:pt x="814401" y="174503"/>
                </a:lnTo>
                <a:lnTo>
                  <a:pt x="832577" y="209770"/>
                </a:lnTo>
                <a:lnTo>
                  <a:pt x="843853" y="246965"/>
                </a:lnTo>
                <a:lnTo>
                  <a:pt x="847725" y="285750"/>
                </a:lnTo>
                <a:lnTo>
                  <a:pt x="843853" y="324507"/>
                </a:lnTo>
                <a:lnTo>
                  <a:pt x="832577" y="361685"/>
                </a:lnTo>
                <a:lnTo>
                  <a:pt x="814401" y="396942"/>
                </a:lnTo>
                <a:lnTo>
                  <a:pt x="789831" y="429937"/>
                </a:lnTo>
                <a:lnTo>
                  <a:pt x="759374" y="460328"/>
                </a:lnTo>
                <a:lnTo>
                  <a:pt x="723534" y="487775"/>
                </a:lnTo>
                <a:lnTo>
                  <a:pt x="682819" y="511935"/>
                </a:lnTo>
                <a:lnTo>
                  <a:pt x="637732" y="532468"/>
                </a:lnTo>
                <a:lnTo>
                  <a:pt x="588781" y="549032"/>
                </a:lnTo>
                <a:lnTo>
                  <a:pt x="536472" y="561287"/>
                </a:lnTo>
                <a:lnTo>
                  <a:pt x="481309" y="568889"/>
                </a:lnTo>
                <a:lnTo>
                  <a:pt x="423799" y="571500"/>
                </a:lnTo>
                <a:lnTo>
                  <a:pt x="366291" y="568889"/>
                </a:lnTo>
                <a:lnTo>
                  <a:pt x="311135" y="561287"/>
                </a:lnTo>
                <a:lnTo>
                  <a:pt x="258835" y="549032"/>
                </a:lnTo>
                <a:lnTo>
                  <a:pt x="209898" y="532468"/>
                </a:lnTo>
                <a:lnTo>
                  <a:pt x="164826" y="511935"/>
                </a:lnTo>
                <a:lnTo>
                  <a:pt x="124126" y="487775"/>
                </a:lnTo>
                <a:lnTo>
                  <a:pt x="88302" y="460328"/>
                </a:lnTo>
                <a:lnTo>
                  <a:pt x="57860" y="429937"/>
                </a:lnTo>
                <a:lnTo>
                  <a:pt x="33303" y="396942"/>
                </a:lnTo>
                <a:lnTo>
                  <a:pt x="15138" y="361685"/>
                </a:lnTo>
                <a:lnTo>
                  <a:pt x="3868" y="324507"/>
                </a:lnTo>
                <a:lnTo>
                  <a:pt x="0" y="285750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048115" y="3707765"/>
            <a:ext cx="43180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67945">
              <a:lnSpc>
                <a:spcPct val="100000"/>
              </a:lnSpc>
              <a:spcBef>
                <a:spcPts val="125"/>
              </a:spcBef>
            </a:pPr>
            <a:r>
              <a:rPr dirty="0" sz="950" spc="5">
                <a:solidFill>
                  <a:srgbClr val="FFFFFF"/>
                </a:solidFill>
                <a:latin typeface="Rockwell"/>
                <a:cs typeface="Rockwell"/>
              </a:rPr>
              <a:t>2010</a:t>
            </a:r>
            <a:endParaRPr sz="950">
              <a:latin typeface="Rockwell"/>
              <a:cs typeface="Rockwell"/>
            </a:endParaRPr>
          </a:p>
          <a:p>
            <a:pPr algn="r" marR="5080">
              <a:lnSpc>
                <a:spcPct val="100000"/>
              </a:lnSpc>
              <a:spcBef>
                <a:spcPts val="60"/>
              </a:spcBef>
            </a:pPr>
            <a:r>
              <a:rPr dirty="0" sz="950" spc="5">
                <a:solidFill>
                  <a:srgbClr val="FFFFFF"/>
                </a:solidFill>
                <a:latin typeface="Rockwell"/>
                <a:cs typeface="Rockwell"/>
              </a:rPr>
              <a:t>0</a:t>
            </a:r>
            <a:r>
              <a:rPr dirty="0" sz="950" spc="15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dirty="0" sz="950" spc="5">
                <a:solidFill>
                  <a:srgbClr val="FFFFFF"/>
                </a:solidFill>
                <a:latin typeface="Rockwell"/>
                <a:cs typeface="Rockwell"/>
              </a:rPr>
              <a:t>5</a:t>
            </a:r>
            <a:r>
              <a:rPr dirty="0" sz="950" spc="30">
                <a:solidFill>
                  <a:srgbClr val="FFFFFF"/>
                </a:solidFill>
                <a:latin typeface="Rockwell"/>
                <a:cs typeface="Rockwell"/>
              </a:rPr>
              <a:t>-</a:t>
            </a:r>
            <a:r>
              <a:rPr dirty="0" sz="950" spc="15">
                <a:solidFill>
                  <a:srgbClr val="FFFFFF"/>
                </a:solidFill>
                <a:latin typeface="Rockwell"/>
                <a:cs typeface="Rockwell"/>
              </a:rPr>
              <a:t>1%</a:t>
            </a:r>
            <a:endParaRPr sz="950">
              <a:latin typeface="Rockwell"/>
              <a:cs typeface="Rockwel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34176" y="2719451"/>
            <a:ext cx="962025" cy="561975"/>
          </a:xfrm>
          <a:custGeom>
            <a:avLst/>
            <a:gdLst/>
            <a:ahLst/>
            <a:cxnLst/>
            <a:rect l="l" t="t" r="r" b="b"/>
            <a:pathLst>
              <a:path w="962025" h="561975">
                <a:moveTo>
                  <a:pt x="480949" y="0"/>
                </a:moveTo>
                <a:lnTo>
                  <a:pt x="420607" y="2188"/>
                </a:lnTo>
                <a:lnTo>
                  <a:pt x="362505" y="8577"/>
                </a:lnTo>
                <a:lnTo>
                  <a:pt x="307094" y="18903"/>
                </a:lnTo>
                <a:lnTo>
                  <a:pt x="254824" y="32906"/>
                </a:lnTo>
                <a:lnTo>
                  <a:pt x="206144" y="50320"/>
                </a:lnTo>
                <a:lnTo>
                  <a:pt x="161506" y="70883"/>
                </a:lnTo>
                <a:lnTo>
                  <a:pt x="121358" y="94333"/>
                </a:lnTo>
                <a:lnTo>
                  <a:pt x="86152" y="120406"/>
                </a:lnTo>
                <a:lnTo>
                  <a:pt x="56338" y="148840"/>
                </a:lnTo>
                <a:lnTo>
                  <a:pt x="32365" y="179372"/>
                </a:lnTo>
                <a:lnTo>
                  <a:pt x="3746" y="245676"/>
                </a:lnTo>
                <a:lnTo>
                  <a:pt x="0" y="280924"/>
                </a:lnTo>
                <a:lnTo>
                  <a:pt x="3746" y="316173"/>
                </a:lnTo>
                <a:lnTo>
                  <a:pt x="32365" y="382492"/>
                </a:lnTo>
                <a:lnTo>
                  <a:pt x="56338" y="413035"/>
                </a:lnTo>
                <a:lnTo>
                  <a:pt x="86152" y="441483"/>
                </a:lnTo>
                <a:lnTo>
                  <a:pt x="121358" y="467570"/>
                </a:lnTo>
                <a:lnTo>
                  <a:pt x="161506" y="491035"/>
                </a:lnTo>
                <a:lnTo>
                  <a:pt x="206144" y="511612"/>
                </a:lnTo>
                <a:lnTo>
                  <a:pt x="254824" y="529040"/>
                </a:lnTo>
                <a:lnTo>
                  <a:pt x="307094" y="543053"/>
                </a:lnTo>
                <a:lnTo>
                  <a:pt x="362505" y="553389"/>
                </a:lnTo>
                <a:lnTo>
                  <a:pt x="420607" y="559784"/>
                </a:lnTo>
                <a:lnTo>
                  <a:pt x="480949" y="561975"/>
                </a:lnTo>
                <a:lnTo>
                  <a:pt x="541292" y="559784"/>
                </a:lnTo>
                <a:lnTo>
                  <a:pt x="599400" y="553389"/>
                </a:lnTo>
                <a:lnTo>
                  <a:pt x="654820" y="543053"/>
                </a:lnTo>
                <a:lnTo>
                  <a:pt x="707102" y="529040"/>
                </a:lnTo>
                <a:lnTo>
                  <a:pt x="755795" y="511612"/>
                </a:lnTo>
                <a:lnTo>
                  <a:pt x="800447" y="491035"/>
                </a:lnTo>
                <a:lnTo>
                  <a:pt x="840609" y="467570"/>
                </a:lnTo>
                <a:lnTo>
                  <a:pt x="875830" y="441483"/>
                </a:lnTo>
                <a:lnTo>
                  <a:pt x="905658" y="413035"/>
                </a:lnTo>
                <a:lnTo>
                  <a:pt x="929642" y="382492"/>
                </a:lnTo>
                <a:lnTo>
                  <a:pt x="958276" y="316173"/>
                </a:lnTo>
                <a:lnTo>
                  <a:pt x="962025" y="280924"/>
                </a:lnTo>
                <a:lnTo>
                  <a:pt x="958276" y="245676"/>
                </a:lnTo>
                <a:lnTo>
                  <a:pt x="929642" y="179372"/>
                </a:lnTo>
                <a:lnTo>
                  <a:pt x="905658" y="148840"/>
                </a:lnTo>
                <a:lnTo>
                  <a:pt x="875830" y="120406"/>
                </a:lnTo>
                <a:lnTo>
                  <a:pt x="840609" y="94333"/>
                </a:lnTo>
                <a:lnTo>
                  <a:pt x="800447" y="70883"/>
                </a:lnTo>
                <a:lnTo>
                  <a:pt x="755795" y="50320"/>
                </a:lnTo>
                <a:lnTo>
                  <a:pt x="707102" y="32906"/>
                </a:lnTo>
                <a:lnTo>
                  <a:pt x="654820" y="18903"/>
                </a:lnTo>
                <a:lnTo>
                  <a:pt x="599400" y="8577"/>
                </a:lnTo>
                <a:lnTo>
                  <a:pt x="541292" y="2188"/>
                </a:lnTo>
                <a:lnTo>
                  <a:pt x="480949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34176" y="2719451"/>
            <a:ext cx="962025" cy="561975"/>
          </a:xfrm>
          <a:custGeom>
            <a:avLst/>
            <a:gdLst/>
            <a:ahLst/>
            <a:cxnLst/>
            <a:rect l="l" t="t" r="r" b="b"/>
            <a:pathLst>
              <a:path w="962025" h="561975">
                <a:moveTo>
                  <a:pt x="0" y="280924"/>
                </a:moveTo>
                <a:lnTo>
                  <a:pt x="14684" y="211738"/>
                </a:lnTo>
                <a:lnTo>
                  <a:pt x="56338" y="148840"/>
                </a:lnTo>
                <a:lnTo>
                  <a:pt x="86152" y="120406"/>
                </a:lnTo>
                <a:lnTo>
                  <a:pt x="121358" y="94333"/>
                </a:lnTo>
                <a:lnTo>
                  <a:pt x="161506" y="70883"/>
                </a:lnTo>
                <a:lnTo>
                  <a:pt x="206144" y="50320"/>
                </a:lnTo>
                <a:lnTo>
                  <a:pt x="254824" y="32906"/>
                </a:lnTo>
                <a:lnTo>
                  <a:pt x="307094" y="18903"/>
                </a:lnTo>
                <a:lnTo>
                  <a:pt x="362505" y="8577"/>
                </a:lnTo>
                <a:lnTo>
                  <a:pt x="420607" y="2188"/>
                </a:lnTo>
                <a:lnTo>
                  <a:pt x="480949" y="0"/>
                </a:lnTo>
                <a:lnTo>
                  <a:pt x="541292" y="2188"/>
                </a:lnTo>
                <a:lnTo>
                  <a:pt x="599400" y="8577"/>
                </a:lnTo>
                <a:lnTo>
                  <a:pt x="654820" y="18903"/>
                </a:lnTo>
                <a:lnTo>
                  <a:pt x="707102" y="32906"/>
                </a:lnTo>
                <a:lnTo>
                  <a:pt x="755795" y="50320"/>
                </a:lnTo>
                <a:lnTo>
                  <a:pt x="800447" y="70883"/>
                </a:lnTo>
                <a:lnTo>
                  <a:pt x="840609" y="94333"/>
                </a:lnTo>
                <a:lnTo>
                  <a:pt x="875830" y="120406"/>
                </a:lnTo>
                <a:lnTo>
                  <a:pt x="905658" y="148840"/>
                </a:lnTo>
                <a:lnTo>
                  <a:pt x="929642" y="179372"/>
                </a:lnTo>
                <a:lnTo>
                  <a:pt x="958276" y="245676"/>
                </a:lnTo>
                <a:lnTo>
                  <a:pt x="962025" y="280924"/>
                </a:lnTo>
                <a:lnTo>
                  <a:pt x="958276" y="316173"/>
                </a:lnTo>
                <a:lnTo>
                  <a:pt x="929642" y="382492"/>
                </a:lnTo>
                <a:lnTo>
                  <a:pt x="905658" y="413035"/>
                </a:lnTo>
                <a:lnTo>
                  <a:pt x="875830" y="441483"/>
                </a:lnTo>
                <a:lnTo>
                  <a:pt x="840609" y="467570"/>
                </a:lnTo>
                <a:lnTo>
                  <a:pt x="800447" y="491035"/>
                </a:lnTo>
                <a:lnTo>
                  <a:pt x="755795" y="511612"/>
                </a:lnTo>
                <a:lnTo>
                  <a:pt x="707102" y="529040"/>
                </a:lnTo>
                <a:lnTo>
                  <a:pt x="654820" y="543053"/>
                </a:lnTo>
                <a:lnTo>
                  <a:pt x="599400" y="553389"/>
                </a:lnTo>
                <a:lnTo>
                  <a:pt x="541292" y="559784"/>
                </a:lnTo>
                <a:lnTo>
                  <a:pt x="480949" y="561975"/>
                </a:lnTo>
                <a:lnTo>
                  <a:pt x="420607" y="559784"/>
                </a:lnTo>
                <a:lnTo>
                  <a:pt x="362505" y="553389"/>
                </a:lnTo>
                <a:lnTo>
                  <a:pt x="307094" y="543053"/>
                </a:lnTo>
                <a:lnTo>
                  <a:pt x="254824" y="529040"/>
                </a:lnTo>
                <a:lnTo>
                  <a:pt x="206144" y="511612"/>
                </a:lnTo>
                <a:lnTo>
                  <a:pt x="161506" y="491035"/>
                </a:lnTo>
                <a:lnTo>
                  <a:pt x="121358" y="467570"/>
                </a:lnTo>
                <a:lnTo>
                  <a:pt x="86152" y="441483"/>
                </a:lnTo>
                <a:lnTo>
                  <a:pt x="56338" y="413035"/>
                </a:lnTo>
                <a:lnTo>
                  <a:pt x="32365" y="382492"/>
                </a:lnTo>
                <a:lnTo>
                  <a:pt x="3746" y="316173"/>
                </a:lnTo>
                <a:lnTo>
                  <a:pt x="0" y="280924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564376" y="2833941"/>
            <a:ext cx="292100" cy="3276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">
                <a:solidFill>
                  <a:srgbClr val="FFFFFF"/>
                </a:solidFill>
                <a:latin typeface="Rockwell"/>
                <a:cs typeface="Rockwell"/>
              </a:rPr>
              <a:t>2015</a:t>
            </a:r>
            <a:endParaRPr sz="95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950" spc="10">
                <a:solidFill>
                  <a:srgbClr val="FFFFFF"/>
                </a:solidFill>
                <a:latin typeface="Rockwell"/>
                <a:cs typeface="Rockwell"/>
              </a:rPr>
              <a:t>38%</a:t>
            </a:r>
            <a:endParaRPr sz="950">
              <a:latin typeface="Rockwell"/>
              <a:cs typeface="Rockwel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58276" y="1890776"/>
            <a:ext cx="971550" cy="561975"/>
          </a:xfrm>
          <a:custGeom>
            <a:avLst/>
            <a:gdLst/>
            <a:ahLst/>
            <a:cxnLst/>
            <a:rect l="l" t="t" r="r" b="b"/>
            <a:pathLst>
              <a:path w="971550" h="561975">
                <a:moveTo>
                  <a:pt x="485775" y="0"/>
                </a:moveTo>
                <a:lnTo>
                  <a:pt x="424827" y="2188"/>
                </a:lnTo>
                <a:lnTo>
                  <a:pt x="366143" y="8577"/>
                </a:lnTo>
                <a:lnTo>
                  <a:pt x="310175" y="18903"/>
                </a:lnTo>
                <a:lnTo>
                  <a:pt x="257381" y="32906"/>
                </a:lnTo>
                <a:lnTo>
                  <a:pt x="208212" y="50320"/>
                </a:lnTo>
                <a:lnTo>
                  <a:pt x="163126" y="70883"/>
                </a:lnTo>
                <a:lnTo>
                  <a:pt x="122576" y="94333"/>
                </a:lnTo>
                <a:lnTo>
                  <a:pt x="87016" y="120406"/>
                </a:lnTo>
                <a:lnTo>
                  <a:pt x="56903" y="148840"/>
                </a:lnTo>
                <a:lnTo>
                  <a:pt x="32690" y="179372"/>
                </a:lnTo>
                <a:lnTo>
                  <a:pt x="3783" y="245676"/>
                </a:lnTo>
                <a:lnTo>
                  <a:pt x="0" y="280924"/>
                </a:lnTo>
                <a:lnTo>
                  <a:pt x="3783" y="316173"/>
                </a:lnTo>
                <a:lnTo>
                  <a:pt x="32690" y="382492"/>
                </a:lnTo>
                <a:lnTo>
                  <a:pt x="56903" y="413035"/>
                </a:lnTo>
                <a:lnTo>
                  <a:pt x="87016" y="441483"/>
                </a:lnTo>
                <a:lnTo>
                  <a:pt x="122576" y="467570"/>
                </a:lnTo>
                <a:lnTo>
                  <a:pt x="163126" y="491035"/>
                </a:lnTo>
                <a:lnTo>
                  <a:pt x="208212" y="511612"/>
                </a:lnTo>
                <a:lnTo>
                  <a:pt x="257381" y="529040"/>
                </a:lnTo>
                <a:lnTo>
                  <a:pt x="310175" y="543053"/>
                </a:lnTo>
                <a:lnTo>
                  <a:pt x="366143" y="553389"/>
                </a:lnTo>
                <a:lnTo>
                  <a:pt x="424827" y="559784"/>
                </a:lnTo>
                <a:lnTo>
                  <a:pt x="485775" y="561975"/>
                </a:lnTo>
                <a:lnTo>
                  <a:pt x="546697" y="559784"/>
                </a:lnTo>
                <a:lnTo>
                  <a:pt x="605364" y="553389"/>
                </a:lnTo>
                <a:lnTo>
                  <a:pt x="661322" y="543053"/>
                </a:lnTo>
                <a:lnTo>
                  <a:pt x="714112" y="529040"/>
                </a:lnTo>
                <a:lnTo>
                  <a:pt x="763281" y="511612"/>
                </a:lnTo>
                <a:lnTo>
                  <a:pt x="808372" y="491035"/>
                </a:lnTo>
                <a:lnTo>
                  <a:pt x="848930" y="467570"/>
                </a:lnTo>
                <a:lnTo>
                  <a:pt x="884498" y="441483"/>
                </a:lnTo>
                <a:lnTo>
                  <a:pt x="914621" y="413035"/>
                </a:lnTo>
                <a:lnTo>
                  <a:pt x="938844" y="382492"/>
                </a:lnTo>
                <a:lnTo>
                  <a:pt x="967764" y="316173"/>
                </a:lnTo>
                <a:lnTo>
                  <a:pt x="971550" y="280924"/>
                </a:lnTo>
                <a:lnTo>
                  <a:pt x="967764" y="245676"/>
                </a:lnTo>
                <a:lnTo>
                  <a:pt x="938844" y="179372"/>
                </a:lnTo>
                <a:lnTo>
                  <a:pt x="914621" y="148840"/>
                </a:lnTo>
                <a:lnTo>
                  <a:pt x="884498" y="120406"/>
                </a:lnTo>
                <a:lnTo>
                  <a:pt x="848930" y="94333"/>
                </a:lnTo>
                <a:lnTo>
                  <a:pt x="808372" y="70883"/>
                </a:lnTo>
                <a:lnTo>
                  <a:pt x="763281" y="50320"/>
                </a:lnTo>
                <a:lnTo>
                  <a:pt x="714112" y="32906"/>
                </a:lnTo>
                <a:lnTo>
                  <a:pt x="661322" y="18903"/>
                </a:lnTo>
                <a:lnTo>
                  <a:pt x="605364" y="8577"/>
                </a:lnTo>
                <a:lnTo>
                  <a:pt x="546697" y="2188"/>
                </a:lnTo>
                <a:lnTo>
                  <a:pt x="485775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58276" y="1890776"/>
            <a:ext cx="971550" cy="561975"/>
          </a:xfrm>
          <a:custGeom>
            <a:avLst/>
            <a:gdLst/>
            <a:ahLst/>
            <a:cxnLst/>
            <a:rect l="l" t="t" r="r" b="b"/>
            <a:pathLst>
              <a:path w="971550" h="561975">
                <a:moveTo>
                  <a:pt x="0" y="280924"/>
                </a:moveTo>
                <a:lnTo>
                  <a:pt x="14832" y="211738"/>
                </a:lnTo>
                <a:lnTo>
                  <a:pt x="56903" y="148840"/>
                </a:lnTo>
                <a:lnTo>
                  <a:pt x="87016" y="120406"/>
                </a:lnTo>
                <a:lnTo>
                  <a:pt x="122576" y="94333"/>
                </a:lnTo>
                <a:lnTo>
                  <a:pt x="163126" y="70883"/>
                </a:lnTo>
                <a:lnTo>
                  <a:pt x="208212" y="50320"/>
                </a:lnTo>
                <a:lnTo>
                  <a:pt x="257381" y="32906"/>
                </a:lnTo>
                <a:lnTo>
                  <a:pt x="310175" y="18903"/>
                </a:lnTo>
                <a:lnTo>
                  <a:pt x="366143" y="8577"/>
                </a:lnTo>
                <a:lnTo>
                  <a:pt x="424827" y="2188"/>
                </a:lnTo>
                <a:lnTo>
                  <a:pt x="485775" y="0"/>
                </a:lnTo>
                <a:lnTo>
                  <a:pt x="546697" y="2188"/>
                </a:lnTo>
                <a:lnTo>
                  <a:pt x="605364" y="8577"/>
                </a:lnTo>
                <a:lnTo>
                  <a:pt x="661322" y="18903"/>
                </a:lnTo>
                <a:lnTo>
                  <a:pt x="714112" y="32906"/>
                </a:lnTo>
                <a:lnTo>
                  <a:pt x="763281" y="50320"/>
                </a:lnTo>
                <a:lnTo>
                  <a:pt x="808372" y="70883"/>
                </a:lnTo>
                <a:lnTo>
                  <a:pt x="848930" y="94333"/>
                </a:lnTo>
                <a:lnTo>
                  <a:pt x="884498" y="120406"/>
                </a:lnTo>
                <a:lnTo>
                  <a:pt x="914621" y="148840"/>
                </a:lnTo>
                <a:lnTo>
                  <a:pt x="938844" y="179372"/>
                </a:lnTo>
                <a:lnTo>
                  <a:pt x="967764" y="245676"/>
                </a:lnTo>
                <a:lnTo>
                  <a:pt x="971550" y="280924"/>
                </a:lnTo>
                <a:lnTo>
                  <a:pt x="967764" y="316173"/>
                </a:lnTo>
                <a:lnTo>
                  <a:pt x="938844" y="382492"/>
                </a:lnTo>
                <a:lnTo>
                  <a:pt x="914621" y="413035"/>
                </a:lnTo>
                <a:lnTo>
                  <a:pt x="884498" y="441483"/>
                </a:lnTo>
                <a:lnTo>
                  <a:pt x="848930" y="467570"/>
                </a:lnTo>
                <a:lnTo>
                  <a:pt x="808372" y="491035"/>
                </a:lnTo>
                <a:lnTo>
                  <a:pt x="763281" y="511612"/>
                </a:lnTo>
                <a:lnTo>
                  <a:pt x="714112" y="529040"/>
                </a:lnTo>
                <a:lnTo>
                  <a:pt x="661322" y="543053"/>
                </a:lnTo>
                <a:lnTo>
                  <a:pt x="605364" y="553389"/>
                </a:lnTo>
                <a:lnTo>
                  <a:pt x="546697" y="559784"/>
                </a:lnTo>
                <a:lnTo>
                  <a:pt x="485775" y="561975"/>
                </a:lnTo>
                <a:lnTo>
                  <a:pt x="424827" y="559784"/>
                </a:lnTo>
                <a:lnTo>
                  <a:pt x="366143" y="553389"/>
                </a:lnTo>
                <a:lnTo>
                  <a:pt x="310175" y="543053"/>
                </a:lnTo>
                <a:lnTo>
                  <a:pt x="257381" y="529040"/>
                </a:lnTo>
                <a:lnTo>
                  <a:pt x="208212" y="511612"/>
                </a:lnTo>
                <a:lnTo>
                  <a:pt x="163126" y="491035"/>
                </a:lnTo>
                <a:lnTo>
                  <a:pt x="122576" y="467570"/>
                </a:lnTo>
                <a:lnTo>
                  <a:pt x="87016" y="441483"/>
                </a:lnTo>
                <a:lnTo>
                  <a:pt x="56903" y="413035"/>
                </a:lnTo>
                <a:lnTo>
                  <a:pt x="32690" y="382492"/>
                </a:lnTo>
                <a:lnTo>
                  <a:pt x="3783" y="316173"/>
                </a:lnTo>
                <a:lnTo>
                  <a:pt x="0" y="280924"/>
                </a:lnTo>
                <a:close/>
              </a:path>
            </a:pathLst>
          </a:custGeom>
          <a:ln w="12700">
            <a:solidFill>
              <a:srgbClr val="9B31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899143" y="2003425"/>
            <a:ext cx="292100" cy="3270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5">
                <a:solidFill>
                  <a:srgbClr val="FFFFFF"/>
                </a:solidFill>
                <a:latin typeface="Rockwell"/>
                <a:cs typeface="Rockwell"/>
              </a:rPr>
              <a:t>2018</a:t>
            </a:r>
            <a:endParaRPr sz="950">
              <a:latin typeface="Rockwell"/>
              <a:cs typeface="Rockwel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950" spc="10">
                <a:solidFill>
                  <a:srgbClr val="FFFFFF"/>
                </a:solidFill>
                <a:latin typeface="Rockwell"/>
                <a:cs typeface="Rockwell"/>
              </a:rPr>
              <a:t>63%</a:t>
            </a:r>
            <a:endParaRPr sz="950">
              <a:latin typeface="Rockwell"/>
              <a:cs typeface="Rockwel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63" y="1004950"/>
            <a:ext cx="12187555" cy="0"/>
          </a:xfrm>
          <a:custGeom>
            <a:avLst/>
            <a:gdLst/>
            <a:ahLst/>
            <a:cxnLst/>
            <a:rect l="l" t="t" r="r" b="b"/>
            <a:pathLst>
              <a:path w="12187555" h="0">
                <a:moveTo>
                  <a:pt x="0" y="0"/>
                </a:moveTo>
                <a:lnTo>
                  <a:pt x="12187236" y="0"/>
                </a:lnTo>
              </a:path>
            </a:pathLst>
          </a:custGeom>
          <a:ln w="12700">
            <a:solidFill>
              <a:srgbClr val="9B2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63" y="6548437"/>
            <a:ext cx="12187555" cy="309880"/>
          </a:xfrm>
          <a:custGeom>
            <a:avLst/>
            <a:gdLst/>
            <a:ahLst/>
            <a:cxnLst/>
            <a:rect l="l" t="t" r="r" b="b"/>
            <a:pathLst>
              <a:path w="12187555" h="309879">
                <a:moveTo>
                  <a:pt x="12187236" y="309560"/>
                </a:moveTo>
                <a:lnTo>
                  <a:pt x="12187236" y="0"/>
                </a:lnTo>
                <a:lnTo>
                  <a:pt x="0" y="0"/>
                </a:lnTo>
                <a:lnTo>
                  <a:pt x="0" y="309560"/>
                </a:lnTo>
                <a:lnTo>
                  <a:pt x="12187236" y="3095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63" y="6548437"/>
            <a:ext cx="12187555" cy="309880"/>
          </a:xfrm>
          <a:custGeom>
            <a:avLst/>
            <a:gdLst/>
            <a:ahLst/>
            <a:cxnLst/>
            <a:rect l="l" t="t" r="r" b="b"/>
            <a:pathLst>
              <a:path w="12187555" h="309879">
                <a:moveTo>
                  <a:pt x="12187236" y="0"/>
                </a:moveTo>
                <a:lnTo>
                  <a:pt x="0" y="0"/>
                </a:lnTo>
                <a:lnTo>
                  <a:pt x="0" y="309560"/>
                </a:lnTo>
              </a:path>
            </a:pathLst>
          </a:custGeom>
          <a:ln w="3175">
            <a:solidFill>
              <a:srgbClr val="D2471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306175" y="6019800"/>
            <a:ext cx="781050" cy="781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48125" cy="6858000"/>
          </a:xfrm>
          <a:custGeom>
            <a:avLst/>
            <a:gdLst/>
            <a:ahLst/>
            <a:cxnLst/>
            <a:rect l="l" t="t" r="r" b="b"/>
            <a:pathLst>
              <a:path w="4048125" h="6858000">
                <a:moveTo>
                  <a:pt x="0" y="6858000"/>
                </a:moveTo>
                <a:lnTo>
                  <a:pt x="4048125" y="6858000"/>
                </a:lnTo>
                <a:lnTo>
                  <a:pt x="40481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1500" y="3071749"/>
            <a:ext cx="1979930" cy="575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45" b="0">
                <a:solidFill>
                  <a:srgbClr val="FFFFFF"/>
                </a:solidFill>
                <a:latin typeface="Bookman Old Style"/>
                <a:cs typeface="Bookman Old Style"/>
              </a:rPr>
              <a:t>Why</a:t>
            </a:r>
            <a:r>
              <a:rPr dirty="0" sz="3600" spc="-175" b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dirty="0" sz="3600" spc="-35" b="0">
                <a:solidFill>
                  <a:srgbClr val="FFFFFF"/>
                </a:solidFill>
                <a:latin typeface="Bookman Old Style"/>
                <a:cs typeface="Bookman Old Style"/>
              </a:rPr>
              <a:t>R1?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43450" y="638175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F8921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58104" y="700976"/>
            <a:ext cx="3066415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30" b="0">
                <a:solidFill>
                  <a:srgbClr val="000000"/>
                </a:solidFill>
                <a:latin typeface="Bookman Old Style"/>
                <a:cs typeface="Bookman Old Style"/>
              </a:rPr>
              <a:t>S</a:t>
            </a:r>
            <a:r>
              <a:rPr dirty="0" sz="5400" spc="-35" b="0">
                <a:solidFill>
                  <a:srgbClr val="000000"/>
                </a:solidFill>
                <a:latin typeface="Bookman Old Style"/>
                <a:cs typeface="Bookman Old Style"/>
              </a:rPr>
              <a:t>t</a:t>
            </a:r>
            <a:r>
              <a:rPr dirty="0" sz="5400" b="0">
                <a:solidFill>
                  <a:srgbClr val="000000"/>
                </a:solidFill>
                <a:latin typeface="Bookman Old Style"/>
                <a:cs typeface="Bookman Old Style"/>
              </a:rPr>
              <a:t>u</a:t>
            </a:r>
            <a:r>
              <a:rPr dirty="0" sz="5400" spc="20" b="0">
                <a:solidFill>
                  <a:srgbClr val="000000"/>
                </a:solidFill>
                <a:latin typeface="Bookman Old Style"/>
                <a:cs typeface="Bookman Old Style"/>
              </a:rPr>
              <a:t>d</a:t>
            </a:r>
            <a:r>
              <a:rPr dirty="0" sz="5400" spc="30" b="0">
                <a:solidFill>
                  <a:srgbClr val="000000"/>
                </a:solidFill>
                <a:latin typeface="Bookman Old Style"/>
                <a:cs typeface="Bookman Old Style"/>
              </a:rPr>
              <a:t>e</a:t>
            </a:r>
            <a:r>
              <a:rPr dirty="0" sz="5400" spc="30" b="0">
                <a:solidFill>
                  <a:srgbClr val="000000"/>
                </a:solidFill>
                <a:latin typeface="Bookman Old Style"/>
                <a:cs typeface="Bookman Old Style"/>
              </a:rPr>
              <a:t>n</a:t>
            </a:r>
            <a:r>
              <a:rPr dirty="0" sz="5400" spc="-35" b="0">
                <a:solidFill>
                  <a:srgbClr val="000000"/>
                </a:solidFill>
                <a:latin typeface="Bookman Old Style"/>
                <a:cs typeface="Bookman Old Style"/>
              </a:rPr>
              <a:t>t</a:t>
            </a:r>
            <a:r>
              <a:rPr dirty="0" sz="5400" b="0">
                <a:solidFill>
                  <a:srgbClr val="000000"/>
                </a:solidFill>
                <a:latin typeface="Bookman Old Style"/>
                <a:cs typeface="Bookman Old Style"/>
              </a:rPr>
              <a:t>s</a:t>
            </a:r>
            <a:endParaRPr sz="5400">
              <a:latin typeface="Bookman Old Style"/>
              <a:cs typeface="Bookman Old Styl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43450" y="177165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CE8D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158104" y="1832292"/>
            <a:ext cx="2519680" cy="849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-10" b="0">
                <a:latin typeface="Bookman Old Style"/>
                <a:cs typeface="Bookman Old Style"/>
              </a:rPr>
              <a:t>Faculty</a:t>
            </a:r>
            <a:endParaRPr sz="5400"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43450" y="289560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E647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158104" y="2963481"/>
            <a:ext cx="1576705" cy="849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30" b="0">
                <a:latin typeface="Bookman Old Style"/>
                <a:cs typeface="Bookman Old Style"/>
              </a:rPr>
              <a:t>S</a:t>
            </a:r>
            <a:r>
              <a:rPr dirty="0" sz="5400" spc="-35" b="0">
                <a:latin typeface="Bookman Old Style"/>
                <a:cs typeface="Bookman Old Style"/>
              </a:rPr>
              <a:t>t</a:t>
            </a:r>
            <a:r>
              <a:rPr dirty="0" sz="5400" spc="-5" b="0">
                <a:latin typeface="Bookman Old Style"/>
                <a:cs typeface="Bookman Old Style"/>
              </a:rPr>
              <a:t>aff</a:t>
            </a:r>
            <a:endParaRPr sz="5400">
              <a:latin typeface="Bookman Old Style"/>
              <a:cs typeface="Bookman Old Styl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43450" y="4029075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FFC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43450" y="516255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15875">
            <a:solidFill>
              <a:srgbClr val="9C6A6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158104" y="3787647"/>
            <a:ext cx="4802505" cy="2287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95"/>
              </a:spcBef>
            </a:pPr>
            <a:r>
              <a:rPr dirty="0" sz="5400" b="0">
                <a:latin typeface="Bookman Old Style"/>
                <a:cs typeface="Bookman Old Style"/>
              </a:rPr>
              <a:t>Community  </a:t>
            </a:r>
            <a:r>
              <a:rPr dirty="0" sz="5400" spc="5" b="0">
                <a:latin typeface="Bookman Old Style"/>
                <a:cs typeface="Bookman Old Style"/>
              </a:rPr>
              <a:t>Global</a:t>
            </a:r>
            <a:r>
              <a:rPr dirty="0" sz="5400" spc="-95" b="0">
                <a:latin typeface="Bookman Old Style"/>
                <a:cs typeface="Bookman Old Style"/>
              </a:rPr>
              <a:t> </a:t>
            </a:r>
            <a:r>
              <a:rPr dirty="0" sz="5400" spc="-5" b="0">
                <a:latin typeface="Bookman Old Style"/>
                <a:cs typeface="Bookman Old Style"/>
              </a:rPr>
              <a:t>Society</a:t>
            </a:r>
            <a:endParaRPr sz="540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367194" y="6050309"/>
            <a:ext cx="677316" cy="720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2023-08-15T14:49:05Z</dcterms:created>
  <dcterms:modified xsi:type="dcterms:W3CDTF">2023-08-15T14:49:05Z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LastSaved">
    <vt:filetime>2023-08-15T00:00:00Z</vt:filetime>
  </property>
</Properties>
</file>