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49" r:id="rId5"/>
    <p:sldId id="259" r:id="rId6"/>
    <p:sldId id="369" r:id="rId7"/>
    <p:sldId id="375" r:id="rId8"/>
    <p:sldId id="371" r:id="rId9"/>
    <p:sldId id="340" r:id="rId10"/>
    <p:sldId id="344" r:id="rId11"/>
    <p:sldId id="373" r:id="rId12"/>
    <p:sldId id="377" r:id="rId13"/>
    <p:sldId id="376" r:id="rId14"/>
    <p:sldId id="338" r:id="rId15"/>
    <p:sldId id="374" r:id="rId16"/>
    <p:sldId id="256" r:id="rId17"/>
    <p:sldId id="261"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8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8132" autoAdjust="0"/>
  </p:normalViewPr>
  <p:slideViewPr>
    <p:cSldViewPr snapToGrid="0" snapToObjects="1">
      <p:cViewPr varScale="1">
        <p:scale>
          <a:sx n="89" d="100"/>
          <a:sy n="89" d="100"/>
        </p:scale>
        <p:origin x="106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20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02B0CBE-A734-47C2-B3D9-110A1837A6F7}" type="datetimeFigureOut">
              <a:rPr lang="en-US" smtClean="0"/>
              <a:t>8/23/2023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B323D5-E47D-4614-BF69-CF8A33A172D2}" type="slidenum">
              <a:rPr lang="en-US" smtClean="0"/>
              <a:t>‹#›</a:t>
            </a:fld>
            <a:endParaRPr lang="en-US"/>
          </a:p>
        </p:txBody>
      </p:sp>
    </p:spTree>
    <p:extLst>
      <p:ext uri="{BB962C8B-B14F-4D97-AF65-F5344CB8AC3E}">
        <p14:creationId xmlns:p14="http://schemas.microsoft.com/office/powerpoint/2010/main" val="2151924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5F0EE5-17D7-7D40-84AD-B1524A7F6F42}" type="datetimeFigureOut">
              <a:rPr lang="en-US" smtClean="0"/>
              <a:t>8/23/2023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009BF9-0DD4-DF40-8773-74839B277B61}" type="slidenum">
              <a:rPr lang="en-US" smtClean="0"/>
              <a:t>‹#›</a:t>
            </a:fld>
            <a:endParaRPr lang="en-US"/>
          </a:p>
        </p:txBody>
      </p:sp>
    </p:spTree>
    <p:extLst>
      <p:ext uri="{BB962C8B-B14F-4D97-AF65-F5344CB8AC3E}">
        <p14:creationId xmlns:p14="http://schemas.microsoft.com/office/powerpoint/2010/main" val="2089288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009BF9-0DD4-DF40-8773-74839B277B61}" type="slidenum">
              <a:rPr lang="en-US" smtClean="0"/>
              <a:t>7</a:t>
            </a:fld>
            <a:endParaRPr lang="en-US"/>
          </a:p>
        </p:txBody>
      </p:sp>
    </p:spTree>
    <p:extLst>
      <p:ext uri="{BB962C8B-B14F-4D97-AF65-F5344CB8AC3E}">
        <p14:creationId xmlns:p14="http://schemas.microsoft.com/office/powerpoint/2010/main" val="316818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009BF9-0DD4-DF40-8773-74839B277B61}" type="slidenum">
              <a:rPr lang="en-US" smtClean="0"/>
              <a:t>9</a:t>
            </a:fld>
            <a:endParaRPr lang="en-US"/>
          </a:p>
        </p:txBody>
      </p:sp>
    </p:spTree>
    <p:extLst>
      <p:ext uri="{BB962C8B-B14F-4D97-AF65-F5344CB8AC3E}">
        <p14:creationId xmlns:p14="http://schemas.microsoft.com/office/powerpoint/2010/main" val="338307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009BF9-0DD4-DF40-8773-74839B277B61}" type="slidenum">
              <a:rPr lang="en-US" smtClean="0"/>
              <a:t>10</a:t>
            </a:fld>
            <a:endParaRPr lang="en-US"/>
          </a:p>
        </p:txBody>
      </p:sp>
    </p:spTree>
    <p:extLst>
      <p:ext uri="{BB962C8B-B14F-4D97-AF65-F5344CB8AC3E}">
        <p14:creationId xmlns:p14="http://schemas.microsoft.com/office/powerpoint/2010/main" val="318919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F00C54-6449-1B4A-9C8D-B93F803511B3}"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385504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00C54-6449-1B4A-9C8D-B93F803511B3}"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249202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00C54-6449-1B4A-9C8D-B93F803511B3}"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275523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00C54-6449-1B4A-9C8D-B93F803511B3}"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3632693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00C54-6449-1B4A-9C8D-B93F803511B3}"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223693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F00C54-6449-1B4A-9C8D-B93F803511B3}"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175117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F00C54-6449-1B4A-9C8D-B93F803511B3}"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264739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F00C54-6449-1B4A-9C8D-B93F803511B3}"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199661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00C54-6449-1B4A-9C8D-B93F803511B3}"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270838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00C54-6449-1B4A-9C8D-B93F803511B3}"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172508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F00C54-6449-1B4A-9C8D-B93F803511B3}"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44001-6C6A-E54B-B70B-62C56542C747}" type="slidenum">
              <a:rPr lang="en-US" smtClean="0"/>
              <a:t>‹#›</a:t>
            </a:fld>
            <a:endParaRPr lang="en-US"/>
          </a:p>
        </p:txBody>
      </p:sp>
    </p:spTree>
    <p:extLst>
      <p:ext uri="{BB962C8B-B14F-4D97-AF65-F5344CB8AC3E}">
        <p14:creationId xmlns:p14="http://schemas.microsoft.com/office/powerpoint/2010/main" val="306043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00C54-6449-1B4A-9C8D-B93F803511B3}" type="datetimeFigureOut">
              <a:rPr lang="en-US" smtClean="0"/>
              <a:t>8/23/2023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44001-6C6A-E54B-B70B-62C56542C747}" type="slidenum">
              <a:rPr lang="en-US" smtClean="0"/>
              <a:t>‹#›</a:t>
            </a:fld>
            <a:endParaRPr lang="en-US"/>
          </a:p>
        </p:txBody>
      </p:sp>
    </p:spTree>
    <p:extLst>
      <p:ext uri="{BB962C8B-B14F-4D97-AF65-F5344CB8AC3E}">
        <p14:creationId xmlns:p14="http://schemas.microsoft.com/office/powerpoint/2010/main" val="259988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udentaffairs@louisiana.edu"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mailto:debra.broussard@louisiana.edu" TargetMode="External"/><Relationship Id="rId5" Type="http://schemas.openxmlformats.org/officeDocument/2006/relationships/hyperlink" Target="mailto:travis.carmouche@louisiana.edu" TargetMode="External"/><Relationship Id="rId4" Type="http://schemas.openxmlformats.org/officeDocument/2006/relationships/hyperlink" Target="mailto:kathy.donham@louisiana.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1DA4E9E7-8DCA-6407-EBE8-5C2E3CABE0B1}"/>
              </a:ext>
            </a:extLst>
          </p:cNvPr>
          <p:cNvPicPr>
            <a:picLocks noChangeAspect="1"/>
          </p:cNvPicPr>
          <p:nvPr/>
        </p:nvPicPr>
        <p:blipFill>
          <a:blip r:embed="rId3"/>
          <a:stretch>
            <a:fillRect/>
          </a:stretch>
        </p:blipFill>
        <p:spPr>
          <a:xfrm>
            <a:off x="197076" y="782265"/>
            <a:ext cx="4454438" cy="4750362"/>
          </a:xfrm>
          <a:prstGeom prst="rect">
            <a:avLst/>
          </a:prstGeom>
        </p:spPr>
      </p:pic>
      <p:sp>
        <p:nvSpPr>
          <p:cNvPr id="9" name="Rectangle 8">
            <a:extLst>
              <a:ext uri="{FF2B5EF4-FFF2-40B4-BE49-F238E27FC236}">
                <a16:creationId xmlns:a16="http://schemas.microsoft.com/office/drawing/2014/main" id="{E6843B8D-219B-825C-4F60-BC3F1FE08428}"/>
              </a:ext>
            </a:extLst>
          </p:cNvPr>
          <p:cNvSpPr/>
          <p:nvPr/>
        </p:nvSpPr>
        <p:spPr>
          <a:xfrm>
            <a:off x="4731026" y="397565"/>
            <a:ext cx="4323522" cy="5109091"/>
          </a:xfrm>
          <a:prstGeom prst="rect">
            <a:avLst/>
          </a:prstGeom>
        </p:spPr>
        <p:txBody>
          <a:bodyPr wrap="square">
            <a:spAutoFit/>
          </a:bodyPr>
          <a:lstStyle/>
          <a:p>
            <a:pPr algn="ctr">
              <a:defRPr/>
            </a:pPr>
            <a:r>
              <a:rPr lang="en-US" sz="3600" b="1" dirty="0">
                <a:solidFill>
                  <a:srgbClr val="CE181E"/>
                </a:solidFill>
              </a:rPr>
              <a:t>Division of</a:t>
            </a:r>
          </a:p>
          <a:p>
            <a:pPr algn="ctr">
              <a:defRPr/>
            </a:pPr>
            <a:r>
              <a:rPr lang="en-US" sz="3600" b="1" dirty="0">
                <a:solidFill>
                  <a:srgbClr val="CE181E"/>
                </a:solidFill>
              </a:rPr>
              <a:t>Academic Affairs</a:t>
            </a:r>
          </a:p>
          <a:p>
            <a:pPr>
              <a:defRPr/>
            </a:pPr>
            <a:r>
              <a:rPr lang="en-US" sz="2400" dirty="0">
                <a:solidFill>
                  <a:srgbClr val="DB002B"/>
                </a:solidFill>
              </a:rPr>
              <a:t>                      ~~~~~~~</a:t>
            </a:r>
          </a:p>
          <a:p>
            <a:pPr algn="ctr">
              <a:defRPr/>
            </a:pPr>
            <a:r>
              <a:rPr lang="en-US" sz="2400" b="1" dirty="0">
                <a:solidFill>
                  <a:srgbClr val="DB002B"/>
                </a:solidFill>
              </a:rPr>
              <a:t>Office of Student                       and Faculty Excellence</a:t>
            </a:r>
          </a:p>
          <a:p>
            <a:pPr>
              <a:defRPr/>
            </a:pPr>
            <a:endParaRPr lang="en-US" sz="2400" dirty="0">
              <a:solidFill>
                <a:srgbClr val="DB002B"/>
              </a:solidFill>
            </a:endParaRPr>
          </a:p>
          <a:p>
            <a:pPr algn="ctr">
              <a:defRPr/>
            </a:pPr>
            <a:r>
              <a:rPr lang="en-US" sz="2400" dirty="0"/>
              <a:t>Dr. Dianne F. Olivier</a:t>
            </a:r>
          </a:p>
          <a:p>
            <a:pPr algn="ctr">
              <a:defRPr/>
            </a:pPr>
            <a:r>
              <a:rPr lang="en-US" sz="2400" dirty="0"/>
              <a:t>Associate Vice President            for Academic Affairs</a:t>
            </a:r>
          </a:p>
          <a:p>
            <a:pPr algn="ctr">
              <a:defRPr/>
            </a:pPr>
            <a:endParaRPr lang="en-US" sz="2400" dirty="0"/>
          </a:p>
          <a:p>
            <a:pPr algn="ctr">
              <a:defRPr/>
            </a:pPr>
            <a:r>
              <a:rPr lang="en-US" dirty="0"/>
              <a:t>dianne.olivier@louisiana.edu</a:t>
            </a:r>
          </a:p>
          <a:p>
            <a:pPr algn="ctr">
              <a:defRPr/>
            </a:pPr>
            <a:endParaRPr lang="en-US" sz="2400" dirty="0"/>
          </a:p>
          <a:p>
            <a:pPr algn="ctr">
              <a:defRPr/>
            </a:pPr>
            <a:r>
              <a:rPr lang="en-US" sz="2000" dirty="0">
                <a:solidFill>
                  <a:srgbClr val="CE181E"/>
                </a:solidFill>
              </a:rPr>
              <a:t>academicaffairs.louisiana.edu</a:t>
            </a:r>
          </a:p>
        </p:txBody>
      </p:sp>
    </p:spTree>
    <p:extLst>
      <p:ext uri="{BB962C8B-B14F-4D97-AF65-F5344CB8AC3E}">
        <p14:creationId xmlns:p14="http://schemas.microsoft.com/office/powerpoint/2010/main" val="251926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FDEDA6-0700-6D9C-96F7-37FF7E205F2F}"/>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204F57E-05E3-4169-1691-E2ACA523BD0B}"/>
              </a:ext>
            </a:extLst>
          </p:cNvPr>
          <p:cNvPicPr>
            <a:picLocks noChangeAspect="1"/>
          </p:cNvPicPr>
          <p:nvPr/>
        </p:nvPicPr>
        <p:blipFill>
          <a:blip r:embed="rId3"/>
          <a:stretch>
            <a:fillRect/>
          </a:stretch>
        </p:blipFill>
        <p:spPr>
          <a:xfrm>
            <a:off x="455466" y="378920"/>
            <a:ext cx="8265412" cy="5964730"/>
          </a:xfrm>
          <a:prstGeom prst="rect">
            <a:avLst/>
          </a:prstGeom>
        </p:spPr>
      </p:pic>
    </p:spTree>
    <p:extLst>
      <p:ext uri="{BB962C8B-B14F-4D97-AF65-F5344CB8AC3E}">
        <p14:creationId xmlns:p14="http://schemas.microsoft.com/office/powerpoint/2010/main" val="266341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EBEF245-9E07-2D53-B278-9F84505B59B9}"/>
              </a:ext>
            </a:extLst>
          </p:cNvPr>
          <p:cNvSpPr>
            <a:spLocks noGrp="1"/>
          </p:cNvSpPr>
          <p:nvPr>
            <p:ph type="title"/>
          </p:nvPr>
        </p:nvSpPr>
        <p:spPr>
          <a:xfrm>
            <a:off x="268357" y="-281954"/>
            <a:ext cx="8229600" cy="1143000"/>
          </a:xfrm>
        </p:spPr>
        <p:txBody>
          <a:bodyPr/>
          <a:lstStyle/>
          <a:p>
            <a:r>
              <a:rPr lang="en-US" b="1" dirty="0">
                <a:solidFill>
                  <a:srgbClr val="CE181E"/>
                </a:solidFill>
              </a:rPr>
              <a:t>Contact Us</a:t>
            </a:r>
          </a:p>
        </p:txBody>
      </p:sp>
      <p:sp>
        <p:nvSpPr>
          <p:cNvPr id="3" name="Content Placeholder 2">
            <a:extLst>
              <a:ext uri="{FF2B5EF4-FFF2-40B4-BE49-F238E27FC236}">
                <a16:creationId xmlns:a16="http://schemas.microsoft.com/office/drawing/2014/main" id="{417B4E52-E33C-E796-87A4-2A22EE4D9D64}"/>
              </a:ext>
            </a:extLst>
          </p:cNvPr>
          <p:cNvSpPr>
            <a:spLocks noGrp="1"/>
          </p:cNvSpPr>
          <p:nvPr>
            <p:ph idx="1"/>
          </p:nvPr>
        </p:nvSpPr>
        <p:spPr>
          <a:xfrm>
            <a:off x="457200" y="861046"/>
            <a:ext cx="8229600" cy="5599389"/>
          </a:xfrm>
        </p:spPr>
        <p:txBody>
          <a:bodyPr>
            <a:normAutofit fontScale="25000" lnSpcReduction="20000"/>
          </a:bodyPr>
          <a:lstStyle/>
          <a:p>
            <a:pPr marL="0" indent="0" algn="ctr">
              <a:buNone/>
            </a:pPr>
            <a:r>
              <a:rPr lang="en-US" sz="8000" b="1" dirty="0"/>
              <a:t>Dr. Dianne F. Olivier, Associate Vice President for Academic Affairs</a:t>
            </a:r>
          </a:p>
          <a:p>
            <a:pPr marL="0" indent="0" algn="ctr">
              <a:buNone/>
            </a:pPr>
            <a:r>
              <a:rPr lang="en-US" sz="8000" dirty="0"/>
              <a:t>Martin Hall 239 </a:t>
            </a:r>
          </a:p>
          <a:p>
            <a:pPr marL="0" indent="0" algn="ctr">
              <a:buNone/>
            </a:pPr>
            <a:r>
              <a:rPr lang="en-US" sz="8000" dirty="0"/>
              <a:t>(337) 482-5308</a:t>
            </a:r>
          </a:p>
          <a:p>
            <a:pPr marL="0" indent="0" algn="ctr">
              <a:buNone/>
            </a:pPr>
            <a:r>
              <a:rPr lang="en-US" sz="8000" dirty="0">
                <a:solidFill>
                  <a:srgbClr val="CE181E"/>
                </a:solidFill>
                <a:hlinkClick r:id="rId3">
                  <a:extLst>
                    <a:ext uri="{A12FA001-AC4F-418D-AE19-62706E023703}">
                      <ahyp:hlinkClr xmlns:ahyp="http://schemas.microsoft.com/office/drawing/2018/hyperlinkcolor" val="tx"/>
                    </a:ext>
                  </a:extLst>
                </a:hlinkClick>
              </a:rPr>
              <a:t>dianne.olivier@louisiana.edu</a:t>
            </a:r>
            <a:endParaRPr lang="en-US" sz="8000" dirty="0">
              <a:solidFill>
                <a:srgbClr val="CE181E"/>
              </a:solidFill>
            </a:endParaRPr>
          </a:p>
          <a:p>
            <a:pPr marL="0" indent="0" algn="ctr">
              <a:buNone/>
            </a:pPr>
            <a:endParaRPr lang="en-US" sz="8000" dirty="0"/>
          </a:p>
          <a:p>
            <a:pPr marL="0" indent="0" algn="ctr">
              <a:buNone/>
            </a:pPr>
            <a:r>
              <a:rPr lang="en-US" sz="8000" b="1" dirty="0"/>
              <a:t>Kathy Donham, Assistant to Associate Vice President</a:t>
            </a:r>
          </a:p>
          <a:p>
            <a:pPr marL="0" indent="0" algn="ctr">
              <a:buNone/>
            </a:pPr>
            <a:r>
              <a:rPr lang="en-US" sz="8000" dirty="0"/>
              <a:t>Martin Hall 239 </a:t>
            </a:r>
          </a:p>
          <a:p>
            <a:pPr marL="0" indent="0" algn="ctr">
              <a:buNone/>
            </a:pPr>
            <a:r>
              <a:rPr lang="en-US" sz="8000" dirty="0"/>
              <a:t>(337) 482-5308</a:t>
            </a:r>
          </a:p>
          <a:p>
            <a:pPr marL="0" indent="0" algn="ctr">
              <a:buNone/>
            </a:pPr>
            <a:r>
              <a:rPr lang="en-US" sz="8000" dirty="0">
                <a:solidFill>
                  <a:srgbClr val="CE181E"/>
                </a:solidFill>
                <a:hlinkClick r:id="rId4">
                  <a:extLst>
                    <a:ext uri="{A12FA001-AC4F-418D-AE19-62706E023703}">
                      <ahyp:hlinkClr xmlns:ahyp="http://schemas.microsoft.com/office/drawing/2018/hyperlinkcolor" val="tx"/>
                    </a:ext>
                  </a:extLst>
                </a:hlinkClick>
              </a:rPr>
              <a:t>kathy.donham@louisiana.edu</a:t>
            </a:r>
            <a:endParaRPr lang="en-US" sz="8000" dirty="0">
              <a:solidFill>
                <a:srgbClr val="CE181E"/>
              </a:solidFill>
            </a:endParaRPr>
          </a:p>
          <a:p>
            <a:pPr marL="0" indent="0" algn="ctr">
              <a:buNone/>
            </a:pPr>
            <a:endParaRPr lang="en-US" sz="8000" dirty="0">
              <a:solidFill>
                <a:srgbClr val="FF0000"/>
              </a:solidFill>
            </a:endParaRPr>
          </a:p>
          <a:p>
            <a:pPr marL="0" indent="0" algn="ctr">
              <a:buNone/>
            </a:pPr>
            <a:r>
              <a:rPr lang="en-US" sz="8000" b="1" dirty="0"/>
              <a:t>Travis Carmouche, Support Technologist</a:t>
            </a:r>
          </a:p>
          <a:p>
            <a:pPr marL="0" indent="0" algn="ctr">
              <a:buNone/>
            </a:pPr>
            <a:r>
              <a:rPr lang="en-US" sz="8000" dirty="0"/>
              <a:t>Martin Hall 239 </a:t>
            </a:r>
          </a:p>
          <a:p>
            <a:pPr marL="0" indent="0" algn="ctr">
              <a:buNone/>
            </a:pPr>
            <a:r>
              <a:rPr lang="en-US" sz="8000" dirty="0"/>
              <a:t>(337) 482-1149</a:t>
            </a:r>
          </a:p>
          <a:p>
            <a:pPr marL="0" indent="0" algn="ctr">
              <a:buNone/>
            </a:pPr>
            <a:r>
              <a:rPr lang="en-US" sz="8000" dirty="0">
                <a:solidFill>
                  <a:srgbClr val="CE181E"/>
                </a:solidFill>
                <a:hlinkClick r:id="rId5">
                  <a:extLst>
                    <a:ext uri="{A12FA001-AC4F-418D-AE19-62706E023703}">
                      <ahyp:hlinkClr xmlns:ahyp="http://schemas.microsoft.com/office/drawing/2018/hyperlinkcolor" val="tx"/>
                    </a:ext>
                  </a:extLst>
                </a:hlinkClick>
              </a:rPr>
              <a:t>travis.carmouche@louisiana.edu</a:t>
            </a:r>
            <a:endParaRPr lang="en-US" sz="8000" dirty="0">
              <a:solidFill>
                <a:srgbClr val="CE181E"/>
              </a:solidFill>
            </a:endParaRPr>
          </a:p>
          <a:p>
            <a:pPr marL="0" indent="0" algn="ctr">
              <a:buNone/>
            </a:pPr>
            <a:endParaRPr lang="en-US" sz="8000" dirty="0">
              <a:solidFill>
                <a:srgbClr val="CE181E"/>
              </a:solidFill>
            </a:endParaRPr>
          </a:p>
          <a:p>
            <a:pPr marL="0" indent="0" algn="ctr">
              <a:buNone/>
            </a:pPr>
            <a:r>
              <a:rPr lang="en-US" sz="8000" b="1" dirty="0"/>
              <a:t>Debra Broussard, Data Analyst</a:t>
            </a:r>
          </a:p>
          <a:p>
            <a:pPr marL="0" indent="0" algn="ctr">
              <a:buNone/>
            </a:pPr>
            <a:r>
              <a:rPr lang="en-US" sz="8000" dirty="0"/>
              <a:t>Martin Hall 221</a:t>
            </a:r>
          </a:p>
          <a:p>
            <a:pPr marL="0" indent="0" algn="ctr">
              <a:buNone/>
            </a:pPr>
            <a:r>
              <a:rPr lang="en-US" sz="8000" dirty="0"/>
              <a:t>337-482-6974</a:t>
            </a:r>
          </a:p>
          <a:p>
            <a:pPr marL="0" indent="0" algn="ctr">
              <a:buNone/>
            </a:pPr>
            <a:r>
              <a:rPr lang="en-US" sz="8000" dirty="0">
                <a:solidFill>
                  <a:srgbClr val="CE181E"/>
                </a:solidFill>
                <a:hlinkClick r:id="rId6">
                  <a:extLst>
                    <a:ext uri="{A12FA001-AC4F-418D-AE19-62706E023703}">
                      <ahyp:hlinkClr xmlns:ahyp="http://schemas.microsoft.com/office/drawing/2018/hyperlinkcolor" val="tx"/>
                    </a:ext>
                  </a:extLst>
                </a:hlinkClick>
              </a:rPr>
              <a:t>debra.broussard@louisiana.edu</a:t>
            </a:r>
            <a:endParaRPr lang="en-US" sz="8000" dirty="0">
              <a:solidFill>
                <a:srgbClr val="CE181E"/>
              </a:solidFill>
            </a:endParaRPr>
          </a:p>
          <a:p>
            <a:pPr marL="0" indent="0" algn="ctr">
              <a:buNone/>
            </a:pPr>
            <a:endParaRPr lang="en-US" sz="8000" dirty="0">
              <a:solidFill>
                <a:srgbClr val="CE181E"/>
              </a:solidFill>
            </a:endParaRPr>
          </a:p>
          <a:p>
            <a:endParaRPr lang="en-US" dirty="0"/>
          </a:p>
        </p:txBody>
      </p:sp>
    </p:spTree>
    <p:extLst>
      <p:ext uri="{BB962C8B-B14F-4D97-AF65-F5344CB8AC3E}">
        <p14:creationId xmlns:p14="http://schemas.microsoft.com/office/powerpoint/2010/main" val="85058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1F5C-1CD2-5A1C-8DCF-81677504AAFA}"/>
              </a:ext>
            </a:extLst>
          </p:cNvPr>
          <p:cNvSpPr>
            <a:spLocks noGrp="1"/>
          </p:cNvSpPr>
          <p:nvPr>
            <p:ph type="title"/>
          </p:nvPr>
        </p:nvSpPr>
        <p:spPr>
          <a:xfrm>
            <a:off x="457200" y="175246"/>
            <a:ext cx="8229600" cy="1143000"/>
          </a:xfrm>
        </p:spPr>
        <p:txBody>
          <a:bodyPr/>
          <a:lstStyle/>
          <a:p>
            <a:r>
              <a:rPr lang="en-US" dirty="0"/>
              <a:t>New Faculty Sessions</a:t>
            </a:r>
          </a:p>
        </p:txBody>
      </p:sp>
      <p:sp>
        <p:nvSpPr>
          <p:cNvPr id="3" name="Content Placeholder 2">
            <a:extLst>
              <a:ext uri="{FF2B5EF4-FFF2-40B4-BE49-F238E27FC236}">
                <a16:creationId xmlns:a16="http://schemas.microsoft.com/office/drawing/2014/main" id="{8B950010-0911-D73D-CC7F-C9889CA6CD6F}"/>
              </a:ext>
            </a:extLst>
          </p:cNvPr>
          <p:cNvSpPr>
            <a:spLocks noGrp="1"/>
          </p:cNvSpPr>
          <p:nvPr>
            <p:ph idx="1"/>
          </p:nvPr>
        </p:nvSpPr>
        <p:spPr>
          <a:xfrm>
            <a:off x="457200" y="1600200"/>
            <a:ext cx="8229600" cy="4983162"/>
          </a:xfrm>
        </p:spPr>
        <p:txBody>
          <a:bodyPr>
            <a:normAutofit/>
          </a:bodyPr>
          <a:lstStyle/>
          <a:p>
            <a:r>
              <a:rPr lang="en-US" dirty="0"/>
              <a:t>New Faculty Orientation</a:t>
            </a:r>
          </a:p>
          <a:p>
            <a:pPr lvl="1"/>
            <a:r>
              <a:rPr lang="en-US" dirty="0"/>
              <a:t>September Session</a:t>
            </a:r>
          </a:p>
          <a:p>
            <a:pPr lvl="2"/>
            <a:r>
              <a:rPr lang="en-US" dirty="0"/>
              <a:t>Global Engagement</a:t>
            </a:r>
          </a:p>
          <a:p>
            <a:pPr lvl="2"/>
            <a:r>
              <a:rPr lang="en-US" dirty="0"/>
              <a:t>Service Learning</a:t>
            </a:r>
          </a:p>
          <a:p>
            <a:pPr lvl="2"/>
            <a:r>
              <a:rPr lang="en-US" dirty="0"/>
              <a:t>Teaching Strategies</a:t>
            </a:r>
          </a:p>
          <a:p>
            <a:r>
              <a:rPr lang="en-US" dirty="0"/>
              <a:t>Provost Breakfast </a:t>
            </a:r>
          </a:p>
          <a:p>
            <a:pPr lvl="1"/>
            <a:r>
              <a:rPr lang="en-US" dirty="0"/>
              <a:t>October 5 – 7:30-9:30 (Dupre Staff Lounge)</a:t>
            </a:r>
          </a:p>
          <a:p>
            <a:r>
              <a:rPr lang="en-US" dirty="0"/>
              <a:t>Social with the Provost</a:t>
            </a:r>
          </a:p>
          <a:p>
            <a:pPr lvl="1"/>
            <a:r>
              <a:rPr lang="en-US" dirty="0"/>
              <a:t>November 16 – 3:00-5:00 (Alumni House)</a:t>
            </a:r>
          </a:p>
        </p:txBody>
      </p:sp>
    </p:spTree>
    <p:extLst>
      <p:ext uri="{BB962C8B-B14F-4D97-AF65-F5344CB8AC3E}">
        <p14:creationId xmlns:p14="http://schemas.microsoft.com/office/powerpoint/2010/main" val="125232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A643-BFFD-741A-CB84-9B9F5EF58334}"/>
              </a:ext>
            </a:extLst>
          </p:cNvPr>
          <p:cNvSpPr>
            <a:spLocks noGrp="1"/>
          </p:cNvSpPr>
          <p:nvPr>
            <p:ph type="ctrTitle"/>
          </p:nvPr>
        </p:nvSpPr>
        <p:spPr/>
        <p:txBody>
          <a:bodyPr>
            <a:normAutofit fontScale="90000"/>
          </a:bodyPr>
          <a:lstStyle/>
          <a:p>
            <a:r>
              <a:rPr lang="en-US" dirty="0"/>
              <a:t>Thank you!</a:t>
            </a:r>
            <a:br>
              <a:rPr lang="en-US" dirty="0"/>
            </a:br>
            <a:br>
              <a:rPr lang="en-US" dirty="0"/>
            </a:br>
            <a:r>
              <a:rPr lang="en-US" dirty="0"/>
              <a:t>Slides are available at the following QR code.</a:t>
            </a:r>
          </a:p>
        </p:txBody>
      </p:sp>
      <p:pic>
        <p:nvPicPr>
          <p:cNvPr id="5" name="Picture 4">
            <a:extLst>
              <a:ext uri="{FF2B5EF4-FFF2-40B4-BE49-F238E27FC236}">
                <a16:creationId xmlns:a16="http://schemas.microsoft.com/office/drawing/2014/main" id="{6E42B217-7DC9-5CB7-98DD-0337903DBB5F}"/>
              </a:ext>
            </a:extLst>
          </p:cNvPr>
          <p:cNvPicPr>
            <a:picLocks noChangeAspect="1"/>
          </p:cNvPicPr>
          <p:nvPr/>
        </p:nvPicPr>
        <p:blipFill>
          <a:blip r:embed="rId2"/>
          <a:stretch>
            <a:fillRect/>
          </a:stretch>
        </p:blipFill>
        <p:spPr>
          <a:xfrm>
            <a:off x="6801518" y="3429001"/>
            <a:ext cx="5044192" cy="2314898"/>
          </a:xfrm>
          <a:prstGeom prst="rect">
            <a:avLst/>
          </a:prstGeom>
        </p:spPr>
      </p:pic>
    </p:spTree>
    <p:extLst>
      <p:ext uri="{BB962C8B-B14F-4D97-AF65-F5344CB8AC3E}">
        <p14:creationId xmlns:p14="http://schemas.microsoft.com/office/powerpoint/2010/main" val="268922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ed Powerpoint Pages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958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4C4FB9C7-7E3D-3CD3-561A-61804BE876A0}"/>
              </a:ext>
            </a:extLst>
          </p:cNvPr>
          <p:cNvSpPr txBox="1"/>
          <p:nvPr/>
        </p:nvSpPr>
        <p:spPr>
          <a:xfrm>
            <a:off x="119271" y="1248869"/>
            <a:ext cx="8875642" cy="4771563"/>
          </a:xfrm>
          <a:prstGeom prst="rect">
            <a:avLst/>
          </a:prstGeom>
          <a:noFill/>
        </p:spPr>
        <p:txBody>
          <a:bodyPr wrap="square">
            <a:spAutoFit/>
          </a:bodyPr>
          <a:lstStyle/>
          <a:p>
            <a:pPr algn="ctr">
              <a:lnSpc>
                <a:spcPct val="170000"/>
              </a:lnSpc>
              <a:spcBef>
                <a:spcPct val="0"/>
              </a:spcBef>
            </a:pPr>
            <a:r>
              <a:rPr lang="en-US" altLang="en-US" sz="2600" dirty="0">
                <a:cs typeface="Arial" panose="020B0604020202020204" pitchFamily="34" charset="0"/>
              </a:rPr>
              <a:t>The </a:t>
            </a:r>
            <a:r>
              <a:rPr lang="en-US" altLang="en-US" sz="2600" b="1" i="1" dirty="0">
                <a:cs typeface="Arial" panose="020B0604020202020204" pitchFamily="34" charset="0"/>
              </a:rPr>
              <a:t>Academic Affairs Division </a:t>
            </a:r>
            <a:r>
              <a:rPr lang="en-US" altLang="en-US" sz="2600" dirty="0">
                <a:cs typeface="Arial" panose="020B0604020202020204" pitchFamily="34" charset="0"/>
              </a:rPr>
              <a:t>promotes a learning environment designed to enhance student outcomes by further developing academic programs, fostering integration of research in academic programs to promote undergraduate research opportunities and support faculty research, creating strategies to support faculty development, and promoting                   faculty engagement in academic governance. </a:t>
            </a:r>
          </a:p>
        </p:txBody>
      </p:sp>
      <p:sp>
        <p:nvSpPr>
          <p:cNvPr id="3" name="Title 2">
            <a:extLst>
              <a:ext uri="{FF2B5EF4-FFF2-40B4-BE49-F238E27FC236}">
                <a16:creationId xmlns:a16="http://schemas.microsoft.com/office/drawing/2014/main" id="{BB5821B7-DBD0-A815-4C72-2FE67C9EFDEB}"/>
              </a:ext>
            </a:extLst>
          </p:cNvPr>
          <p:cNvSpPr>
            <a:spLocks noGrp="1"/>
          </p:cNvSpPr>
          <p:nvPr>
            <p:ph type="title"/>
          </p:nvPr>
        </p:nvSpPr>
        <p:spPr>
          <a:xfrm>
            <a:off x="357809" y="-3658"/>
            <a:ext cx="8229600" cy="1143000"/>
          </a:xfrm>
        </p:spPr>
        <p:txBody>
          <a:bodyPr/>
          <a:lstStyle/>
          <a:p>
            <a:r>
              <a:rPr lang="en-US" b="1" dirty="0">
                <a:solidFill>
                  <a:srgbClr val="CE181E"/>
                </a:solidFill>
              </a:rPr>
              <a:t>Academic Affairs</a:t>
            </a:r>
          </a:p>
        </p:txBody>
      </p:sp>
    </p:spTree>
    <p:extLst>
      <p:ext uri="{BB962C8B-B14F-4D97-AF65-F5344CB8AC3E}">
        <p14:creationId xmlns:p14="http://schemas.microsoft.com/office/powerpoint/2010/main" val="49399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4C4FB9C7-7E3D-3CD3-561A-61804BE876A0}"/>
              </a:ext>
            </a:extLst>
          </p:cNvPr>
          <p:cNvSpPr txBox="1"/>
          <p:nvPr/>
        </p:nvSpPr>
        <p:spPr>
          <a:xfrm>
            <a:off x="119271" y="1248869"/>
            <a:ext cx="8875642" cy="4771563"/>
          </a:xfrm>
          <a:prstGeom prst="rect">
            <a:avLst/>
          </a:prstGeom>
          <a:noFill/>
        </p:spPr>
        <p:txBody>
          <a:bodyPr wrap="square">
            <a:spAutoFit/>
          </a:bodyPr>
          <a:lstStyle/>
          <a:p>
            <a:pPr algn="ctr">
              <a:lnSpc>
                <a:spcPct val="170000"/>
              </a:lnSpc>
              <a:spcBef>
                <a:spcPct val="0"/>
              </a:spcBef>
            </a:pPr>
            <a:r>
              <a:rPr lang="en-US" altLang="en-US" sz="2600" dirty="0">
                <a:cs typeface="Arial" panose="020B0604020202020204" pitchFamily="34" charset="0"/>
              </a:rPr>
              <a:t>The </a:t>
            </a:r>
            <a:r>
              <a:rPr lang="en-US" altLang="en-US" sz="2600" b="1" i="1" dirty="0">
                <a:cs typeface="Arial" panose="020B0604020202020204" pitchFamily="34" charset="0"/>
              </a:rPr>
              <a:t>Academic Affairs Division </a:t>
            </a:r>
            <a:r>
              <a:rPr lang="en-US" altLang="en-US" sz="2600" dirty="0">
                <a:cs typeface="Arial" panose="020B0604020202020204" pitchFamily="34" charset="0"/>
              </a:rPr>
              <a:t>promotes                                   effective teaching and learning by developing                      excellent undergraduate and graduate academic programs, facilitating faculty development and achievements, and  enabling relevant research, while supporting initiatives to meet the needs of students and citizens of the state, the nation,       and the global community.</a:t>
            </a:r>
          </a:p>
        </p:txBody>
      </p:sp>
      <p:sp>
        <p:nvSpPr>
          <p:cNvPr id="3" name="Title 2">
            <a:extLst>
              <a:ext uri="{FF2B5EF4-FFF2-40B4-BE49-F238E27FC236}">
                <a16:creationId xmlns:a16="http://schemas.microsoft.com/office/drawing/2014/main" id="{BB5821B7-DBD0-A815-4C72-2FE67C9EFDEB}"/>
              </a:ext>
            </a:extLst>
          </p:cNvPr>
          <p:cNvSpPr>
            <a:spLocks noGrp="1"/>
          </p:cNvSpPr>
          <p:nvPr>
            <p:ph type="title"/>
          </p:nvPr>
        </p:nvSpPr>
        <p:spPr>
          <a:xfrm>
            <a:off x="357809" y="-3658"/>
            <a:ext cx="8229600" cy="1143000"/>
          </a:xfrm>
        </p:spPr>
        <p:txBody>
          <a:bodyPr/>
          <a:lstStyle/>
          <a:p>
            <a:r>
              <a:rPr lang="en-US" b="1" dirty="0">
                <a:solidFill>
                  <a:srgbClr val="CE181E"/>
                </a:solidFill>
              </a:rPr>
              <a:t>Academic Affairs Mission</a:t>
            </a:r>
          </a:p>
        </p:txBody>
      </p:sp>
    </p:spTree>
    <p:extLst>
      <p:ext uri="{BB962C8B-B14F-4D97-AF65-F5344CB8AC3E}">
        <p14:creationId xmlns:p14="http://schemas.microsoft.com/office/powerpoint/2010/main" val="21956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4C4FB9C7-7E3D-3CD3-561A-61804BE876A0}"/>
              </a:ext>
            </a:extLst>
          </p:cNvPr>
          <p:cNvSpPr txBox="1"/>
          <p:nvPr/>
        </p:nvSpPr>
        <p:spPr>
          <a:xfrm>
            <a:off x="119270" y="1248869"/>
            <a:ext cx="9024729" cy="4108817"/>
          </a:xfrm>
          <a:prstGeom prst="rect">
            <a:avLst/>
          </a:prstGeom>
          <a:noFill/>
        </p:spPr>
        <p:txBody>
          <a:bodyPr wrap="square">
            <a:spAutoFit/>
          </a:bodyPr>
          <a:lstStyle/>
          <a:p>
            <a:pPr marL="0" indent="0">
              <a:buNone/>
            </a:pPr>
            <a:endParaRPr lang="en-US" sz="1200" b="1" dirty="0"/>
          </a:p>
          <a:p>
            <a:pPr>
              <a:spcAft>
                <a:spcPts val="1200"/>
              </a:spcAft>
              <a:buFont typeface="Wingdings" panose="05000000000000000000" pitchFamily="2" charset="2"/>
              <a:buChar char="§"/>
            </a:pPr>
            <a:r>
              <a:rPr lang="en-US" sz="2700" dirty="0"/>
              <a:t>Office of the Provost and Vice President for Academic Affairs</a:t>
            </a:r>
          </a:p>
          <a:p>
            <a:pPr lvl="1">
              <a:spcAft>
                <a:spcPts val="1200"/>
              </a:spcAft>
              <a:buFont typeface="Wingdings" panose="05000000000000000000" pitchFamily="2" charset="2"/>
              <a:buChar char="§"/>
            </a:pPr>
            <a:r>
              <a:rPr lang="en-US" sz="2400" dirty="0"/>
              <a:t>Dr. Jaimie Hebert</a:t>
            </a:r>
          </a:p>
          <a:p>
            <a:pPr lvl="1">
              <a:spcAft>
                <a:spcPts val="1200"/>
              </a:spcAft>
              <a:buFont typeface="Wingdings" panose="05000000000000000000" pitchFamily="2" charset="2"/>
              <a:buChar char="§"/>
            </a:pPr>
            <a:endParaRPr lang="en-US" sz="1200" dirty="0"/>
          </a:p>
          <a:p>
            <a:pPr>
              <a:spcAft>
                <a:spcPts val="1200"/>
              </a:spcAft>
              <a:buFont typeface="Wingdings" panose="05000000000000000000" pitchFamily="2" charset="2"/>
              <a:buChar char="§"/>
            </a:pPr>
            <a:r>
              <a:rPr lang="en-US" sz="2800" dirty="0"/>
              <a:t>Office of Student and Faculty Excellence</a:t>
            </a:r>
          </a:p>
          <a:p>
            <a:pPr lvl="1">
              <a:spcAft>
                <a:spcPts val="1200"/>
              </a:spcAft>
              <a:buFont typeface="Wingdings" panose="05000000000000000000" pitchFamily="2" charset="2"/>
              <a:buChar char="§"/>
            </a:pPr>
            <a:r>
              <a:rPr lang="en-US" sz="2400" dirty="0"/>
              <a:t>Dr. Dianne F. Olivier, Associate Vice President</a:t>
            </a:r>
          </a:p>
          <a:p>
            <a:pPr lvl="1">
              <a:spcAft>
                <a:spcPts val="1200"/>
              </a:spcAft>
              <a:buFont typeface="Wingdings" panose="05000000000000000000" pitchFamily="2" charset="2"/>
              <a:buChar char="§"/>
            </a:pPr>
            <a:endParaRPr lang="en-US" sz="1200" dirty="0"/>
          </a:p>
          <a:p>
            <a:pPr>
              <a:spcAft>
                <a:spcPts val="1200"/>
              </a:spcAft>
              <a:buFont typeface="Wingdings" panose="05000000000000000000" pitchFamily="2" charset="2"/>
              <a:buChar char="§"/>
            </a:pPr>
            <a:r>
              <a:rPr lang="en-US" sz="2800" dirty="0"/>
              <a:t>Office of Institutional Effectiveness</a:t>
            </a:r>
          </a:p>
          <a:p>
            <a:pPr lvl="1">
              <a:spcAft>
                <a:spcPts val="1200"/>
              </a:spcAft>
              <a:buFont typeface="Wingdings" panose="05000000000000000000" pitchFamily="2" charset="2"/>
              <a:buChar char="§"/>
            </a:pPr>
            <a:r>
              <a:rPr lang="en-US" sz="2400" dirty="0"/>
              <a:t>Dr. Blanca Bauer, Associate Vice President</a:t>
            </a:r>
          </a:p>
        </p:txBody>
      </p:sp>
      <p:sp>
        <p:nvSpPr>
          <p:cNvPr id="3" name="Title 2">
            <a:extLst>
              <a:ext uri="{FF2B5EF4-FFF2-40B4-BE49-F238E27FC236}">
                <a16:creationId xmlns:a16="http://schemas.microsoft.com/office/drawing/2014/main" id="{BB5821B7-DBD0-A815-4C72-2FE67C9EFDEB}"/>
              </a:ext>
            </a:extLst>
          </p:cNvPr>
          <p:cNvSpPr>
            <a:spLocks noGrp="1"/>
          </p:cNvSpPr>
          <p:nvPr>
            <p:ph type="title"/>
          </p:nvPr>
        </p:nvSpPr>
        <p:spPr>
          <a:xfrm>
            <a:off x="119271" y="-3658"/>
            <a:ext cx="8875642" cy="1143000"/>
          </a:xfrm>
        </p:spPr>
        <p:txBody>
          <a:bodyPr>
            <a:normAutofit fontScale="90000"/>
          </a:bodyPr>
          <a:lstStyle/>
          <a:p>
            <a:r>
              <a:rPr lang="en-US" b="1" dirty="0">
                <a:solidFill>
                  <a:srgbClr val="CE181E"/>
                </a:solidFill>
              </a:rPr>
              <a:t>Academic Affairs Administrative Offices</a:t>
            </a:r>
          </a:p>
        </p:txBody>
      </p:sp>
      <p:sp>
        <p:nvSpPr>
          <p:cNvPr id="4" name="Rectangle 3">
            <a:extLst>
              <a:ext uri="{FF2B5EF4-FFF2-40B4-BE49-F238E27FC236}">
                <a16:creationId xmlns:a16="http://schemas.microsoft.com/office/drawing/2014/main" id="{900EAD98-CE14-8CC9-57AA-64FD5FB606E9}"/>
              </a:ext>
            </a:extLst>
          </p:cNvPr>
          <p:cNvSpPr/>
          <p:nvPr/>
        </p:nvSpPr>
        <p:spPr>
          <a:xfrm>
            <a:off x="1779104" y="6412546"/>
            <a:ext cx="3673442" cy="341632"/>
          </a:xfrm>
          <a:prstGeom prst="rect">
            <a:avLst/>
          </a:prstGeom>
        </p:spPr>
        <p:txBody>
          <a:bodyPr wrap="none">
            <a:spAutoFit/>
          </a:bodyPr>
          <a:lstStyle/>
          <a:p>
            <a:pPr algn="ctr">
              <a:lnSpc>
                <a:spcPct val="90000"/>
              </a:lnSpc>
              <a:defRPr/>
            </a:pPr>
            <a:r>
              <a:rPr lang="en-US" altLang="en-US" dirty="0">
                <a:solidFill>
                  <a:srgbClr val="CE181E"/>
                </a:solidFill>
              </a:rPr>
              <a:t>https://academicaffairs.louisiana.edu</a:t>
            </a:r>
          </a:p>
        </p:txBody>
      </p:sp>
    </p:spTree>
    <p:extLst>
      <p:ext uri="{BB962C8B-B14F-4D97-AF65-F5344CB8AC3E}">
        <p14:creationId xmlns:p14="http://schemas.microsoft.com/office/powerpoint/2010/main" val="359854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9F39C-085E-DBB6-7207-1533643B256C}"/>
              </a:ext>
            </a:extLst>
          </p:cNvPr>
          <p:cNvSpPr>
            <a:spLocks noGrp="1"/>
          </p:cNvSpPr>
          <p:nvPr>
            <p:ph type="title"/>
          </p:nvPr>
        </p:nvSpPr>
        <p:spPr>
          <a:xfrm>
            <a:off x="381000" y="-73231"/>
            <a:ext cx="8229600" cy="1143000"/>
          </a:xfrm>
        </p:spPr>
        <p:txBody>
          <a:bodyPr/>
          <a:lstStyle/>
          <a:p>
            <a:r>
              <a:rPr lang="en-US" b="1" dirty="0">
                <a:solidFill>
                  <a:srgbClr val="CE181E"/>
                </a:solidFill>
              </a:rPr>
              <a:t>Academic Affairs Units</a:t>
            </a:r>
            <a:endParaRPr lang="en-US" dirty="0"/>
          </a:p>
        </p:txBody>
      </p:sp>
      <p:sp>
        <p:nvSpPr>
          <p:cNvPr id="3" name="Content Placeholder 2">
            <a:extLst>
              <a:ext uri="{FF2B5EF4-FFF2-40B4-BE49-F238E27FC236}">
                <a16:creationId xmlns:a16="http://schemas.microsoft.com/office/drawing/2014/main" id="{CA4B7811-C237-DA5D-2E68-052E172EE712}"/>
              </a:ext>
            </a:extLst>
          </p:cNvPr>
          <p:cNvSpPr>
            <a:spLocks noGrp="1"/>
          </p:cNvSpPr>
          <p:nvPr>
            <p:ph sz="half" idx="1"/>
          </p:nvPr>
        </p:nvSpPr>
        <p:spPr>
          <a:xfrm>
            <a:off x="119270" y="1600200"/>
            <a:ext cx="4376530" cy="5257800"/>
          </a:xfrm>
        </p:spPr>
        <p:txBody>
          <a:bodyPr>
            <a:normAutofit fontScale="85000" lnSpcReduction="20000"/>
          </a:bodyPr>
          <a:lstStyle/>
          <a:p>
            <a:pPr>
              <a:buFont typeface="Wingdings" panose="05000000000000000000" pitchFamily="2" charset="2"/>
              <a:buChar char="§"/>
            </a:pPr>
            <a:r>
              <a:rPr lang="en-US" sz="2800" dirty="0"/>
              <a:t>Oversees all Colleges and Departments</a:t>
            </a:r>
          </a:p>
          <a:p>
            <a:pPr>
              <a:buFont typeface="Wingdings" panose="05000000000000000000" pitchFamily="2" charset="2"/>
              <a:buChar char="§"/>
            </a:pPr>
            <a:r>
              <a:rPr lang="en-US" sz="2800" dirty="0"/>
              <a:t>Academic Success Center</a:t>
            </a:r>
          </a:p>
          <a:p>
            <a:pPr>
              <a:buFont typeface="Wingdings" panose="05000000000000000000" pitchFamily="2" charset="2"/>
              <a:buChar char="§"/>
            </a:pPr>
            <a:r>
              <a:rPr lang="en-US" sz="2800" dirty="0"/>
              <a:t>Continuing Education</a:t>
            </a:r>
          </a:p>
          <a:p>
            <a:pPr>
              <a:buFont typeface="Wingdings" panose="05000000000000000000" pitchFamily="2" charset="2"/>
              <a:buChar char="§"/>
            </a:pPr>
            <a:r>
              <a:rPr lang="en-US" sz="2800" dirty="0"/>
              <a:t>Global Engagement</a:t>
            </a:r>
          </a:p>
          <a:p>
            <a:pPr>
              <a:buFont typeface="Wingdings" panose="05000000000000000000" pitchFamily="2" charset="2"/>
              <a:buChar char="§"/>
            </a:pPr>
            <a:r>
              <a:rPr lang="en-US" sz="2800" dirty="0"/>
              <a:t>Graduate School</a:t>
            </a:r>
          </a:p>
          <a:p>
            <a:pPr>
              <a:buFont typeface="Wingdings" panose="05000000000000000000" pitchFamily="2" charset="2"/>
              <a:buChar char="§"/>
            </a:pPr>
            <a:r>
              <a:rPr lang="en-US" sz="2800" dirty="0"/>
              <a:t>Hillard University Art Museum</a:t>
            </a:r>
          </a:p>
          <a:p>
            <a:pPr>
              <a:buFont typeface="Wingdings" panose="05000000000000000000" pitchFamily="2" charset="2"/>
              <a:buChar char="§"/>
            </a:pPr>
            <a:r>
              <a:rPr lang="en-US" dirty="0"/>
              <a:t>Louisiana Educate Program</a:t>
            </a:r>
            <a:endParaRPr lang="en-US" sz="2800" dirty="0"/>
          </a:p>
          <a:p>
            <a:pPr>
              <a:buFont typeface="Wingdings" panose="05000000000000000000" pitchFamily="2" charset="2"/>
              <a:buChar char="§"/>
            </a:pPr>
            <a:r>
              <a:rPr lang="en-US" sz="2800" dirty="0"/>
              <a:t>Office of Academic Programs</a:t>
            </a:r>
            <a:endParaRPr lang="en-US" dirty="0"/>
          </a:p>
          <a:p>
            <a:pPr>
              <a:buFont typeface="Wingdings" panose="05000000000000000000" pitchFamily="2" charset="2"/>
              <a:buChar char="§"/>
            </a:pPr>
            <a:r>
              <a:rPr lang="en-US" sz="2800" dirty="0"/>
              <a:t>Office of Distance Learning</a:t>
            </a:r>
          </a:p>
          <a:p>
            <a:pPr>
              <a:buFont typeface="Wingdings" panose="05000000000000000000" pitchFamily="2" charset="2"/>
              <a:buChar char="§"/>
            </a:pPr>
            <a:r>
              <a:rPr lang="en-US" dirty="0"/>
              <a:t>Office of First Year Experience</a:t>
            </a:r>
            <a:endParaRPr lang="en-US" sz="2800" dirty="0"/>
          </a:p>
          <a:p>
            <a:pPr>
              <a:buFont typeface="Wingdings" panose="05000000000000000000" pitchFamily="2" charset="2"/>
              <a:buChar char="§"/>
            </a:pPr>
            <a:r>
              <a:rPr lang="en-US" dirty="0"/>
              <a:t>Office of Institutional Assessment</a:t>
            </a:r>
          </a:p>
          <a:p>
            <a:pPr>
              <a:buFont typeface="Wingdings" panose="05000000000000000000" pitchFamily="2" charset="2"/>
              <a:buChar char="§"/>
            </a:pPr>
            <a:endParaRPr lang="en-US" dirty="0"/>
          </a:p>
          <a:p>
            <a:endParaRPr lang="en-US" dirty="0"/>
          </a:p>
        </p:txBody>
      </p:sp>
      <p:sp>
        <p:nvSpPr>
          <p:cNvPr id="4" name="Content Placeholder 3">
            <a:extLst>
              <a:ext uri="{FF2B5EF4-FFF2-40B4-BE49-F238E27FC236}">
                <a16:creationId xmlns:a16="http://schemas.microsoft.com/office/drawing/2014/main" id="{97C99ABE-3BC2-CF25-15AC-FD9742D82471}"/>
              </a:ext>
            </a:extLst>
          </p:cNvPr>
          <p:cNvSpPr>
            <a:spLocks noGrp="1"/>
          </p:cNvSpPr>
          <p:nvPr>
            <p:ph sz="half" idx="2"/>
          </p:nvPr>
        </p:nvSpPr>
        <p:spPr>
          <a:xfrm>
            <a:off x="4711150" y="1600200"/>
            <a:ext cx="4376530" cy="4701209"/>
          </a:xfrm>
        </p:spPr>
        <p:txBody>
          <a:bodyPr>
            <a:normAutofit fontScale="85000" lnSpcReduction="20000"/>
          </a:bodyPr>
          <a:lstStyle/>
          <a:p>
            <a:pPr>
              <a:buFont typeface="Wingdings" panose="05000000000000000000" pitchFamily="2" charset="2"/>
              <a:buChar char="§"/>
            </a:pPr>
            <a:r>
              <a:rPr lang="en-US" dirty="0"/>
              <a:t>Office of Institutional Research</a:t>
            </a:r>
            <a:r>
              <a:rPr lang="en-US" sz="2800" dirty="0"/>
              <a:t> </a:t>
            </a:r>
          </a:p>
          <a:p>
            <a:pPr>
              <a:buFont typeface="Wingdings" panose="05000000000000000000" pitchFamily="2" charset="2"/>
              <a:buChar char="§"/>
            </a:pPr>
            <a:r>
              <a:rPr lang="en-US" dirty="0"/>
              <a:t>Office of the University Registrar</a:t>
            </a:r>
          </a:p>
          <a:p>
            <a:pPr>
              <a:buFont typeface="Wingdings" panose="05000000000000000000" pitchFamily="2" charset="2"/>
              <a:buChar char="§"/>
            </a:pPr>
            <a:r>
              <a:rPr lang="en-US" dirty="0"/>
              <a:t>Office of Planning &amp; Academic Initiatives</a:t>
            </a:r>
          </a:p>
          <a:p>
            <a:pPr>
              <a:buFont typeface="Wingdings" panose="05000000000000000000" pitchFamily="2" charset="2"/>
              <a:buChar char="§"/>
            </a:pPr>
            <a:r>
              <a:rPr lang="en-US" dirty="0"/>
              <a:t>Service Learning</a:t>
            </a:r>
          </a:p>
          <a:p>
            <a:pPr>
              <a:buFont typeface="Wingdings" panose="05000000000000000000" pitchFamily="2" charset="2"/>
              <a:buChar char="§"/>
            </a:pPr>
            <a:r>
              <a:rPr lang="en-US" dirty="0"/>
              <a:t>Student Athlete Academic Center</a:t>
            </a:r>
          </a:p>
          <a:p>
            <a:pPr>
              <a:buFont typeface="Wingdings" panose="05000000000000000000" pitchFamily="2" charset="2"/>
              <a:buChar char="§"/>
            </a:pPr>
            <a:r>
              <a:rPr lang="en-US" dirty="0"/>
              <a:t>Student Center for Research, Creativity, and Scholarship</a:t>
            </a:r>
          </a:p>
          <a:p>
            <a:pPr>
              <a:buFont typeface="Wingdings" panose="05000000000000000000" pitchFamily="2" charset="2"/>
              <a:buChar char="§"/>
            </a:pPr>
            <a:r>
              <a:rPr lang="en-US" dirty="0"/>
              <a:t>The Learning Center</a:t>
            </a:r>
          </a:p>
          <a:p>
            <a:pPr>
              <a:buFont typeface="Wingdings" panose="05000000000000000000" pitchFamily="2" charset="2"/>
              <a:buChar char="§"/>
            </a:pPr>
            <a:r>
              <a:rPr lang="en-US" dirty="0"/>
              <a:t>University Honors Program</a:t>
            </a:r>
          </a:p>
          <a:p>
            <a:pPr>
              <a:buFont typeface="Wingdings" panose="05000000000000000000" pitchFamily="2" charset="2"/>
              <a:buChar char="§"/>
            </a:pPr>
            <a:r>
              <a:rPr lang="en-US" dirty="0"/>
              <a:t>University Libraries</a:t>
            </a:r>
          </a:p>
          <a:p>
            <a:endParaRPr lang="en-US" dirty="0"/>
          </a:p>
        </p:txBody>
      </p:sp>
    </p:spTree>
    <p:extLst>
      <p:ext uri="{BB962C8B-B14F-4D97-AF65-F5344CB8AC3E}">
        <p14:creationId xmlns:p14="http://schemas.microsoft.com/office/powerpoint/2010/main" val="178154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EBEF245-9E07-2D53-B278-9F84505B59B9}"/>
              </a:ext>
            </a:extLst>
          </p:cNvPr>
          <p:cNvSpPr>
            <a:spLocks noGrp="1"/>
          </p:cNvSpPr>
          <p:nvPr>
            <p:ph type="title"/>
          </p:nvPr>
        </p:nvSpPr>
        <p:spPr>
          <a:xfrm>
            <a:off x="89452" y="-11803"/>
            <a:ext cx="8965096" cy="1143000"/>
          </a:xfrm>
        </p:spPr>
        <p:txBody>
          <a:bodyPr>
            <a:normAutofit fontScale="90000"/>
          </a:bodyPr>
          <a:lstStyle/>
          <a:p>
            <a:r>
              <a:rPr lang="en-US" sz="4000" b="1" dirty="0">
                <a:solidFill>
                  <a:srgbClr val="CE181E"/>
                </a:solidFill>
              </a:rPr>
              <a:t>Office of Student and Faculty Excellence</a:t>
            </a:r>
            <a:br>
              <a:rPr lang="en-US" b="1" dirty="0">
                <a:solidFill>
                  <a:srgbClr val="CE181E"/>
                </a:solidFill>
              </a:rPr>
            </a:br>
            <a:r>
              <a:rPr lang="en-US" sz="3100" b="1" dirty="0">
                <a:solidFill>
                  <a:srgbClr val="CE181E"/>
                </a:solidFill>
              </a:rPr>
              <a:t>(Office of Faculty Affairs)</a:t>
            </a:r>
          </a:p>
        </p:txBody>
      </p:sp>
      <p:sp>
        <p:nvSpPr>
          <p:cNvPr id="3" name="Content Placeholder 2">
            <a:extLst>
              <a:ext uri="{FF2B5EF4-FFF2-40B4-BE49-F238E27FC236}">
                <a16:creationId xmlns:a16="http://schemas.microsoft.com/office/drawing/2014/main" id="{417B4E52-E33C-E796-87A4-2A22EE4D9D64}"/>
              </a:ext>
            </a:extLst>
          </p:cNvPr>
          <p:cNvSpPr>
            <a:spLocks noGrp="1"/>
          </p:cNvSpPr>
          <p:nvPr>
            <p:ph sz="half" idx="1"/>
          </p:nvPr>
        </p:nvSpPr>
        <p:spPr>
          <a:xfrm>
            <a:off x="178903" y="1341784"/>
            <a:ext cx="5227983" cy="5547898"/>
          </a:xfrm>
        </p:spPr>
        <p:txBody>
          <a:bodyPr>
            <a:normAutofit fontScale="92500" lnSpcReduction="10000"/>
          </a:bodyPr>
          <a:lstStyle/>
          <a:p>
            <a:pPr>
              <a:lnSpc>
                <a:spcPct val="90000"/>
              </a:lnSpc>
              <a:buFont typeface="Wingdings" panose="05000000000000000000" pitchFamily="2" charset="2"/>
              <a:buChar char="§"/>
            </a:pPr>
            <a:r>
              <a:rPr lang="en-US" i="1" dirty="0"/>
              <a:t>Office of Student Success</a:t>
            </a:r>
          </a:p>
          <a:p>
            <a:pPr lvl="1">
              <a:lnSpc>
                <a:spcPct val="90000"/>
              </a:lnSpc>
              <a:buFont typeface="Wingdings" panose="05000000000000000000" pitchFamily="2" charset="2"/>
              <a:buChar char="§"/>
            </a:pPr>
            <a:r>
              <a:rPr lang="en-US" dirty="0"/>
              <a:t>Dr. Elizabeth </a:t>
            </a:r>
            <a:r>
              <a:rPr lang="en-US" dirty="0" err="1"/>
              <a:t>Giroir</a:t>
            </a:r>
            <a:endParaRPr lang="en-US" dirty="0"/>
          </a:p>
          <a:p>
            <a:pPr marL="457200" lvl="1" indent="0">
              <a:lnSpc>
                <a:spcPct val="90000"/>
              </a:lnSpc>
              <a:buNone/>
            </a:pPr>
            <a:endParaRPr lang="en-US" dirty="0"/>
          </a:p>
          <a:p>
            <a:pPr>
              <a:lnSpc>
                <a:spcPct val="90000"/>
              </a:lnSpc>
              <a:buFont typeface="Wingdings" panose="05000000000000000000" pitchFamily="2" charset="2"/>
              <a:buChar char="§"/>
            </a:pPr>
            <a:r>
              <a:rPr lang="en-US" i="1" dirty="0"/>
              <a:t>Student Center for Research, Creativity, and Scholarship</a:t>
            </a:r>
          </a:p>
          <a:p>
            <a:pPr lvl="1">
              <a:lnSpc>
                <a:spcPct val="90000"/>
              </a:lnSpc>
              <a:buFont typeface="Wingdings" panose="05000000000000000000" pitchFamily="2" charset="2"/>
              <a:buChar char="§"/>
            </a:pPr>
            <a:r>
              <a:rPr lang="en-US" dirty="0"/>
              <a:t>Dr. Sherry </a:t>
            </a:r>
            <a:r>
              <a:rPr lang="en-US" dirty="0" err="1"/>
              <a:t>Krayesky</a:t>
            </a:r>
            <a:r>
              <a:rPr lang="en-US" dirty="0"/>
              <a:t>-Self</a:t>
            </a:r>
          </a:p>
          <a:p>
            <a:pPr marL="457200" lvl="1" indent="0">
              <a:lnSpc>
                <a:spcPct val="90000"/>
              </a:lnSpc>
              <a:buNone/>
            </a:pPr>
            <a:endParaRPr lang="en-US" dirty="0"/>
          </a:p>
          <a:p>
            <a:pPr>
              <a:lnSpc>
                <a:spcPct val="90000"/>
              </a:lnSpc>
              <a:buFont typeface="Wingdings" panose="05000000000000000000" pitchFamily="2" charset="2"/>
              <a:buChar char="§"/>
            </a:pPr>
            <a:r>
              <a:rPr lang="en-US" i="1" dirty="0"/>
              <a:t>University Registrar’s Office</a:t>
            </a:r>
          </a:p>
          <a:p>
            <a:pPr lvl="1">
              <a:lnSpc>
                <a:spcPct val="90000"/>
              </a:lnSpc>
              <a:buFont typeface="Wingdings" panose="05000000000000000000" pitchFamily="2" charset="2"/>
              <a:buChar char="§"/>
            </a:pPr>
            <a:r>
              <a:rPr lang="en-US" dirty="0"/>
              <a:t>Amy </a:t>
            </a:r>
            <a:r>
              <a:rPr lang="en-US" dirty="0" err="1"/>
              <a:t>DesOrmeaux</a:t>
            </a:r>
            <a:endParaRPr lang="en-US" dirty="0"/>
          </a:p>
          <a:p>
            <a:pPr marL="457200" lvl="1" indent="0">
              <a:lnSpc>
                <a:spcPct val="90000"/>
              </a:lnSpc>
              <a:buNone/>
            </a:pPr>
            <a:endParaRPr lang="en-US" dirty="0"/>
          </a:p>
          <a:p>
            <a:pPr>
              <a:lnSpc>
                <a:spcPct val="90000"/>
              </a:lnSpc>
              <a:buFont typeface="Wingdings" panose="05000000000000000000" pitchFamily="2" charset="2"/>
              <a:buChar char="§"/>
            </a:pPr>
            <a:r>
              <a:rPr lang="en-US" i="1" dirty="0"/>
              <a:t>Global Engagement</a:t>
            </a:r>
          </a:p>
          <a:p>
            <a:pPr lvl="1">
              <a:lnSpc>
                <a:spcPct val="90000"/>
              </a:lnSpc>
              <a:buFont typeface="Wingdings" panose="05000000000000000000" pitchFamily="2" charset="2"/>
              <a:buChar char="§"/>
            </a:pPr>
            <a:r>
              <a:rPr lang="en-US" dirty="0"/>
              <a:t>Dr. Gabriel Carranza</a:t>
            </a:r>
          </a:p>
          <a:p>
            <a:pPr marL="457200" lvl="1" indent="0">
              <a:lnSpc>
                <a:spcPct val="90000"/>
              </a:lnSpc>
              <a:buNone/>
            </a:pPr>
            <a:endParaRPr lang="en-US" dirty="0"/>
          </a:p>
          <a:p>
            <a:pPr>
              <a:lnSpc>
                <a:spcPct val="90000"/>
              </a:lnSpc>
              <a:buFont typeface="Wingdings" panose="05000000000000000000" pitchFamily="2" charset="2"/>
              <a:buChar char="§"/>
            </a:pPr>
            <a:r>
              <a:rPr lang="en-US" i="1" dirty="0"/>
              <a:t>Community Service</a:t>
            </a:r>
          </a:p>
          <a:p>
            <a:pPr lvl="1">
              <a:lnSpc>
                <a:spcPct val="90000"/>
              </a:lnSpc>
              <a:buFont typeface="Wingdings" panose="05000000000000000000" pitchFamily="2" charset="2"/>
              <a:buChar char="§"/>
            </a:pPr>
            <a:r>
              <a:rPr lang="en-US" dirty="0"/>
              <a:t>Dr. David Yarbrough</a:t>
            </a:r>
          </a:p>
          <a:p>
            <a:pPr>
              <a:lnSpc>
                <a:spcPct val="90000"/>
              </a:lnSpc>
              <a:buFont typeface="Wingdings" panose="05000000000000000000" pitchFamily="2" charset="2"/>
              <a:buChar char="§"/>
            </a:pPr>
            <a:endParaRPr lang="en-US" dirty="0"/>
          </a:p>
          <a:p>
            <a:pPr>
              <a:defRPr/>
            </a:pPr>
            <a:endParaRPr lang="en-US" sz="7200" dirty="0"/>
          </a:p>
          <a:p>
            <a:pPr marL="0" indent="0" algn="ctr">
              <a:buNone/>
              <a:defRPr/>
            </a:pPr>
            <a:endParaRPr lang="en-US" sz="7200" dirty="0">
              <a:solidFill>
                <a:srgbClr val="CE181E"/>
              </a:solidFill>
            </a:endParaRPr>
          </a:p>
          <a:p>
            <a:endParaRPr lang="en-US" dirty="0"/>
          </a:p>
        </p:txBody>
      </p:sp>
      <p:pic>
        <p:nvPicPr>
          <p:cNvPr id="4" name="Picture 3">
            <a:extLst>
              <a:ext uri="{FF2B5EF4-FFF2-40B4-BE49-F238E27FC236}">
                <a16:creationId xmlns:a16="http://schemas.microsoft.com/office/drawing/2014/main" id="{9FA3CDE2-E851-444A-4044-EB88A2D0C611}"/>
              </a:ext>
            </a:extLst>
          </p:cNvPr>
          <p:cNvPicPr>
            <a:picLocks noChangeAspect="1"/>
          </p:cNvPicPr>
          <p:nvPr/>
        </p:nvPicPr>
        <p:blipFill>
          <a:blip r:embed="rId3"/>
          <a:stretch>
            <a:fillRect/>
          </a:stretch>
        </p:blipFill>
        <p:spPr>
          <a:xfrm>
            <a:off x="5865515" y="1709530"/>
            <a:ext cx="3278485" cy="3929121"/>
          </a:xfrm>
          <a:prstGeom prst="rect">
            <a:avLst/>
          </a:prstGeom>
        </p:spPr>
      </p:pic>
    </p:spTree>
    <p:extLst>
      <p:ext uri="{BB962C8B-B14F-4D97-AF65-F5344CB8AC3E}">
        <p14:creationId xmlns:p14="http://schemas.microsoft.com/office/powerpoint/2010/main" val="275706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ed Powerpoint Pages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EBEF245-9E07-2D53-B278-9F84505B59B9}"/>
              </a:ext>
            </a:extLst>
          </p:cNvPr>
          <p:cNvSpPr>
            <a:spLocks noGrp="1"/>
          </p:cNvSpPr>
          <p:nvPr>
            <p:ph type="title"/>
          </p:nvPr>
        </p:nvSpPr>
        <p:spPr>
          <a:xfrm>
            <a:off x="159025" y="-242197"/>
            <a:ext cx="8825949" cy="1143000"/>
          </a:xfrm>
        </p:spPr>
        <p:txBody>
          <a:bodyPr>
            <a:normAutofit fontScale="90000"/>
          </a:bodyPr>
          <a:lstStyle/>
          <a:p>
            <a:r>
              <a:rPr lang="en-US" sz="4400" b="1" dirty="0">
                <a:solidFill>
                  <a:srgbClr val="CE181E"/>
                </a:solidFill>
              </a:rPr>
              <a:t>Office of Student and Faculty Excellence</a:t>
            </a:r>
            <a:endParaRPr lang="en-US" b="1" dirty="0">
              <a:solidFill>
                <a:srgbClr val="CE181E"/>
              </a:solidFill>
            </a:endParaRPr>
          </a:p>
        </p:txBody>
      </p:sp>
      <p:sp>
        <p:nvSpPr>
          <p:cNvPr id="3" name="Content Placeholder 2">
            <a:extLst>
              <a:ext uri="{FF2B5EF4-FFF2-40B4-BE49-F238E27FC236}">
                <a16:creationId xmlns:a16="http://schemas.microsoft.com/office/drawing/2014/main" id="{417B4E52-E33C-E796-87A4-2A22EE4D9D64}"/>
              </a:ext>
            </a:extLst>
          </p:cNvPr>
          <p:cNvSpPr>
            <a:spLocks noGrp="1"/>
          </p:cNvSpPr>
          <p:nvPr>
            <p:ph idx="1"/>
          </p:nvPr>
        </p:nvSpPr>
        <p:spPr>
          <a:xfrm>
            <a:off x="89453" y="900803"/>
            <a:ext cx="8905460" cy="5818049"/>
          </a:xfrm>
        </p:spPr>
        <p:txBody>
          <a:bodyPr>
            <a:normAutofit fontScale="85000" lnSpcReduction="10000"/>
          </a:bodyPr>
          <a:lstStyle/>
          <a:p>
            <a:pPr>
              <a:lnSpc>
                <a:spcPct val="120000"/>
              </a:lnSpc>
              <a:spcBef>
                <a:spcPts val="0"/>
              </a:spcBef>
              <a:spcAft>
                <a:spcPts val="600"/>
              </a:spcAft>
              <a:buFont typeface="Wingdings" panose="05000000000000000000" pitchFamily="2" charset="2"/>
              <a:buChar char="§"/>
            </a:pPr>
            <a:r>
              <a:rPr lang="en-US" sz="2400" dirty="0"/>
              <a:t>Academic Leadership (Deans, Department Heads/School Directors)</a:t>
            </a:r>
          </a:p>
          <a:p>
            <a:pPr>
              <a:lnSpc>
                <a:spcPct val="120000"/>
              </a:lnSpc>
              <a:spcBef>
                <a:spcPts val="0"/>
              </a:spcBef>
              <a:spcAft>
                <a:spcPts val="600"/>
              </a:spcAft>
              <a:buFont typeface="Wingdings" panose="05000000000000000000" pitchFamily="2" charset="2"/>
              <a:buChar char="§"/>
            </a:pPr>
            <a:r>
              <a:rPr lang="en-US" sz="2400" dirty="0" err="1"/>
              <a:t>Academ</a:t>
            </a:r>
            <a:r>
              <a:rPr lang="en-US" sz="2400" dirty="0"/>
              <a:t> (Faculty Management CV &amp; Research)</a:t>
            </a:r>
          </a:p>
          <a:p>
            <a:pPr>
              <a:lnSpc>
                <a:spcPct val="120000"/>
              </a:lnSpc>
              <a:spcBef>
                <a:spcPts val="0"/>
              </a:spcBef>
              <a:spcAft>
                <a:spcPts val="600"/>
              </a:spcAft>
              <a:buFont typeface="Wingdings" panose="05000000000000000000" pitchFamily="2" charset="2"/>
              <a:buChar char="§"/>
            </a:pPr>
            <a:r>
              <a:rPr lang="en-US" sz="2400" dirty="0"/>
              <a:t>Credential Verification</a:t>
            </a:r>
          </a:p>
          <a:p>
            <a:pPr>
              <a:lnSpc>
                <a:spcPct val="120000"/>
              </a:lnSpc>
              <a:spcBef>
                <a:spcPts val="0"/>
              </a:spcBef>
              <a:spcAft>
                <a:spcPts val="600"/>
              </a:spcAft>
              <a:buFont typeface="Wingdings" panose="05000000000000000000" pitchFamily="2" charset="2"/>
              <a:buChar char="§"/>
            </a:pPr>
            <a:r>
              <a:rPr lang="en-US" sz="2400" dirty="0"/>
              <a:t>Committees and Councils (University Committees, Faculty Senate, DH Council, Deans Council, Associate Deans Council, Faculty)</a:t>
            </a:r>
          </a:p>
          <a:p>
            <a:pPr>
              <a:lnSpc>
                <a:spcPct val="120000"/>
              </a:lnSpc>
              <a:spcBef>
                <a:spcPts val="0"/>
              </a:spcBef>
              <a:spcAft>
                <a:spcPts val="600"/>
              </a:spcAft>
              <a:buFont typeface="Wingdings" panose="05000000000000000000" pitchFamily="2" charset="2"/>
              <a:buChar char="§"/>
            </a:pPr>
            <a:r>
              <a:rPr lang="en-US" sz="2400" dirty="0"/>
              <a:t>Faculty/Student Awards &amp; Honors (Chairs &amp; Professorships, Eminent Faculty Awards, Outstanding Advisor Awards, Emeriti Faculty, Honors Convocation)</a:t>
            </a:r>
          </a:p>
          <a:p>
            <a:pPr>
              <a:lnSpc>
                <a:spcPct val="120000"/>
              </a:lnSpc>
              <a:spcBef>
                <a:spcPts val="0"/>
              </a:spcBef>
              <a:spcAft>
                <a:spcPts val="600"/>
              </a:spcAft>
              <a:buFont typeface="Wingdings" panose="05000000000000000000" pitchFamily="2" charset="2"/>
              <a:buChar char="§"/>
            </a:pPr>
            <a:r>
              <a:rPr lang="en-US" sz="2400" dirty="0"/>
              <a:t>Faculty Development</a:t>
            </a:r>
          </a:p>
          <a:p>
            <a:pPr>
              <a:lnSpc>
                <a:spcPct val="120000"/>
              </a:lnSpc>
              <a:spcBef>
                <a:spcPts val="0"/>
              </a:spcBef>
              <a:spcAft>
                <a:spcPts val="600"/>
              </a:spcAft>
              <a:buFont typeface="Wingdings" panose="05000000000000000000" pitchFamily="2" charset="2"/>
              <a:buChar char="§"/>
            </a:pPr>
            <a:r>
              <a:rPr lang="en-US" sz="2400" dirty="0"/>
              <a:t>Faculty Grants &amp; Funding (Research Travel Grant &amp; Funding Opportunities)</a:t>
            </a:r>
          </a:p>
          <a:p>
            <a:pPr>
              <a:lnSpc>
                <a:spcPct val="120000"/>
              </a:lnSpc>
              <a:spcBef>
                <a:spcPts val="0"/>
              </a:spcBef>
              <a:spcAft>
                <a:spcPts val="600"/>
              </a:spcAft>
              <a:buFont typeface="Wingdings" panose="05000000000000000000" pitchFamily="2" charset="2"/>
              <a:buChar char="§"/>
            </a:pPr>
            <a:r>
              <a:rPr lang="en-US" sz="2400" dirty="0"/>
              <a:t>FLAC – Faculty Load and Compensation/PAFs</a:t>
            </a:r>
          </a:p>
          <a:p>
            <a:pPr>
              <a:lnSpc>
                <a:spcPct val="120000"/>
              </a:lnSpc>
              <a:spcBef>
                <a:spcPts val="0"/>
              </a:spcBef>
              <a:spcAft>
                <a:spcPts val="600"/>
              </a:spcAft>
              <a:buFont typeface="Wingdings" panose="05000000000000000000" pitchFamily="2" charset="2"/>
              <a:buChar char="§"/>
            </a:pPr>
            <a:r>
              <a:rPr lang="en-US" sz="2400" dirty="0"/>
              <a:t>New Faculty (Orientation, Hiring)</a:t>
            </a:r>
          </a:p>
          <a:p>
            <a:pPr>
              <a:lnSpc>
                <a:spcPct val="120000"/>
              </a:lnSpc>
              <a:spcBef>
                <a:spcPts val="0"/>
              </a:spcBef>
              <a:spcAft>
                <a:spcPts val="600"/>
              </a:spcAft>
              <a:buFont typeface="Wingdings" panose="05000000000000000000" pitchFamily="2" charset="2"/>
              <a:buChar char="§"/>
            </a:pPr>
            <a:r>
              <a:rPr lang="en-US" sz="2400" dirty="0"/>
              <a:t>SEIs – Student Evaluations of Instruction</a:t>
            </a:r>
          </a:p>
          <a:p>
            <a:pPr>
              <a:lnSpc>
                <a:spcPct val="120000"/>
              </a:lnSpc>
              <a:spcBef>
                <a:spcPts val="0"/>
              </a:spcBef>
              <a:spcAft>
                <a:spcPts val="600"/>
              </a:spcAft>
              <a:buFont typeface="Wingdings" panose="05000000000000000000" pitchFamily="2" charset="2"/>
              <a:buChar char="§"/>
            </a:pPr>
            <a:r>
              <a:rPr lang="en-US" sz="2400" dirty="0"/>
              <a:t>Tenure &amp; Promotion</a:t>
            </a:r>
          </a:p>
          <a:p>
            <a:pPr>
              <a:lnSpc>
                <a:spcPct val="120000"/>
              </a:lnSpc>
              <a:spcBef>
                <a:spcPts val="0"/>
              </a:spcBef>
              <a:spcAft>
                <a:spcPts val="600"/>
              </a:spcAft>
              <a:buFont typeface="Wingdings" panose="05000000000000000000" pitchFamily="2" charset="2"/>
              <a:buChar char="§"/>
            </a:pPr>
            <a:r>
              <a:rPr lang="en-US" sz="2400" dirty="0"/>
              <a:t>Workload &amp; Evaluations (Compensation)</a:t>
            </a:r>
          </a:p>
          <a:p>
            <a:pPr marL="457200" lvl="1" indent="0">
              <a:buNone/>
            </a:pPr>
            <a:endParaRPr lang="en-US" sz="2000" dirty="0"/>
          </a:p>
          <a:p>
            <a:pPr>
              <a:spcBef>
                <a:spcPct val="20000"/>
              </a:spcBef>
              <a:buFont typeface="Wingdings" panose="05000000000000000000" pitchFamily="2" charset="2"/>
              <a:buChar char="§"/>
            </a:pPr>
            <a:endParaRPr lang="en-US" sz="2400" dirty="0"/>
          </a:p>
          <a:p>
            <a:pPr>
              <a:defRPr/>
            </a:pPr>
            <a:endParaRPr lang="en-US" sz="7200" dirty="0"/>
          </a:p>
          <a:p>
            <a:pPr marL="0" indent="0" algn="ctr">
              <a:buNone/>
              <a:defRPr/>
            </a:pPr>
            <a:endParaRPr lang="en-US" sz="7200" dirty="0">
              <a:solidFill>
                <a:srgbClr val="CE181E"/>
              </a:solidFill>
            </a:endParaRPr>
          </a:p>
          <a:p>
            <a:endParaRPr lang="en-US" dirty="0"/>
          </a:p>
        </p:txBody>
      </p:sp>
    </p:spTree>
    <p:extLst>
      <p:ext uri="{BB962C8B-B14F-4D97-AF65-F5344CB8AC3E}">
        <p14:creationId xmlns:p14="http://schemas.microsoft.com/office/powerpoint/2010/main" val="160491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AA46A5-A6E9-4862-E79C-07AF56FB8EFF}"/>
              </a:ext>
            </a:extLst>
          </p:cNvPr>
          <p:cNvPicPr>
            <a:picLocks noChangeAspect="1"/>
          </p:cNvPicPr>
          <p:nvPr/>
        </p:nvPicPr>
        <p:blipFill>
          <a:blip r:embed="rId2"/>
          <a:stretch>
            <a:fillRect/>
          </a:stretch>
        </p:blipFill>
        <p:spPr>
          <a:xfrm>
            <a:off x="1771079" y="457200"/>
            <a:ext cx="5601842" cy="5943600"/>
          </a:xfrm>
          <a:prstGeom prst="rect">
            <a:avLst/>
          </a:prstGeom>
        </p:spPr>
      </p:pic>
    </p:spTree>
    <p:extLst>
      <p:ext uri="{BB962C8B-B14F-4D97-AF65-F5344CB8AC3E}">
        <p14:creationId xmlns:p14="http://schemas.microsoft.com/office/powerpoint/2010/main" val="260351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e chart with numbers and a red and blue circle&#10;&#10;Description automatically generated">
            <a:extLst>
              <a:ext uri="{FF2B5EF4-FFF2-40B4-BE49-F238E27FC236}">
                <a16:creationId xmlns:a16="http://schemas.microsoft.com/office/drawing/2014/main" id="{7B9218D9-F494-2E98-46E9-57640795F2DD}"/>
              </a:ext>
            </a:extLst>
          </p:cNvPr>
          <p:cNvPicPr>
            <a:picLocks noGrp="1" noChangeAspect="1"/>
          </p:cNvPicPr>
          <p:nvPr>
            <p:ph idx="1"/>
          </p:nvPr>
        </p:nvPicPr>
        <p:blipFill>
          <a:blip r:embed="rId3"/>
          <a:stretch>
            <a:fillRect/>
          </a:stretch>
        </p:blipFill>
        <p:spPr>
          <a:xfrm>
            <a:off x="1986534" y="457200"/>
            <a:ext cx="5170932" cy="5943600"/>
          </a:xfrm>
          <a:prstGeom prst="rect">
            <a:avLst/>
          </a:prstGeom>
        </p:spPr>
      </p:pic>
    </p:spTree>
    <p:extLst>
      <p:ext uri="{BB962C8B-B14F-4D97-AF65-F5344CB8AC3E}">
        <p14:creationId xmlns:p14="http://schemas.microsoft.com/office/powerpoint/2010/main" val="1248278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507756E0186B458FD8B4663F7AE7EF" ma:contentTypeVersion="13" ma:contentTypeDescription="Create a new document." ma:contentTypeScope="" ma:versionID="68c04e746ef3be991f0178af3e608c06">
  <xsd:schema xmlns:xsd="http://www.w3.org/2001/XMLSchema" xmlns:xs="http://www.w3.org/2001/XMLSchema" xmlns:p="http://schemas.microsoft.com/office/2006/metadata/properties" xmlns:ns3="3f9a9a9b-47b7-40d7-866d-e0f90d7684b3" xmlns:ns4="3b0c4709-1d5e-4f53-a1cf-fb2b257b6cf2" targetNamespace="http://schemas.microsoft.com/office/2006/metadata/properties" ma:root="true" ma:fieldsID="e9cb71504e686f28da3acd11f95472c5" ns3:_="" ns4:_="">
    <xsd:import namespace="3f9a9a9b-47b7-40d7-866d-e0f90d7684b3"/>
    <xsd:import namespace="3b0c4709-1d5e-4f53-a1cf-fb2b257b6cf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9a9a9b-47b7-40d7-866d-e0f90d7684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0c4709-1d5e-4f53-a1cf-fb2b257b6c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6F913-B5BF-44FC-B5F9-27AA0CE8C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a9a9b-47b7-40d7-866d-e0f90d7684b3"/>
    <ds:schemaRef ds:uri="3b0c4709-1d5e-4f53-a1cf-fb2b257b6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E73218-90B4-4BEA-AB70-584669DDBC68}">
  <ds:schemaRefs>
    <ds:schemaRef ds:uri="3f9a9a9b-47b7-40d7-866d-e0f90d7684b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b0c4709-1d5e-4f53-a1cf-fb2b257b6cf2"/>
    <ds:schemaRef ds:uri="http://www.w3.org/XML/1998/namespace"/>
    <ds:schemaRef ds:uri="http://purl.org/dc/dcmitype/"/>
  </ds:schemaRefs>
</ds:datastoreItem>
</file>

<file path=customXml/itemProps3.xml><?xml version="1.0" encoding="utf-8"?>
<ds:datastoreItem xmlns:ds="http://schemas.openxmlformats.org/officeDocument/2006/customXml" ds:itemID="{CD7E2EAB-9B9F-402E-882C-55E47D328B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8444</TotalTime>
  <Words>585</Words>
  <Application>Microsoft Office PowerPoint</Application>
  <PresentationFormat>On-screen Show (4:3)</PresentationFormat>
  <Paragraphs>114</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PowerPoint Presentation</vt:lpstr>
      <vt:lpstr>Academic Affairs</vt:lpstr>
      <vt:lpstr>Academic Affairs Mission</vt:lpstr>
      <vt:lpstr>Academic Affairs Administrative Offices</vt:lpstr>
      <vt:lpstr>Academic Affairs Units</vt:lpstr>
      <vt:lpstr>Office of Student and Faculty Excellence (Office of Faculty Affairs)</vt:lpstr>
      <vt:lpstr>Office of Student and Faculty Excellence</vt:lpstr>
      <vt:lpstr>PowerPoint Presentation</vt:lpstr>
      <vt:lpstr>PowerPoint Presentation</vt:lpstr>
      <vt:lpstr>PowerPoint Presentation</vt:lpstr>
      <vt:lpstr>Contact Us</vt:lpstr>
      <vt:lpstr>New Faculty Sessions</vt:lpstr>
      <vt:lpstr>Thank you!  Slides are available at the following QR code.</vt:lpstr>
      <vt:lpstr>PowerPoint Presentation</vt:lpstr>
    </vt:vector>
  </TitlesOfParts>
  <Company>University of Louisiana at Lafayette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Sarver</dc:creator>
  <cp:lastModifiedBy>Travis Carmouche</cp:lastModifiedBy>
  <cp:revision>122</cp:revision>
  <cp:lastPrinted>2015-05-25T20:55:46Z</cp:lastPrinted>
  <dcterms:created xsi:type="dcterms:W3CDTF">2014-04-01T12:28:56Z</dcterms:created>
  <dcterms:modified xsi:type="dcterms:W3CDTF">2023-08-23T14:09:24Z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0x0101009B507756E0186B458FD8B4663F7AE7EF</vt:lpwstr>
  </property>
  <property fmtid="{D5CDD505-2E9C-101B-9397-08002B2CF9AE}" pid="3" name="MSIP_Label_638202f9-8d41-4950-b014-f183e397b746_Enabled">
    <vt:lpwstr>true</vt:lpwstr>
  </property>
  <property fmtid="{D5CDD505-2E9C-101B-9397-08002B2CF9AE}" pid="4" name="MSIP_Label_638202f9-8d41-4950-b014-f183e397b746_SetDate">
    <vt:lpwstr>2023-05-16T18:17:15Z</vt:lpwstr>
  </property>
  <property fmtid="{D5CDD505-2E9C-101B-9397-08002B2CF9AE}" pid="5" name="MSIP_Label_638202f9-8d41-4950-b014-f183e397b746_Method">
    <vt:lpwstr>Standard</vt:lpwstr>
  </property>
  <property fmtid="{D5CDD505-2E9C-101B-9397-08002B2CF9AE}" pid="6" name="MSIP_Label_638202f9-8d41-4950-b014-f183e397b746_Name">
    <vt:lpwstr>defa4170-0d19-0005-0004-bc88714345d2</vt:lpwstr>
  </property>
  <property fmtid="{D5CDD505-2E9C-101B-9397-08002B2CF9AE}" pid="7" name="MSIP_Label_638202f9-8d41-4950-b014-f183e397b746_SiteId">
    <vt:lpwstr>13b3b0ce-cd75-49a4-bfea-0a03b01ff1ab</vt:lpwstr>
  </property>
  <property fmtid="{D5CDD505-2E9C-101B-9397-08002B2CF9AE}" pid="8" name="MSIP_Label_638202f9-8d41-4950-b014-f183e397b746_ActionId">
    <vt:lpwstr>adc788d4-e412-461a-a7c2-c89a97a5e5c1</vt:lpwstr>
  </property>
  <property fmtid="{D5CDD505-2E9C-101B-9397-08002B2CF9AE}" pid="9" name="MSIP_Label_638202f9-8d41-4950-b014-f183e397b746_ContentBits">
    <vt:lpwstr>0</vt:lpwstr>
  </property>
</Properties>
</file>