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</p:sldIdLst>
  <p:sldSz cx="18288000" cy="10287000"/>
  <p:notesSz cx="6858000" cy="9144000"/>
  <p:embeddedFontLst>
    <p:embeddedFont>
      <p:font typeface="Belleza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va Sans" panose="020B0604020202020204" charset="0"/>
      <p:regular r:id="rId24"/>
    </p:embeddedFont>
    <p:embeddedFont>
      <p:font typeface="Canva Sans Bold" panose="020B0604020202020204" charset="0"/>
      <p:regular r:id="rId25"/>
    </p:embeddedFont>
    <p:embeddedFont>
      <p:font typeface="IBM Plex Sans Hebrew Text" panose="020B0604020202020204" charset="-79"/>
      <p:regular r:id="rId26"/>
    </p:embeddedFont>
    <p:embeddedFont>
      <p:font typeface="IBM Plex Sans Hebrew Text Bold" panose="020B0604020202020204" charset="-79"/>
      <p:regular r:id="rId27"/>
    </p:embeddedFont>
    <p:embeddedFont>
      <p:font typeface="Moontime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ultydiversity.org/14-day-challeng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93648">
            <a:off x="-834765" y="2712211"/>
            <a:ext cx="21049840" cy="24951319"/>
          </a:xfrm>
          <a:custGeom>
            <a:avLst/>
            <a:gdLst/>
            <a:ahLst/>
            <a:cxnLst/>
            <a:rect l="l" t="t" r="r" b="b"/>
            <a:pathLst>
              <a:path w="21049840" h="24951319">
                <a:moveTo>
                  <a:pt x="0" y="0"/>
                </a:moveTo>
                <a:lnTo>
                  <a:pt x="21049840" y="0"/>
                </a:lnTo>
                <a:lnTo>
                  <a:pt x="21049840" y="24951319"/>
                </a:lnTo>
                <a:lnTo>
                  <a:pt x="0" y="2495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814094">
            <a:off x="-10542046" y="-15121172"/>
            <a:ext cx="31044605" cy="21053887"/>
          </a:xfrm>
          <a:custGeom>
            <a:avLst/>
            <a:gdLst/>
            <a:ahLst/>
            <a:cxnLst/>
            <a:rect l="l" t="t" r="r" b="b"/>
            <a:pathLst>
              <a:path w="31044605" h="21053887">
                <a:moveTo>
                  <a:pt x="0" y="0"/>
                </a:moveTo>
                <a:lnTo>
                  <a:pt x="31044605" y="0"/>
                </a:lnTo>
                <a:lnTo>
                  <a:pt x="31044605" y="21053887"/>
                </a:lnTo>
                <a:lnTo>
                  <a:pt x="0" y="21053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93235" y="2627738"/>
            <a:ext cx="14901530" cy="163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9"/>
              </a:lnSpc>
            </a:pPr>
            <a:r>
              <a:rPr lang="en-US" sz="11158" dirty="0">
                <a:solidFill>
                  <a:srgbClr val="FFFFFF"/>
                </a:solidFill>
                <a:latin typeface="Belleza Bold"/>
              </a:rPr>
              <a:t>New Investments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39390" y="4330781"/>
            <a:ext cx="14901530" cy="3154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6"/>
              </a:lnSpc>
            </a:pPr>
            <a:r>
              <a:rPr lang="en-US" sz="10899" dirty="0">
                <a:solidFill>
                  <a:srgbClr val="FFFFFF"/>
                </a:solidFill>
                <a:latin typeface="Moontime"/>
              </a:rPr>
              <a:t>to support Faculty and Grad Student Scholarly Research and Development</a:t>
            </a:r>
          </a:p>
        </p:txBody>
      </p:sp>
      <p:sp>
        <p:nvSpPr>
          <p:cNvPr id="6" name="Freeform 6"/>
          <p:cNvSpPr/>
          <p:nvPr/>
        </p:nvSpPr>
        <p:spPr>
          <a:xfrm>
            <a:off x="11596876" y="8121272"/>
            <a:ext cx="4900333" cy="1696060"/>
          </a:xfrm>
          <a:custGeom>
            <a:avLst/>
            <a:gdLst/>
            <a:ahLst/>
            <a:cxnLst/>
            <a:rect l="l" t="t" r="r" b="b"/>
            <a:pathLst>
              <a:path w="4900333" h="1696060">
                <a:moveTo>
                  <a:pt x="0" y="0"/>
                </a:moveTo>
                <a:lnTo>
                  <a:pt x="4900333" y="0"/>
                </a:lnTo>
                <a:lnTo>
                  <a:pt x="4900333" y="1696059"/>
                </a:lnTo>
                <a:lnTo>
                  <a:pt x="0" y="16960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-850157" y="7862285"/>
            <a:ext cx="5830413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spc="375" dirty="0">
                <a:solidFill>
                  <a:schemeClr val="tx2">
                    <a:lumMod val="75000"/>
                  </a:schemeClr>
                </a:solidFill>
                <a:latin typeface="IBM Plex Sans Hebrew Text"/>
              </a:rPr>
              <a:t>NCFDD </a:t>
            </a:r>
          </a:p>
          <a:p>
            <a:pPr algn="ctr"/>
            <a:r>
              <a:rPr lang="en-US" sz="4400" b="1" spc="375" dirty="0">
                <a:solidFill>
                  <a:schemeClr val="tx2">
                    <a:lumMod val="75000"/>
                  </a:schemeClr>
                </a:solidFill>
                <a:latin typeface="IBM Plex Sans Hebrew Text"/>
              </a:rPr>
              <a:t>INSTITUTIONAL MEMBERSHIP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E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9732" y="302031"/>
            <a:ext cx="12927032" cy="9682939"/>
          </a:xfrm>
          <a:custGeom>
            <a:avLst/>
            <a:gdLst/>
            <a:ahLst/>
            <a:cxnLst/>
            <a:rect l="l" t="t" r="r" b="b"/>
            <a:pathLst>
              <a:path w="12927032" h="9682939">
                <a:moveTo>
                  <a:pt x="0" y="0"/>
                </a:moveTo>
                <a:lnTo>
                  <a:pt x="12927032" y="0"/>
                </a:lnTo>
                <a:lnTo>
                  <a:pt x="12927032" y="9682938"/>
                </a:lnTo>
                <a:lnTo>
                  <a:pt x="0" y="9682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447587">
            <a:off x="11823119" y="4207236"/>
            <a:ext cx="3999990" cy="399999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82C5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41275"/>
              <a:ext cx="635000" cy="682625"/>
            </a:xfrm>
            <a:prstGeom prst="rect">
              <a:avLst/>
            </a:prstGeom>
          </p:spPr>
          <p:txBody>
            <a:bodyPr lIns="65843" tIns="65843" rIns="65843" bIns="65843" rtlCol="0" anchor="ctr"/>
            <a:lstStyle/>
            <a:p>
              <a:pPr algn="ctr">
                <a:lnSpc>
                  <a:spcPts val="326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166933" y="4551050"/>
            <a:ext cx="3312361" cy="3312361"/>
          </a:xfrm>
          <a:custGeom>
            <a:avLst/>
            <a:gdLst/>
            <a:ahLst/>
            <a:cxnLst/>
            <a:rect l="l" t="t" r="r" b="b"/>
            <a:pathLst>
              <a:path w="3312361" h="3312361">
                <a:moveTo>
                  <a:pt x="0" y="0"/>
                </a:moveTo>
                <a:lnTo>
                  <a:pt x="3312362" y="0"/>
                </a:lnTo>
                <a:lnTo>
                  <a:pt x="3312362" y="3312362"/>
                </a:lnTo>
                <a:lnTo>
                  <a:pt x="0" y="3312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759012EB-E2B4-A938-23F2-7FED90E146FB}"/>
              </a:ext>
            </a:extLst>
          </p:cNvPr>
          <p:cNvSpPr/>
          <p:nvPr/>
        </p:nvSpPr>
        <p:spPr>
          <a:xfrm>
            <a:off x="13679545" y="8217568"/>
            <a:ext cx="4472389" cy="1805501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3823113" y="8888545"/>
            <a:ext cx="418870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Canva Sans 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https://www.facultydiversity.org/14-day-challenge</a:t>
            </a:r>
            <a:r>
              <a:rPr lang="en-US" sz="2000" b="1" dirty="0">
                <a:solidFill>
                  <a:srgbClr val="FFFF00"/>
                </a:solidFill>
                <a:latin typeface="Canva Sans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679545" y="263931"/>
            <a:ext cx="4328821" cy="427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6A516"/>
                </a:solidFill>
                <a:latin typeface="Canva Sans Bold"/>
              </a:rPr>
              <a:t>THE CHALLENGE IS SIMPLE.</a:t>
            </a:r>
            <a:r>
              <a:rPr lang="en-US" sz="2400">
                <a:solidFill>
                  <a:srgbClr val="FFFFFF"/>
                </a:solidFill>
                <a:latin typeface="Canva Sans"/>
              </a:rPr>
              <a:t> 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Write for at least 30 minutes 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every day - Monday through 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Friday - for two weeks. </a:t>
            </a:r>
          </a:p>
          <a:p>
            <a:pPr algn="r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Writing, in this case, refers to 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any scholarly activity ranging 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from the spark of a new idea 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to polishing a near-complete project (article, chapter, grant 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proposal, exhibit, book 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chapter, etc.).</a:t>
            </a:r>
            <a:r>
              <a:rPr lang="en-US" sz="2000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2045" y="1717618"/>
            <a:ext cx="16803909" cy="5660434"/>
          </a:xfrm>
          <a:custGeom>
            <a:avLst/>
            <a:gdLst/>
            <a:ahLst/>
            <a:cxnLst/>
            <a:rect l="l" t="t" r="r" b="b"/>
            <a:pathLst>
              <a:path w="16803909" h="5660434">
                <a:moveTo>
                  <a:pt x="0" y="0"/>
                </a:moveTo>
                <a:lnTo>
                  <a:pt x="16803910" y="0"/>
                </a:lnTo>
                <a:lnTo>
                  <a:pt x="16803910" y="5660434"/>
                </a:lnTo>
                <a:lnTo>
                  <a:pt x="0" y="56604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16443" y="7778747"/>
            <a:ext cx="14199872" cy="1868685"/>
            <a:chOff x="0" y="0"/>
            <a:chExt cx="18933163" cy="2491580"/>
          </a:xfrm>
        </p:grpSpPr>
        <p:sp>
          <p:nvSpPr>
            <p:cNvPr id="4" name="TextBox 4"/>
            <p:cNvSpPr txBox="1"/>
            <p:nvPr/>
          </p:nvSpPr>
          <p:spPr>
            <a:xfrm>
              <a:off x="3737721" y="57150"/>
              <a:ext cx="15195442" cy="1804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24"/>
                </a:lnSpc>
              </a:pPr>
              <a:r>
                <a:rPr lang="en-US" sz="9225">
                  <a:solidFill>
                    <a:srgbClr val="FFFFFF"/>
                  </a:solidFill>
                  <a:latin typeface="Moontime"/>
                </a:rPr>
                <a:t>for advanced graduate students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9469"/>
              <a:ext cx="9107715" cy="2302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67"/>
                </a:lnSpc>
              </a:pPr>
              <a:r>
                <a:rPr lang="en-US" sz="5401">
                  <a:solidFill>
                    <a:srgbClr val="DD9B55"/>
                  </a:solidFill>
                  <a:latin typeface="Belleza Italics"/>
                </a:rPr>
                <a:t>Dissertation </a:t>
              </a:r>
            </a:p>
            <a:p>
              <a:pPr>
                <a:lnSpc>
                  <a:spcPts val="6967"/>
                </a:lnSpc>
              </a:pPr>
              <a:r>
                <a:rPr lang="en-US" sz="5401">
                  <a:solidFill>
                    <a:srgbClr val="DD9B55"/>
                  </a:solidFill>
                  <a:latin typeface="Belleza Italics"/>
                </a:rPr>
                <a:t>Success Curriculum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2045" y="1717618"/>
            <a:ext cx="16803909" cy="5660434"/>
          </a:xfrm>
          <a:custGeom>
            <a:avLst/>
            <a:gdLst/>
            <a:ahLst/>
            <a:cxnLst/>
            <a:rect l="l" t="t" r="r" b="b"/>
            <a:pathLst>
              <a:path w="16803909" h="5660434">
                <a:moveTo>
                  <a:pt x="0" y="0"/>
                </a:moveTo>
                <a:lnTo>
                  <a:pt x="16803910" y="0"/>
                </a:lnTo>
                <a:lnTo>
                  <a:pt x="16803910" y="5660434"/>
                </a:lnTo>
                <a:lnTo>
                  <a:pt x="0" y="56604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16443" y="7778747"/>
            <a:ext cx="14199872" cy="1868685"/>
            <a:chOff x="0" y="0"/>
            <a:chExt cx="18933163" cy="2491580"/>
          </a:xfrm>
        </p:grpSpPr>
        <p:sp>
          <p:nvSpPr>
            <p:cNvPr id="4" name="TextBox 4"/>
            <p:cNvSpPr txBox="1"/>
            <p:nvPr/>
          </p:nvSpPr>
          <p:spPr>
            <a:xfrm>
              <a:off x="3737721" y="57150"/>
              <a:ext cx="15195442" cy="1804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24"/>
                </a:lnSpc>
              </a:pPr>
              <a:r>
                <a:rPr lang="en-US" sz="9225">
                  <a:solidFill>
                    <a:srgbClr val="FFFFFF"/>
                  </a:solidFill>
                  <a:latin typeface="Moontime"/>
                </a:rPr>
                <a:t>for advanced graduate students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9469"/>
              <a:ext cx="9107715" cy="2302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67"/>
                </a:lnSpc>
              </a:pPr>
              <a:r>
                <a:rPr lang="en-US" sz="5401">
                  <a:solidFill>
                    <a:srgbClr val="DD9B55"/>
                  </a:solidFill>
                  <a:latin typeface="Belleza Italics"/>
                </a:rPr>
                <a:t>Dissertation </a:t>
              </a:r>
            </a:p>
            <a:p>
              <a:pPr>
                <a:lnSpc>
                  <a:spcPts val="6967"/>
                </a:lnSpc>
              </a:pPr>
              <a:r>
                <a:rPr lang="en-US" sz="5401">
                  <a:solidFill>
                    <a:srgbClr val="DD9B55"/>
                  </a:solidFill>
                  <a:latin typeface="Belleza Italics"/>
                </a:rPr>
                <a:t>Success Curriculum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06878" y="149317"/>
            <a:ext cx="11074242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FFFFFF"/>
                </a:solidFill>
                <a:latin typeface="Moontime"/>
              </a:rPr>
              <a:t>isolation . perfectionism . procrastination procrastination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371" y="620473"/>
            <a:ext cx="16935258" cy="7249633"/>
            <a:chOff x="0" y="0"/>
            <a:chExt cx="22580345" cy="96661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580345" cy="9666177"/>
            </a:xfrm>
            <a:custGeom>
              <a:avLst/>
              <a:gdLst/>
              <a:ahLst/>
              <a:cxnLst/>
              <a:rect l="l" t="t" r="r" b="b"/>
              <a:pathLst>
                <a:path w="22580345" h="9666177">
                  <a:moveTo>
                    <a:pt x="0" y="0"/>
                  </a:moveTo>
                  <a:lnTo>
                    <a:pt x="22580345" y="0"/>
                  </a:lnTo>
                  <a:lnTo>
                    <a:pt x="22580345" y="9666177"/>
                  </a:lnTo>
                  <a:lnTo>
                    <a:pt x="0" y="9666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2172573" y="941810"/>
              <a:ext cx="9428201" cy="7782557"/>
            </a:xfrm>
            <a:custGeom>
              <a:avLst/>
              <a:gdLst/>
              <a:ahLst/>
              <a:cxnLst/>
              <a:rect l="l" t="t" r="r" b="b"/>
              <a:pathLst>
                <a:path w="9428201" h="7782557">
                  <a:moveTo>
                    <a:pt x="0" y="0"/>
                  </a:moveTo>
                  <a:lnTo>
                    <a:pt x="9428201" y="0"/>
                  </a:lnTo>
                  <a:lnTo>
                    <a:pt x="9428201" y="7782557"/>
                  </a:lnTo>
                  <a:lnTo>
                    <a:pt x="0" y="7782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7287" t="-297" r="-15541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98666" y="7970600"/>
            <a:ext cx="14199872" cy="1868685"/>
            <a:chOff x="0" y="0"/>
            <a:chExt cx="18933163" cy="2491580"/>
          </a:xfrm>
        </p:grpSpPr>
        <p:sp>
          <p:nvSpPr>
            <p:cNvPr id="6" name="TextBox 6"/>
            <p:cNvSpPr txBox="1"/>
            <p:nvPr/>
          </p:nvSpPr>
          <p:spPr>
            <a:xfrm>
              <a:off x="3737721" y="57150"/>
              <a:ext cx="15195442" cy="1804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24"/>
                </a:lnSpc>
              </a:pPr>
              <a:r>
                <a:rPr lang="en-US" sz="9225">
                  <a:solidFill>
                    <a:srgbClr val="FFFFFF"/>
                  </a:solidFill>
                  <a:latin typeface="Moontime"/>
                </a:rPr>
                <a:t>for advanced graduate students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89469"/>
              <a:ext cx="9107715" cy="2302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67"/>
                </a:lnSpc>
              </a:pPr>
              <a:r>
                <a:rPr lang="en-US" sz="5401">
                  <a:solidFill>
                    <a:srgbClr val="DD9B55"/>
                  </a:solidFill>
                  <a:latin typeface="Belleza Italics"/>
                </a:rPr>
                <a:t>Dissertation </a:t>
              </a:r>
            </a:p>
            <a:p>
              <a:pPr>
                <a:lnSpc>
                  <a:spcPts val="6967"/>
                </a:lnSpc>
              </a:pPr>
              <a:r>
                <a:rPr lang="en-US" sz="5401">
                  <a:solidFill>
                    <a:srgbClr val="DD9B55"/>
                  </a:solidFill>
                  <a:latin typeface="Belleza Italics"/>
                </a:rPr>
                <a:t>Success Curriculum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00681" y="304800"/>
            <a:ext cx="13024587" cy="9677400"/>
          </a:xfrm>
          <a:custGeom>
            <a:avLst/>
            <a:gdLst/>
            <a:ahLst/>
            <a:cxnLst/>
            <a:rect l="l" t="t" r="r" b="b"/>
            <a:pathLst>
              <a:path w="11129038" h="9094825">
                <a:moveTo>
                  <a:pt x="0" y="0"/>
                </a:moveTo>
                <a:lnTo>
                  <a:pt x="11129038" y="0"/>
                </a:lnTo>
                <a:lnTo>
                  <a:pt x="11129038" y="9094826"/>
                </a:lnTo>
                <a:lnTo>
                  <a:pt x="0" y="90948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447587">
            <a:off x="300329" y="1557628"/>
            <a:ext cx="4949124" cy="4949124"/>
            <a:chOff x="0" y="0"/>
            <a:chExt cx="6598832" cy="659883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6598832" cy="659883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29345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88900" y="41275"/>
                <a:ext cx="635000" cy="6826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65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336973" y="336973"/>
              <a:ext cx="5924886" cy="5924886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463617" y="45143"/>
                    </a:lnTo>
                    <a:lnTo>
                      <a:pt x="531984" y="19891"/>
                    </a:lnTo>
                    <a:lnTo>
                      <a:pt x="572451" y="80505"/>
                    </a:lnTo>
                    <a:lnTo>
                      <a:pt x="645276" y="77616"/>
                    </a:lnTo>
                    <a:lnTo>
                      <a:pt x="665032" y="147768"/>
                    </a:lnTo>
                    <a:lnTo>
                      <a:pt x="735184" y="167524"/>
                    </a:lnTo>
                    <a:lnTo>
                      <a:pt x="732295" y="240349"/>
                    </a:lnTo>
                    <a:lnTo>
                      <a:pt x="792909" y="280816"/>
                    </a:lnTo>
                    <a:lnTo>
                      <a:pt x="767657" y="349183"/>
                    </a:lnTo>
                    <a:lnTo>
                      <a:pt x="812800" y="406400"/>
                    </a:lnTo>
                    <a:lnTo>
                      <a:pt x="767657" y="463617"/>
                    </a:lnTo>
                    <a:lnTo>
                      <a:pt x="792909" y="531984"/>
                    </a:lnTo>
                    <a:lnTo>
                      <a:pt x="732295" y="572451"/>
                    </a:lnTo>
                    <a:lnTo>
                      <a:pt x="735184" y="645276"/>
                    </a:lnTo>
                    <a:lnTo>
                      <a:pt x="665032" y="665032"/>
                    </a:lnTo>
                    <a:lnTo>
                      <a:pt x="645276" y="735184"/>
                    </a:lnTo>
                    <a:lnTo>
                      <a:pt x="572451" y="732295"/>
                    </a:lnTo>
                    <a:lnTo>
                      <a:pt x="531984" y="792909"/>
                    </a:lnTo>
                    <a:lnTo>
                      <a:pt x="463617" y="767657"/>
                    </a:lnTo>
                    <a:lnTo>
                      <a:pt x="406400" y="812800"/>
                    </a:lnTo>
                    <a:lnTo>
                      <a:pt x="349183" y="767657"/>
                    </a:lnTo>
                    <a:lnTo>
                      <a:pt x="280816" y="792909"/>
                    </a:lnTo>
                    <a:lnTo>
                      <a:pt x="240349" y="732295"/>
                    </a:lnTo>
                    <a:lnTo>
                      <a:pt x="167524" y="735184"/>
                    </a:lnTo>
                    <a:lnTo>
                      <a:pt x="147768" y="665032"/>
                    </a:lnTo>
                    <a:lnTo>
                      <a:pt x="77616" y="645276"/>
                    </a:lnTo>
                    <a:lnTo>
                      <a:pt x="80505" y="572451"/>
                    </a:lnTo>
                    <a:lnTo>
                      <a:pt x="19891" y="531984"/>
                    </a:lnTo>
                    <a:lnTo>
                      <a:pt x="45143" y="463617"/>
                    </a:lnTo>
                    <a:lnTo>
                      <a:pt x="0" y="406400"/>
                    </a:lnTo>
                    <a:lnTo>
                      <a:pt x="45143" y="349183"/>
                    </a:lnTo>
                    <a:lnTo>
                      <a:pt x="19891" y="280816"/>
                    </a:lnTo>
                    <a:lnTo>
                      <a:pt x="80505" y="240349"/>
                    </a:lnTo>
                    <a:lnTo>
                      <a:pt x="77616" y="167524"/>
                    </a:lnTo>
                    <a:lnTo>
                      <a:pt x="147768" y="147768"/>
                    </a:lnTo>
                    <a:lnTo>
                      <a:pt x="167524" y="77616"/>
                    </a:lnTo>
                    <a:lnTo>
                      <a:pt x="240349" y="80505"/>
                    </a:lnTo>
                    <a:lnTo>
                      <a:pt x="280816" y="19891"/>
                    </a:lnTo>
                    <a:lnTo>
                      <a:pt x="349183" y="45143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7C7EA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88900" y="22225"/>
                <a:ext cx="675368" cy="7016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39"/>
                  </a:lnSpc>
                </a:pPr>
                <a:r>
                  <a:rPr lang="en-US" sz="3200" spc="769" dirty="0">
                    <a:solidFill>
                      <a:srgbClr val="FFFFFF"/>
                    </a:solidFill>
                    <a:latin typeface="IBM Plex Sans Hebrew Text Bold"/>
                  </a:rPr>
                  <a:t>CURRENTLY AVAILABLE!</a:t>
                </a: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07158" y="518804"/>
            <a:ext cx="12273685" cy="9249392"/>
          </a:xfrm>
          <a:custGeom>
            <a:avLst/>
            <a:gdLst/>
            <a:ahLst/>
            <a:cxnLst/>
            <a:rect l="l" t="t" r="r" b="b"/>
            <a:pathLst>
              <a:path w="12273685" h="9249392">
                <a:moveTo>
                  <a:pt x="0" y="0"/>
                </a:moveTo>
                <a:lnTo>
                  <a:pt x="12273684" y="0"/>
                </a:lnTo>
                <a:lnTo>
                  <a:pt x="12273684" y="9249392"/>
                </a:lnTo>
                <a:lnTo>
                  <a:pt x="0" y="9249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3023" y="2691157"/>
            <a:ext cx="9503915" cy="1007692"/>
          </a:xfrm>
          <a:custGeom>
            <a:avLst/>
            <a:gdLst/>
            <a:ahLst/>
            <a:cxnLst/>
            <a:rect l="l" t="t" r="r" b="b"/>
            <a:pathLst>
              <a:path w="9503915" h="1007692">
                <a:moveTo>
                  <a:pt x="0" y="0"/>
                </a:moveTo>
                <a:lnTo>
                  <a:pt x="9503915" y="0"/>
                </a:lnTo>
                <a:lnTo>
                  <a:pt x="9503915" y="1007692"/>
                </a:lnTo>
                <a:lnTo>
                  <a:pt x="0" y="10076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748564" y="5850733"/>
            <a:ext cx="5064558" cy="3917463"/>
            <a:chOff x="0" y="0"/>
            <a:chExt cx="6752743" cy="522328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6752743" cy="5223284"/>
              <a:chOff x="0" y="0"/>
              <a:chExt cx="1333875" cy="10317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333875" cy="1031760"/>
              </a:xfrm>
              <a:custGeom>
                <a:avLst/>
                <a:gdLst/>
                <a:ahLst/>
                <a:cxnLst/>
                <a:rect l="l" t="t" r="r" b="b"/>
                <a:pathLst>
                  <a:path w="1333875" h="1031760">
                    <a:moveTo>
                      <a:pt x="0" y="0"/>
                    </a:moveTo>
                    <a:lnTo>
                      <a:pt x="1333875" y="0"/>
                    </a:lnTo>
                    <a:lnTo>
                      <a:pt x="1333875" y="1031760"/>
                    </a:lnTo>
                    <a:lnTo>
                      <a:pt x="0" y="1031760"/>
                    </a:lnTo>
                    <a:close/>
                  </a:path>
                </a:pathLst>
              </a:custGeom>
              <a:solidFill>
                <a:srgbClr val="282C57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29342" y="193686"/>
              <a:ext cx="6248924" cy="4835912"/>
            </a:xfrm>
            <a:custGeom>
              <a:avLst/>
              <a:gdLst/>
              <a:ahLst/>
              <a:cxnLst/>
              <a:rect l="l" t="t" r="r" b="b"/>
              <a:pathLst>
                <a:path w="6248924" h="4835912">
                  <a:moveTo>
                    <a:pt x="0" y="0"/>
                  </a:moveTo>
                  <a:lnTo>
                    <a:pt x="6248924" y="0"/>
                  </a:lnTo>
                  <a:lnTo>
                    <a:pt x="6248924" y="4835912"/>
                  </a:lnTo>
                  <a:lnTo>
                    <a:pt x="0" y="4835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940" r="-11274" b="-2904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42729" y="387273"/>
            <a:ext cx="13002542" cy="9512455"/>
          </a:xfrm>
          <a:custGeom>
            <a:avLst/>
            <a:gdLst/>
            <a:ahLst/>
            <a:cxnLst/>
            <a:rect l="l" t="t" r="r" b="b"/>
            <a:pathLst>
              <a:path w="13002542" h="9512455">
                <a:moveTo>
                  <a:pt x="0" y="0"/>
                </a:moveTo>
                <a:lnTo>
                  <a:pt x="13002542" y="0"/>
                </a:lnTo>
                <a:lnTo>
                  <a:pt x="13002542" y="9512454"/>
                </a:lnTo>
                <a:lnTo>
                  <a:pt x="0" y="9512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10134" y="3401223"/>
            <a:ext cx="10067731" cy="3484554"/>
          </a:xfrm>
          <a:custGeom>
            <a:avLst/>
            <a:gdLst/>
            <a:ahLst/>
            <a:cxnLst/>
            <a:rect l="l" t="t" r="r" b="b"/>
            <a:pathLst>
              <a:path w="10067731" h="3484554">
                <a:moveTo>
                  <a:pt x="0" y="0"/>
                </a:moveTo>
                <a:lnTo>
                  <a:pt x="10067732" y="0"/>
                </a:lnTo>
                <a:lnTo>
                  <a:pt x="10067732" y="3484554"/>
                </a:lnTo>
                <a:lnTo>
                  <a:pt x="0" y="3484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7899" y="1214630"/>
            <a:ext cx="17772202" cy="7857739"/>
          </a:xfrm>
          <a:custGeom>
            <a:avLst/>
            <a:gdLst/>
            <a:ahLst/>
            <a:cxnLst/>
            <a:rect l="l" t="t" r="r" b="b"/>
            <a:pathLst>
              <a:path w="17772202" h="7857739">
                <a:moveTo>
                  <a:pt x="0" y="0"/>
                </a:moveTo>
                <a:lnTo>
                  <a:pt x="17772202" y="0"/>
                </a:lnTo>
                <a:lnTo>
                  <a:pt x="17772202" y="7857740"/>
                </a:lnTo>
                <a:lnTo>
                  <a:pt x="0" y="7857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24146" y="6427126"/>
            <a:ext cx="6367892" cy="2203998"/>
          </a:xfrm>
          <a:custGeom>
            <a:avLst/>
            <a:gdLst/>
            <a:ahLst/>
            <a:cxnLst/>
            <a:rect l="l" t="t" r="r" b="b"/>
            <a:pathLst>
              <a:path w="6367892" h="2203998">
                <a:moveTo>
                  <a:pt x="0" y="0"/>
                </a:moveTo>
                <a:lnTo>
                  <a:pt x="6367892" y="0"/>
                </a:lnTo>
                <a:lnTo>
                  <a:pt x="6367892" y="2203998"/>
                </a:lnTo>
                <a:lnTo>
                  <a:pt x="0" y="22039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31309" y="7016118"/>
            <a:ext cx="7425381" cy="2570007"/>
          </a:xfrm>
          <a:custGeom>
            <a:avLst/>
            <a:gdLst/>
            <a:ahLst/>
            <a:cxnLst/>
            <a:rect l="l" t="t" r="r" b="b"/>
            <a:pathLst>
              <a:path w="7425381" h="2570007">
                <a:moveTo>
                  <a:pt x="0" y="0"/>
                </a:moveTo>
                <a:lnTo>
                  <a:pt x="7425382" y="0"/>
                </a:lnTo>
                <a:lnTo>
                  <a:pt x="7425382" y="2570007"/>
                </a:lnTo>
                <a:lnTo>
                  <a:pt x="0" y="25700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21350" y="1066800"/>
            <a:ext cx="15445301" cy="556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5"/>
              </a:lnSpc>
            </a:pPr>
            <a:r>
              <a:rPr lang="en-US" sz="6500">
                <a:solidFill>
                  <a:srgbClr val="FFFFFF"/>
                </a:solidFill>
                <a:latin typeface="Belleza"/>
              </a:rPr>
              <a:t>The three-year NCFDD Institutional Membership--a $60,000 investment--is funded jointly by the Office of the Provost, </a:t>
            </a:r>
          </a:p>
          <a:p>
            <a:pPr algn="ctr">
              <a:lnSpc>
                <a:spcPts val="7345"/>
              </a:lnSpc>
            </a:pPr>
            <a:r>
              <a:rPr lang="en-US" sz="6500">
                <a:solidFill>
                  <a:srgbClr val="FFFFFF"/>
                </a:solidFill>
                <a:latin typeface="Belleza"/>
              </a:rPr>
              <a:t>Office of the Vice President for Research, Innovation, and Economic Development,</a:t>
            </a:r>
          </a:p>
          <a:p>
            <a:pPr algn="ctr">
              <a:lnSpc>
                <a:spcPts val="7345"/>
              </a:lnSpc>
            </a:pPr>
            <a:r>
              <a:rPr lang="en-US" sz="6500">
                <a:solidFill>
                  <a:srgbClr val="FFFFFF"/>
                </a:solidFill>
                <a:latin typeface="Belleza"/>
              </a:rPr>
              <a:t>and the Graduate School.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7E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14503" y="619708"/>
            <a:ext cx="14458995" cy="9047584"/>
          </a:xfrm>
          <a:custGeom>
            <a:avLst/>
            <a:gdLst/>
            <a:ahLst/>
            <a:cxnLst/>
            <a:rect l="l" t="t" r="r" b="b"/>
            <a:pathLst>
              <a:path w="14458995" h="9047584">
                <a:moveTo>
                  <a:pt x="0" y="0"/>
                </a:moveTo>
                <a:lnTo>
                  <a:pt x="14458994" y="0"/>
                </a:lnTo>
                <a:lnTo>
                  <a:pt x="14458994" y="9047584"/>
                </a:lnTo>
                <a:lnTo>
                  <a:pt x="0" y="90475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39386" y="0"/>
            <a:ext cx="14409227" cy="10287000"/>
          </a:xfrm>
          <a:custGeom>
            <a:avLst/>
            <a:gdLst/>
            <a:ahLst/>
            <a:cxnLst/>
            <a:rect l="l" t="t" r="r" b="b"/>
            <a:pathLst>
              <a:path w="14409227" h="10287000">
                <a:moveTo>
                  <a:pt x="0" y="0"/>
                </a:moveTo>
                <a:lnTo>
                  <a:pt x="14409228" y="0"/>
                </a:lnTo>
                <a:lnTo>
                  <a:pt x="1440922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028700"/>
            <a:ext cx="18288000" cy="975616"/>
            <a:chOff x="0" y="0"/>
            <a:chExt cx="4816593" cy="2569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56952"/>
            </a:xfrm>
            <a:custGeom>
              <a:avLst/>
              <a:gdLst/>
              <a:ahLst/>
              <a:cxnLst/>
              <a:rect l="l" t="t" r="r" b="b"/>
              <a:pathLst>
                <a:path w="4816592" h="256952">
                  <a:moveTo>
                    <a:pt x="0" y="0"/>
                  </a:moveTo>
                  <a:lnTo>
                    <a:pt x="4816592" y="0"/>
                  </a:lnTo>
                  <a:lnTo>
                    <a:pt x="4816592" y="256952"/>
                  </a:lnTo>
                  <a:lnTo>
                    <a:pt x="0" y="256952"/>
                  </a:lnTo>
                  <a:close/>
                </a:path>
              </a:pathLst>
            </a:custGeom>
            <a:solidFill>
              <a:srgbClr val="7C7EA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904875"/>
            <a:ext cx="1828800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E1964D"/>
                </a:solidFill>
                <a:latin typeface="Moontime"/>
              </a:rPr>
              <a:t>for all faculty members and graduate students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70498" y="0"/>
            <a:ext cx="8147003" cy="10287000"/>
          </a:xfrm>
          <a:custGeom>
            <a:avLst/>
            <a:gdLst/>
            <a:ahLst/>
            <a:cxnLst/>
            <a:rect l="l" t="t" r="r" b="b"/>
            <a:pathLst>
              <a:path w="8147003" h="10287000">
                <a:moveTo>
                  <a:pt x="0" y="0"/>
                </a:moveTo>
                <a:lnTo>
                  <a:pt x="8147004" y="0"/>
                </a:lnTo>
                <a:lnTo>
                  <a:pt x="814700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114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70434" y="374231"/>
            <a:ext cx="13347132" cy="9538538"/>
          </a:xfrm>
          <a:custGeom>
            <a:avLst/>
            <a:gdLst/>
            <a:ahLst/>
            <a:cxnLst/>
            <a:rect l="l" t="t" r="r" b="b"/>
            <a:pathLst>
              <a:path w="13347132" h="9538538">
                <a:moveTo>
                  <a:pt x="0" y="0"/>
                </a:moveTo>
                <a:lnTo>
                  <a:pt x="13347132" y="0"/>
                </a:lnTo>
                <a:lnTo>
                  <a:pt x="13347132" y="9538538"/>
                </a:lnTo>
                <a:lnTo>
                  <a:pt x="0" y="95385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26827">
            <a:off x="824816" y="139176"/>
            <a:ext cx="5395341" cy="3647635"/>
          </a:xfrm>
          <a:custGeom>
            <a:avLst/>
            <a:gdLst/>
            <a:ahLst/>
            <a:cxnLst/>
            <a:rect l="l" t="t" r="r" b="b"/>
            <a:pathLst>
              <a:path w="5395341" h="3647635">
                <a:moveTo>
                  <a:pt x="0" y="0"/>
                </a:moveTo>
                <a:lnTo>
                  <a:pt x="5395340" y="0"/>
                </a:lnTo>
                <a:lnTo>
                  <a:pt x="5395340" y="3647635"/>
                </a:lnTo>
                <a:lnTo>
                  <a:pt x="0" y="3647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173" b="-976"/>
            </a:stretch>
          </a:blipFill>
        </p:spPr>
      </p:sp>
      <p:sp>
        <p:nvSpPr>
          <p:cNvPr id="3" name="Freeform 3"/>
          <p:cNvSpPr/>
          <p:nvPr/>
        </p:nvSpPr>
        <p:spPr>
          <a:xfrm rot="-517508">
            <a:off x="11267634" y="63225"/>
            <a:ext cx="6716133" cy="9559025"/>
          </a:xfrm>
          <a:custGeom>
            <a:avLst/>
            <a:gdLst/>
            <a:ahLst/>
            <a:cxnLst/>
            <a:rect l="l" t="t" r="r" b="b"/>
            <a:pathLst>
              <a:path w="6716133" h="9559025">
                <a:moveTo>
                  <a:pt x="0" y="0"/>
                </a:moveTo>
                <a:lnTo>
                  <a:pt x="6716134" y="0"/>
                </a:lnTo>
                <a:lnTo>
                  <a:pt x="6716134" y="9559025"/>
                </a:lnTo>
                <a:lnTo>
                  <a:pt x="0" y="9559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759" t="-1150" r="-8358"/>
            </a:stretch>
          </a:blipFill>
        </p:spPr>
      </p:sp>
      <p:sp>
        <p:nvSpPr>
          <p:cNvPr id="5" name="Freeform 5"/>
          <p:cNvSpPr/>
          <p:nvPr/>
        </p:nvSpPr>
        <p:spPr>
          <a:xfrm rot="-726108">
            <a:off x="947766" y="4197439"/>
            <a:ext cx="4200752" cy="5712696"/>
          </a:xfrm>
          <a:custGeom>
            <a:avLst/>
            <a:gdLst/>
            <a:ahLst/>
            <a:cxnLst/>
            <a:rect l="l" t="t" r="r" b="b"/>
            <a:pathLst>
              <a:path w="4200752" h="5712696">
                <a:moveTo>
                  <a:pt x="0" y="0"/>
                </a:moveTo>
                <a:lnTo>
                  <a:pt x="4200752" y="0"/>
                </a:lnTo>
                <a:lnTo>
                  <a:pt x="4200752" y="5712696"/>
                </a:lnTo>
                <a:lnTo>
                  <a:pt x="0" y="57126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9FA51-1F80-6F81-E5C6-07A87A537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9206">
            <a:off x="5611038" y="2122480"/>
            <a:ext cx="5410200" cy="72876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60684" y="309811"/>
            <a:ext cx="13566631" cy="9667378"/>
          </a:xfrm>
          <a:custGeom>
            <a:avLst/>
            <a:gdLst/>
            <a:ahLst/>
            <a:cxnLst/>
            <a:rect l="l" t="t" r="r" b="b"/>
            <a:pathLst>
              <a:path w="13566631" h="9667378">
                <a:moveTo>
                  <a:pt x="0" y="0"/>
                </a:moveTo>
                <a:lnTo>
                  <a:pt x="13566632" y="0"/>
                </a:lnTo>
                <a:lnTo>
                  <a:pt x="13566632" y="9667378"/>
                </a:lnTo>
                <a:lnTo>
                  <a:pt x="0" y="9667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162</Words>
  <Application>Microsoft Office PowerPoint</Application>
  <PresentationFormat>Custom</PresentationFormat>
  <Paragraphs>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Belleza Bold</vt:lpstr>
      <vt:lpstr>Canva Sans</vt:lpstr>
      <vt:lpstr>Calibri</vt:lpstr>
      <vt:lpstr>Moontime</vt:lpstr>
      <vt:lpstr>IBM Plex Sans Hebrew Text Bold</vt:lpstr>
      <vt:lpstr>Arial</vt:lpstr>
      <vt:lpstr>IBM Plex Sans Hebrew Text</vt:lpstr>
      <vt:lpstr>Belleza Italics</vt:lpstr>
      <vt:lpstr>Canva Sans Bold</vt:lpstr>
      <vt:lpstr>Belleza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NCFDD Presentation</dc:title>
  <cp:lastModifiedBy>Dianne L Olivier</cp:lastModifiedBy>
  <cp:revision>4</cp:revision>
  <dcterms:created xsi:type="dcterms:W3CDTF">2006-08-16T00:00:00Z</dcterms:created>
  <dcterms:modified xsi:type="dcterms:W3CDTF">2023-08-14T19:26:29Z</dcterms:modified>
  <dc:identifier>DAFgXhVm8FY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8202f9-8d41-4950-b014-f183e397b746_Enabled">
    <vt:lpwstr>true</vt:lpwstr>
  </property>
  <property fmtid="{D5CDD505-2E9C-101B-9397-08002B2CF9AE}" pid="3" name="MSIP_Label_638202f9-8d41-4950-b014-f183e397b746_SetDate">
    <vt:lpwstr>2023-08-14T14:03:33Z</vt:lpwstr>
  </property>
  <property fmtid="{D5CDD505-2E9C-101B-9397-08002B2CF9AE}" pid="4" name="MSIP_Label_638202f9-8d41-4950-b014-f183e397b746_Method">
    <vt:lpwstr>Standard</vt:lpwstr>
  </property>
  <property fmtid="{D5CDD505-2E9C-101B-9397-08002B2CF9AE}" pid="5" name="MSIP_Label_638202f9-8d41-4950-b014-f183e397b746_Name">
    <vt:lpwstr>defa4170-0d19-0005-0004-bc88714345d2</vt:lpwstr>
  </property>
  <property fmtid="{D5CDD505-2E9C-101B-9397-08002B2CF9AE}" pid="6" name="MSIP_Label_638202f9-8d41-4950-b014-f183e397b746_SiteId">
    <vt:lpwstr>13b3b0ce-cd75-49a4-bfea-0a03b01ff1ab</vt:lpwstr>
  </property>
  <property fmtid="{D5CDD505-2E9C-101B-9397-08002B2CF9AE}" pid="7" name="MSIP_Label_638202f9-8d41-4950-b014-f183e397b746_ActionId">
    <vt:lpwstr>cb46062f-226b-47b8-8aaa-d7059935b0c9</vt:lpwstr>
  </property>
  <property fmtid="{D5CDD505-2E9C-101B-9397-08002B2CF9AE}" pid="8" name="MSIP_Label_638202f9-8d41-4950-b014-f183e397b746_ContentBits">
    <vt:lpwstr>0</vt:lpwstr>
  </property>
</Properties>
</file>