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69" r:id="rId4"/>
    <p:sldId id="272" r:id="rId5"/>
    <p:sldId id="257" r:id="rId6"/>
    <p:sldId id="271" r:id="rId7"/>
    <p:sldId id="274" r:id="rId8"/>
    <p:sldId id="268" r:id="rId9"/>
    <p:sldId id="258" r:id="rId10"/>
    <p:sldId id="261" r:id="rId1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C4256B1E-DFE2-46CD-9296-D3B00AA0CA49}">
          <p14:sldIdLst>
            <p14:sldId id="256"/>
            <p14:sldId id="262"/>
            <p14:sldId id="269"/>
            <p14:sldId id="272"/>
            <p14:sldId id="257"/>
            <p14:sldId id="271"/>
            <p14:sldId id="274"/>
            <p14:sldId id="268"/>
            <p14:sldId id="258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A180B0-7A7B-4EC4-811B-6E7C3DAE68CB}" v="318" dt="2023-08-09T12:49:12.6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A Lewis" userId="2b5171f6-1380-40bd-b835-e6c1c4b09b00" providerId="ADAL" clId="{91A180B0-7A7B-4EC4-811B-6E7C3DAE68CB}"/>
    <pc:docChg chg="custSel addSld delSld modSld sldOrd modSection">
      <pc:chgData name="Melissa A Lewis" userId="2b5171f6-1380-40bd-b835-e6c1c4b09b00" providerId="ADAL" clId="{91A180B0-7A7B-4EC4-811B-6E7C3DAE68CB}" dt="2023-08-09T13:20:39.207" v="864" actId="255"/>
      <pc:docMkLst>
        <pc:docMk/>
      </pc:docMkLst>
      <pc:sldChg chg="modSp mod">
        <pc:chgData name="Melissa A Lewis" userId="2b5171f6-1380-40bd-b835-e6c1c4b09b00" providerId="ADAL" clId="{91A180B0-7A7B-4EC4-811B-6E7C3DAE68CB}" dt="2023-08-07T20:18:28.631" v="5" actId="27636"/>
        <pc:sldMkLst>
          <pc:docMk/>
          <pc:sldMk cId="1594523179" sldId="268"/>
        </pc:sldMkLst>
        <pc:spChg chg="mod">
          <ac:chgData name="Melissa A Lewis" userId="2b5171f6-1380-40bd-b835-e6c1c4b09b00" providerId="ADAL" clId="{91A180B0-7A7B-4EC4-811B-6E7C3DAE68CB}" dt="2023-08-07T20:18:28.631" v="4" actId="27636"/>
          <ac:spMkLst>
            <pc:docMk/>
            <pc:sldMk cId="1594523179" sldId="268"/>
            <ac:spMk id="3" creationId="{3BB80C08-0615-EC0B-0130-596AD066B325}"/>
          </ac:spMkLst>
        </pc:spChg>
        <pc:spChg chg="mod">
          <ac:chgData name="Melissa A Lewis" userId="2b5171f6-1380-40bd-b835-e6c1c4b09b00" providerId="ADAL" clId="{91A180B0-7A7B-4EC4-811B-6E7C3DAE68CB}" dt="2023-08-07T20:18:28.631" v="5" actId="27636"/>
          <ac:spMkLst>
            <pc:docMk/>
            <pc:sldMk cId="1594523179" sldId="268"/>
            <ac:spMk id="4" creationId="{C40BF595-D8F7-DD8B-C9A2-26C2AF8787A2}"/>
          </ac:spMkLst>
        </pc:spChg>
      </pc:sldChg>
      <pc:sldChg chg="modSp ord">
        <pc:chgData name="Melissa A Lewis" userId="2b5171f6-1380-40bd-b835-e6c1c4b09b00" providerId="ADAL" clId="{91A180B0-7A7B-4EC4-811B-6E7C3DAE68CB}" dt="2023-08-09T12:48:05.090" v="49"/>
        <pc:sldMkLst>
          <pc:docMk/>
          <pc:sldMk cId="3246202826" sldId="269"/>
        </pc:sldMkLst>
        <pc:graphicFrameChg chg="mod">
          <ac:chgData name="Melissa A Lewis" userId="2b5171f6-1380-40bd-b835-e6c1c4b09b00" providerId="ADAL" clId="{91A180B0-7A7B-4EC4-811B-6E7C3DAE68CB}" dt="2023-08-09T12:47:32.284" v="44" actId="20577"/>
          <ac:graphicFrameMkLst>
            <pc:docMk/>
            <pc:sldMk cId="3246202826" sldId="269"/>
            <ac:graphicFrameMk id="11" creationId="{4B0F6EAA-C54E-E4F8-EC21-5BD858FFF237}"/>
          </ac:graphicFrameMkLst>
        </pc:graphicFrameChg>
      </pc:sldChg>
      <pc:sldChg chg="modSp del mod">
        <pc:chgData name="Melissa A Lewis" userId="2b5171f6-1380-40bd-b835-e6c1c4b09b00" providerId="ADAL" clId="{91A180B0-7A7B-4EC4-811B-6E7C3DAE68CB}" dt="2023-08-09T13:18:19.628" v="860" actId="47"/>
        <pc:sldMkLst>
          <pc:docMk/>
          <pc:sldMk cId="3487323041" sldId="270"/>
        </pc:sldMkLst>
        <pc:spChg chg="mod">
          <ac:chgData name="Melissa A Lewis" userId="2b5171f6-1380-40bd-b835-e6c1c4b09b00" providerId="ADAL" clId="{91A180B0-7A7B-4EC4-811B-6E7C3DAE68CB}" dt="2023-08-07T20:18:46.562" v="6" actId="255"/>
          <ac:spMkLst>
            <pc:docMk/>
            <pc:sldMk cId="3487323041" sldId="270"/>
            <ac:spMk id="3" creationId="{A8729C4B-3EB8-15E3-5D2A-14193B189BB9}"/>
          </ac:spMkLst>
        </pc:spChg>
        <pc:spChg chg="mod">
          <ac:chgData name="Melissa A Lewis" userId="2b5171f6-1380-40bd-b835-e6c1c4b09b00" providerId="ADAL" clId="{91A180B0-7A7B-4EC4-811B-6E7C3DAE68CB}" dt="2023-08-07T20:18:50.240" v="7" actId="255"/>
          <ac:spMkLst>
            <pc:docMk/>
            <pc:sldMk cId="3487323041" sldId="270"/>
            <ac:spMk id="5" creationId="{5C771975-A7A3-E97E-31D0-261F2AF6263B}"/>
          </ac:spMkLst>
        </pc:spChg>
      </pc:sldChg>
      <pc:sldChg chg="add ord">
        <pc:chgData name="Melissa A Lewis" userId="2b5171f6-1380-40bd-b835-e6c1c4b09b00" providerId="ADAL" clId="{91A180B0-7A7B-4EC4-811B-6E7C3DAE68CB}" dt="2023-08-09T12:47:55.564" v="47"/>
        <pc:sldMkLst>
          <pc:docMk/>
          <pc:sldMk cId="2245662337" sldId="272"/>
        </pc:sldMkLst>
      </pc:sldChg>
      <pc:sldChg chg="modSp add del mod modClrScheme chgLayout">
        <pc:chgData name="Melissa A Lewis" userId="2b5171f6-1380-40bd-b835-e6c1c4b09b00" providerId="ADAL" clId="{91A180B0-7A7B-4EC4-811B-6E7C3DAE68CB}" dt="2023-08-09T13:18:23.086" v="861" actId="47"/>
        <pc:sldMkLst>
          <pc:docMk/>
          <pc:sldMk cId="3992881761" sldId="273"/>
        </pc:sldMkLst>
        <pc:spChg chg="mod ord">
          <ac:chgData name="Melissa A Lewis" userId="2b5171f6-1380-40bd-b835-e6c1c4b09b00" providerId="ADAL" clId="{91A180B0-7A7B-4EC4-811B-6E7C3DAE68CB}" dt="2023-08-09T12:49:12.638" v="52" actId="700"/>
          <ac:spMkLst>
            <pc:docMk/>
            <pc:sldMk cId="3992881761" sldId="273"/>
            <ac:spMk id="2" creationId="{2D31C052-094F-FECC-9EBB-47E0EA19F7F8}"/>
          </ac:spMkLst>
        </pc:spChg>
        <pc:spChg chg="mod ord">
          <ac:chgData name="Melissa A Lewis" userId="2b5171f6-1380-40bd-b835-e6c1c4b09b00" providerId="ADAL" clId="{91A180B0-7A7B-4EC4-811B-6E7C3DAE68CB}" dt="2023-08-09T12:50:03.585" v="68" actId="6549"/>
          <ac:spMkLst>
            <pc:docMk/>
            <pc:sldMk cId="3992881761" sldId="273"/>
            <ac:spMk id="3" creationId="{A8729C4B-3EB8-15E3-5D2A-14193B189BB9}"/>
          </ac:spMkLst>
        </pc:spChg>
        <pc:spChg chg="mod ord">
          <ac:chgData name="Melissa A Lewis" userId="2b5171f6-1380-40bd-b835-e6c1c4b09b00" providerId="ADAL" clId="{91A180B0-7A7B-4EC4-811B-6E7C3DAE68CB}" dt="2023-08-09T12:49:51.291" v="66" actId="27636"/>
          <ac:spMkLst>
            <pc:docMk/>
            <pc:sldMk cId="3992881761" sldId="273"/>
            <ac:spMk id="5" creationId="{5C771975-A7A3-E97E-31D0-261F2AF6263B}"/>
          </ac:spMkLst>
        </pc:spChg>
        <pc:spChg chg="mod ord">
          <ac:chgData name="Melissa A Lewis" userId="2b5171f6-1380-40bd-b835-e6c1c4b09b00" providerId="ADAL" clId="{91A180B0-7A7B-4EC4-811B-6E7C3DAE68CB}" dt="2023-08-09T12:49:39.329" v="60" actId="27636"/>
          <ac:spMkLst>
            <pc:docMk/>
            <pc:sldMk cId="3992881761" sldId="273"/>
            <ac:spMk id="6" creationId="{A639FEAB-618E-4B7B-5913-F9BB9E49E415}"/>
          </ac:spMkLst>
        </pc:spChg>
        <pc:graphicFrameChg chg="mod ord">
          <ac:chgData name="Melissa A Lewis" userId="2b5171f6-1380-40bd-b835-e6c1c4b09b00" providerId="ADAL" clId="{91A180B0-7A7B-4EC4-811B-6E7C3DAE68CB}" dt="2023-08-09T12:49:25.224" v="55" actId="14100"/>
          <ac:graphicFrameMkLst>
            <pc:docMk/>
            <pc:sldMk cId="3992881761" sldId="273"/>
            <ac:graphicFrameMk id="10" creationId="{6FD266DB-6812-6A0D-83C0-402FD0C3EE85}"/>
          </ac:graphicFrameMkLst>
        </pc:graphicFrameChg>
      </pc:sldChg>
      <pc:sldChg chg="addSp modSp add mod modClrScheme chgLayout">
        <pc:chgData name="Melissa A Lewis" userId="2b5171f6-1380-40bd-b835-e6c1c4b09b00" providerId="ADAL" clId="{91A180B0-7A7B-4EC4-811B-6E7C3DAE68CB}" dt="2023-08-09T13:20:39.207" v="864" actId="255"/>
        <pc:sldMkLst>
          <pc:docMk/>
          <pc:sldMk cId="2377121944" sldId="274"/>
        </pc:sldMkLst>
        <pc:spChg chg="add mod ord">
          <ac:chgData name="Melissa A Lewis" userId="2b5171f6-1380-40bd-b835-e6c1c4b09b00" providerId="ADAL" clId="{91A180B0-7A7B-4EC4-811B-6E7C3DAE68CB}" dt="2023-08-09T13:20:39.207" v="864" actId="255"/>
          <ac:spMkLst>
            <pc:docMk/>
            <pc:sldMk cId="2377121944" sldId="274"/>
            <ac:spMk id="2" creationId="{A6A86554-49E6-89E3-0F80-6D4C9DB50414}"/>
          </ac:spMkLst>
        </pc:spChg>
        <pc:spChg chg="mod ord">
          <ac:chgData name="Melissa A Lewis" userId="2b5171f6-1380-40bd-b835-e6c1c4b09b00" providerId="ADAL" clId="{91A180B0-7A7B-4EC4-811B-6E7C3DAE68CB}" dt="2023-08-09T13:13:58.187" v="316" actId="700"/>
          <ac:spMkLst>
            <pc:docMk/>
            <pc:sldMk cId="2377121944" sldId="274"/>
            <ac:spMk id="5" creationId="{26B7AACD-D9EE-9A6D-59DB-6B74B8A825F6}"/>
          </ac:spMkLst>
        </pc:spChg>
        <pc:spChg chg="mod ord">
          <ac:chgData name="Melissa A Lewis" userId="2b5171f6-1380-40bd-b835-e6c1c4b09b00" providerId="ADAL" clId="{91A180B0-7A7B-4EC4-811B-6E7C3DAE68CB}" dt="2023-08-09T13:20:34.903" v="863" actId="255"/>
          <ac:spMkLst>
            <pc:docMk/>
            <pc:sldMk cId="2377121944" sldId="274"/>
            <ac:spMk id="7" creationId="{C7D6E543-CED3-69CB-0B3F-B3B6A3587B12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://assessment.louisiana.edu/" TargetMode="External"/><Relationship Id="rId2" Type="http://schemas.openxmlformats.org/officeDocument/2006/relationships/hyperlink" Target="http://getdata.louisiana.edu/" TargetMode="External"/><Relationship Id="rId1" Type="http://schemas.openxmlformats.org/officeDocument/2006/relationships/hyperlink" Target="http://academicprograms.louisiana.edu/" TargetMode="External"/><Relationship Id="rId4" Type="http://schemas.openxmlformats.org/officeDocument/2006/relationships/hyperlink" Target="http://planning.louisiana.edu/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://assessment.louisiana.edu/" TargetMode="External"/><Relationship Id="rId2" Type="http://schemas.openxmlformats.org/officeDocument/2006/relationships/hyperlink" Target="http://getdata.louisiana.edu/" TargetMode="External"/><Relationship Id="rId1" Type="http://schemas.openxmlformats.org/officeDocument/2006/relationships/hyperlink" Target="http://academicprograms.louisiana.edu/" TargetMode="External"/><Relationship Id="rId4" Type="http://schemas.openxmlformats.org/officeDocument/2006/relationships/hyperlink" Target="http://planning.louisiana.ed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C80A62-8AD3-4084-B9DD-481295AF654D}" type="doc">
      <dgm:prSet loTypeId="urn:microsoft.com/office/officeart/2005/8/layout/matrix3" loCatId="matrix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08EEA3D-29A7-4C68-98D8-35195FEF066B}">
      <dgm:prSet/>
      <dgm:spPr/>
      <dgm:t>
        <a:bodyPr/>
        <a:lstStyle/>
        <a:p>
          <a:r>
            <a:rPr lang="en-US" dirty="0"/>
            <a:t>It is the basis of accountability and continuous quality improvement</a:t>
          </a:r>
        </a:p>
      </dgm:t>
    </dgm:pt>
    <dgm:pt modelId="{19239FB8-11D3-4730-BD1D-4967DA895E90}" type="parTrans" cxnId="{546FCBE3-0332-4046-9D1D-DADFDC513178}">
      <dgm:prSet/>
      <dgm:spPr/>
      <dgm:t>
        <a:bodyPr/>
        <a:lstStyle/>
        <a:p>
          <a:endParaRPr lang="en-US"/>
        </a:p>
      </dgm:t>
    </dgm:pt>
    <dgm:pt modelId="{22E8CD06-F1B4-486A-B123-CD63A194A1F5}" type="sibTrans" cxnId="{546FCBE3-0332-4046-9D1D-DADFDC513178}">
      <dgm:prSet/>
      <dgm:spPr/>
      <dgm:t>
        <a:bodyPr/>
        <a:lstStyle/>
        <a:p>
          <a:endParaRPr lang="en-US"/>
        </a:p>
      </dgm:t>
    </dgm:pt>
    <dgm:pt modelId="{0788F596-C56C-4B13-B83E-46BEBFA9EDFB}">
      <dgm:prSet/>
      <dgm:spPr/>
      <dgm:t>
        <a:bodyPr/>
        <a:lstStyle/>
        <a:p>
          <a:r>
            <a:rPr lang="en-US" dirty="0"/>
            <a:t>Facilitates sound stewardship of resources</a:t>
          </a:r>
        </a:p>
      </dgm:t>
    </dgm:pt>
    <dgm:pt modelId="{227486CC-8780-4923-8CF1-491FD8218169}" type="parTrans" cxnId="{A0A54B90-4797-4865-A348-F644F6467EF7}">
      <dgm:prSet/>
      <dgm:spPr/>
      <dgm:t>
        <a:bodyPr/>
        <a:lstStyle/>
        <a:p>
          <a:endParaRPr lang="en-US"/>
        </a:p>
      </dgm:t>
    </dgm:pt>
    <dgm:pt modelId="{91E27C8F-D39F-455F-A4CE-0AE4BEEC61C3}" type="sibTrans" cxnId="{A0A54B90-4797-4865-A348-F644F6467EF7}">
      <dgm:prSet/>
      <dgm:spPr/>
      <dgm:t>
        <a:bodyPr/>
        <a:lstStyle/>
        <a:p>
          <a:endParaRPr lang="en-US"/>
        </a:p>
      </dgm:t>
    </dgm:pt>
    <dgm:pt modelId="{1F2A2FB6-B3D5-409A-9A60-D7ED1CE865DE}">
      <dgm:prSet/>
      <dgm:spPr/>
      <dgm:t>
        <a:bodyPr/>
        <a:lstStyle/>
        <a:p>
          <a:r>
            <a:rPr lang="en-US" dirty="0"/>
            <a:t>Inspires students, faculty, staff, and other stakeholders trust and confidence</a:t>
          </a:r>
        </a:p>
      </dgm:t>
    </dgm:pt>
    <dgm:pt modelId="{2DE2FC00-3F09-4408-8CF6-8C9DBB45AAE9}" type="parTrans" cxnId="{DEAC110F-D184-4269-A9A2-F921B20EC513}">
      <dgm:prSet/>
      <dgm:spPr/>
      <dgm:t>
        <a:bodyPr/>
        <a:lstStyle/>
        <a:p>
          <a:endParaRPr lang="en-US"/>
        </a:p>
      </dgm:t>
    </dgm:pt>
    <dgm:pt modelId="{DC11A7E8-3AEB-4090-8199-D24F05AEBD3B}" type="sibTrans" cxnId="{DEAC110F-D184-4269-A9A2-F921B20EC513}">
      <dgm:prSet/>
      <dgm:spPr/>
      <dgm:t>
        <a:bodyPr/>
        <a:lstStyle/>
        <a:p>
          <a:endParaRPr lang="en-US"/>
        </a:p>
      </dgm:t>
    </dgm:pt>
    <dgm:pt modelId="{7A3EDFC3-E6A7-4C6B-96AE-1E46AA1C59C0}">
      <dgm:prSet/>
      <dgm:spPr/>
      <dgm:t>
        <a:bodyPr/>
        <a:lstStyle/>
        <a:p>
          <a:r>
            <a:rPr lang="en-US" dirty="0"/>
            <a:t>It is required for both academic accreditation and institutional accreditation</a:t>
          </a:r>
        </a:p>
      </dgm:t>
    </dgm:pt>
    <dgm:pt modelId="{3CF1ACCF-5D7A-4018-97D3-95AAC6DD0B1C}" type="parTrans" cxnId="{9426B180-9D52-4BD6-906B-95BF65D0CF8B}">
      <dgm:prSet/>
      <dgm:spPr/>
      <dgm:t>
        <a:bodyPr/>
        <a:lstStyle/>
        <a:p>
          <a:endParaRPr lang="en-US"/>
        </a:p>
      </dgm:t>
    </dgm:pt>
    <dgm:pt modelId="{60067C47-558B-4071-8335-77FE225DF6DD}" type="sibTrans" cxnId="{9426B180-9D52-4BD6-906B-95BF65D0CF8B}">
      <dgm:prSet/>
      <dgm:spPr/>
      <dgm:t>
        <a:bodyPr/>
        <a:lstStyle/>
        <a:p>
          <a:endParaRPr lang="en-US"/>
        </a:p>
      </dgm:t>
    </dgm:pt>
    <dgm:pt modelId="{240DDF8F-6E90-4BAB-8BCD-AD25C3C86DCB}" type="pres">
      <dgm:prSet presAssocID="{A3C80A62-8AD3-4084-B9DD-481295AF654D}" presName="matrix" presStyleCnt="0">
        <dgm:presLayoutVars>
          <dgm:chMax val="1"/>
          <dgm:dir/>
          <dgm:resizeHandles val="exact"/>
        </dgm:presLayoutVars>
      </dgm:prSet>
      <dgm:spPr/>
    </dgm:pt>
    <dgm:pt modelId="{2A80E3FB-1BC0-450B-A8AE-06562DAD20A1}" type="pres">
      <dgm:prSet presAssocID="{A3C80A62-8AD3-4084-B9DD-481295AF654D}" presName="diamond" presStyleLbl="bgShp" presStyleIdx="0" presStyleCnt="1"/>
      <dgm:spPr/>
    </dgm:pt>
    <dgm:pt modelId="{93356EE6-02E0-4EA5-AEAF-D3BA4AFB81E2}" type="pres">
      <dgm:prSet presAssocID="{A3C80A62-8AD3-4084-B9DD-481295AF654D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39583B7-8046-44AC-A570-AC9617D04BB8}" type="pres">
      <dgm:prSet presAssocID="{A3C80A62-8AD3-4084-B9DD-481295AF654D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69725D-69F9-4669-9C4B-17159169D5F1}" type="pres">
      <dgm:prSet presAssocID="{A3C80A62-8AD3-4084-B9DD-481295AF654D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1AE2D36-D16E-4355-B35B-62FED165DED7}" type="pres">
      <dgm:prSet presAssocID="{A3C80A62-8AD3-4084-B9DD-481295AF654D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EAC110F-D184-4269-A9A2-F921B20EC513}" srcId="{A3C80A62-8AD3-4084-B9DD-481295AF654D}" destId="{1F2A2FB6-B3D5-409A-9A60-D7ED1CE865DE}" srcOrd="2" destOrd="0" parTransId="{2DE2FC00-3F09-4408-8CF6-8C9DBB45AAE9}" sibTransId="{DC11A7E8-3AEB-4090-8199-D24F05AEBD3B}"/>
    <dgm:cxn modelId="{F72B445E-F3B6-4EF9-8C75-51B8F00D9F43}" type="presOf" srcId="{7A3EDFC3-E6A7-4C6B-96AE-1E46AA1C59C0}" destId="{91AE2D36-D16E-4355-B35B-62FED165DED7}" srcOrd="0" destOrd="0" presId="urn:microsoft.com/office/officeart/2005/8/layout/matrix3"/>
    <dgm:cxn modelId="{11E0C267-2BD7-4DAF-82EB-37DD34BC96D4}" type="presOf" srcId="{F08EEA3D-29A7-4C68-98D8-35195FEF066B}" destId="{93356EE6-02E0-4EA5-AEAF-D3BA4AFB81E2}" srcOrd="0" destOrd="0" presId="urn:microsoft.com/office/officeart/2005/8/layout/matrix3"/>
    <dgm:cxn modelId="{6B6A3D7B-20AF-45C7-A271-A77756CCE571}" type="presOf" srcId="{1F2A2FB6-B3D5-409A-9A60-D7ED1CE865DE}" destId="{9C69725D-69F9-4669-9C4B-17159169D5F1}" srcOrd="0" destOrd="0" presId="urn:microsoft.com/office/officeart/2005/8/layout/matrix3"/>
    <dgm:cxn modelId="{9426B180-9D52-4BD6-906B-95BF65D0CF8B}" srcId="{A3C80A62-8AD3-4084-B9DD-481295AF654D}" destId="{7A3EDFC3-E6A7-4C6B-96AE-1E46AA1C59C0}" srcOrd="3" destOrd="0" parTransId="{3CF1ACCF-5D7A-4018-97D3-95AAC6DD0B1C}" sibTransId="{60067C47-558B-4071-8335-77FE225DF6DD}"/>
    <dgm:cxn modelId="{A0A54B90-4797-4865-A348-F644F6467EF7}" srcId="{A3C80A62-8AD3-4084-B9DD-481295AF654D}" destId="{0788F596-C56C-4B13-B83E-46BEBFA9EDFB}" srcOrd="1" destOrd="0" parTransId="{227486CC-8780-4923-8CF1-491FD8218169}" sibTransId="{91E27C8F-D39F-455F-A4CE-0AE4BEEC61C3}"/>
    <dgm:cxn modelId="{0D156CAC-60FA-42CA-A1DE-218C10527A41}" type="presOf" srcId="{0788F596-C56C-4B13-B83E-46BEBFA9EDFB}" destId="{739583B7-8046-44AC-A570-AC9617D04BB8}" srcOrd="0" destOrd="0" presId="urn:microsoft.com/office/officeart/2005/8/layout/matrix3"/>
    <dgm:cxn modelId="{F08A70D0-B0C1-4233-9E91-6A7E4E46C58B}" type="presOf" srcId="{A3C80A62-8AD3-4084-B9DD-481295AF654D}" destId="{240DDF8F-6E90-4BAB-8BCD-AD25C3C86DCB}" srcOrd="0" destOrd="0" presId="urn:microsoft.com/office/officeart/2005/8/layout/matrix3"/>
    <dgm:cxn modelId="{546FCBE3-0332-4046-9D1D-DADFDC513178}" srcId="{A3C80A62-8AD3-4084-B9DD-481295AF654D}" destId="{F08EEA3D-29A7-4C68-98D8-35195FEF066B}" srcOrd="0" destOrd="0" parTransId="{19239FB8-11D3-4730-BD1D-4967DA895E90}" sibTransId="{22E8CD06-F1B4-486A-B123-CD63A194A1F5}"/>
    <dgm:cxn modelId="{3A841469-D39A-498D-BB4A-74C2BD8C6967}" type="presParOf" srcId="{240DDF8F-6E90-4BAB-8BCD-AD25C3C86DCB}" destId="{2A80E3FB-1BC0-450B-A8AE-06562DAD20A1}" srcOrd="0" destOrd="0" presId="urn:microsoft.com/office/officeart/2005/8/layout/matrix3"/>
    <dgm:cxn modelId="{1603BEC7-925C-417C-948E-162F3BCFB972}" type="presParOf" srcId="{240DDF8F-6E90-4BAB-8BCD-AD25C3C86DCB}" destId="{93356EE6-02E0-4EA5-AEAF-D3BA4AFB81E2}" srcOrd="1" destOrd="0" presId="urn:microsoft.com/office/officeart/2005/8/layout/matrix3"/>
    <dgm:cxn modelId="{CE0BFD31-1FC0-4C3A-AD17-85020403F2C8}" type="presParOf" srcId="{240DDF8F-6E90-4BAB-8BCD-AD25C3C86DCB}" destId="{739583B7-8046-44AC-A570-AC9617D04BB8}" srcOrd="2" destOrd="0" presId="urn:microsoft.com/office/officeart/2005/8/layout/matrix3"/>
    <dgm:cxn modelId="{629CCF32-BD13-46C9-B082-EBD0A7E953AA}" type="presParOf" srcId="{240DDF8F-6E90-4BAB-8BCD-AD25C3C86DCB}" destId="{9C69725D-69F9-4669-9C4B-17159169D5F1}" srcOrd="3" destOrd="0" presId="urn:microsoft.com/office/officeart/2005/8/layout/matrix3"/>
    <dgm:cxn modelId="{90DEBEBB-A08A-4DFB-A17E-CB3DD5C61FCC}" type="presParOf" srcId="{240DDF8F-6E90-4BAB-8BCD-AD25C3C86DCB}" destId="{91AE2D36-D16E-4355-B35B-62FED165DED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700556-A69B-4C9B-B52B-D35324AE6649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A1A49AF-FD98-4DFA-B057-E21C9732F71E}">
      <dgm:prSet/>
      <dgm:spPr/>
      <dgm:t>
        <a:bodyPr/>
        <a:lstStyle/>
        <a:p>
          <a:pPr algn="ctr"/>
          <a:r>
            <a:rPr lang="en-US" b="1" dirty="0">
              <a:hlinkClick xmlns:r="http://schemas.openxmlformats.org/officeDocument/2006/relationships" r:id="rId1"/>
            </a:rPr>
            <a:t>Academic Programs</a:t>
          </a:r>
          <a:r>
            <a:rPr lang="en-US" dirty="0"/>
            <a:t> </a:t>
          </a:r>
        </a:p>
        <a:p>
          <a:pPr algn="l"/>
          <a:r>
            <a:rPr lang="en-US" dirty="0"/>
            <a:t>Provides direction and support for curriculum management, academic policy, academic publications, general education curriculum, program articulation, and degree requirement exceptions.</a:t>
          </a:r>
        </a:p>
      </dgm:t>
    </dgm:pt>
    <dgm:pt modelId="{C9E4D464-FCD1-41F4-A246-EEF06745795E}" type="parTrans" cxnId="{2AD1BCE2-D60A-46B1-B5F5-83FD057DAB52}">
      <dgm:prSet/>
      <dgm:spPr/>
      <dgm:t>
        <a:bodyPr/>
        <a:lstStyle/>
        <a:p>
          <a:endParaRPr lang="en-US"/>
        </a:p>
      </dgm:t>
    </dgm:pt>
    <dgm:pt modelId="{60B2DD98-FD28-499D-B1D1-C32488F32F63}" type="sibTrans" cxnId="{2AD1BCE2-D60A-46B1-B5F5-83FD057DAB52}">
      <dgm:prSet/>
      <dgm:spPr/>
      <dgm:t>
        <a:bodyPr/>
        <a:lstStyle/>
        <a:p>
          <a:endParaRPr lang="en-US"/>
        </a:p>
      </dgm:t>
    </dgm:pt>
    <dgm:pt modelId="{E769A635-CE2F-4347-A3AE-7ED5CF54250A}">
      <dgm:prSet/>
      <dgm:spPr/>
      <dgm:t>
        <a:bodyPr/>
        <a:lstStyle/>
        <a:p>
          <a:pPr algn="ctr"/>
          <a:r>
            <a:rPr lang="en-US" b="1" dirty="0">
              <a:hlinkClick xmlns:r="http://schemas.openxmlformats.org/officeDocument/2006/relationships" r:id="rId2"/>
            </a:rPr>
            <a:t>Institutional Research</a:t>
          </a:r>
          <a:r>
            <a:rPr lang="en-US" dirty="0"/>
            <a:t> </a:t>
          </a:r>
        </a:p>
        <a:p>
          <a:pPr algn="l"/>
          <a:r>
            <a:rPr lang="en-US" dirty="0"/>
            <a:t>Provides accurate and consistent data and information about UL Lafayette to support the administration in its management, decision-making, and policy-formulation responsibilities.</a:t>
          </a:r>
        </a:p>
      </dgm:t>
    </dgm:pt>
    <dgm:pt modelId="{D8C4E118-004F-4754-8F0D-278CB52A37C1}" type="parTrans" cxnId="{86CE3FC1-D675-4BAB-A2BA-F1B3C4658B35}">
      <dgm:prSet/>
      <dgm:spPr/>
      <dgm:t>
        <a:bodyPr/>
        <a:lstStyle/>
        <a:p>
          <a:endParaRPr lang="en-US"/>
        </a:p>
      </dgm:t>
    </dgm:pt>
    <dgm:pt modelId="{3763A683-7AD1-4C5C-BDE0-E58A3A3E00B6}" type="sibTrans" cxnId="{86CE3FC1-D675-4BAB-A2BA-F1B3C4658B35}">
      <dgm:prSet/>
      <dgm:spPr/>
      <dgm:t>
        <a:bodyPr/>
        <a:lstStyle/>
        <a:p>
          <a:endParaRPr lang="en-US"/>
        </a:p>
      </dgm:t>
    </dgm:pt>
    <dgm:pt modelId="{93E1B2B2-73E5-4214-B9DD-6DDB0C89D8B7}">
      <dgm:prSet/>
      <dgm:spPr/>
      <dgm:t>
        <a:bodyPr/>
        <a:lstStyle/>
        <a:p>
          <a:pPr algn="ctr"/>
          <a:r>
            <a:rPr lang="en-US" b="1" dirty="0">
              <a:hlinkClick xmlns:r="http://schemas.openxmlformats.org/officeDocument/2006/relationships" r:id="rId3"/>
            </a:rPr>
            <a:t>Institutional Assessment</a:t>
          </a:r>
          <a:r>
            <a:rPr lang="en-US" dirty="0"/>
            <a:t> </a:t>
          </a:r>
        </a:p>
        <a:p>
          <a:pPr algn="l"/>
          <a:r>
            <a:rPr lang="en-US" dirty="0"/>
            <a:t>Provides assessment support for all academic programs (SLOs) and general education assessments to continuously establish goals, track progress, analyze results, and identify areas of improvement based on results.</a:t>
          </a:r>
        </a:p>
      </dgm:t>
    </dgm:pt>
    <dgm:pt modelId="{CD5F3A46-8CCB-4E0E-84BB-C0FA7361A7E2}" type="parTrans" cxnId="{159067EE-086A-4208-8187-3634C99DBC20}">
      <dgm:prSet/>
      <dgm:spPr/>
      <dgm:t>
        <a:bodyPr/>
        <a:lstStyle/>
        <a:p>
          <a:endParaRPr lang="en-US"/>
        </a:p>
      </dgm:t>
    </dgm:pt>
    <dgm:pt modelId="{E26711A1-7DAC-461F-8F29-D48D24D5E942}" type="sibTrans" cxnId="{159067EE-086A-4208-8187-3634C99DBC20}">
      <dgm:prSet/>
      <dgm:spPr/>
      <dgm:t>
        <a:bodyPr/>
        <a:lstStyle/>
        <a:p>
          <a:endParaRPr lang="en-US"/>
        </a:p>
      </dgm:t>
    </dgm:pt>
    <dgm:pt modelId="{C6B0D2DE-BC72-4C80-BFC7-3998609A9004}">
      <dgm:prSet/>
      <dgm:spPr/>
      <dgm:t>
        <a:bodyPr/>
        <a:lstStyle/>
        <a:p>
          <a:pPr algn="ctr"/>
          <a:r>
            <a:rPr lang="en-US" b="1" dirty="0">
              <a:hlinkClick xmlns:r="http://schemas.openxmlformats.org/officeDocument/2006/relationships" r:id="rId4"/>
            </a:rPr>
            <a:t>Planning &amp; Academic Initiatives</a:t>
          </a:r>
          <a:r>
            <a:rPr lang="en-US" dirty="0"/>
            <a:t> </a:t>
          </a:r>
        </a:p>
        <a:p>
          <a:pPr algn="l"/>
          <a:r>
            <a:rPr lang="en-US" dirty="0"/>
            <a:t>Provides support for the University's comprehensive planning, non-academic assessment efforts, accreditation support, and special initiatives that fall under the purview of Institutional Effectiveness and the Provost and Vice President of Academic Affairs.</a:t>
          </a:r>
        </a:p>
      </dgm:t>
    </dgm:pt>
    <dgm:pt modelId="{195E20B2-10E4-44C4-BD41-B2C0980AFFF8}" type="parTrans" cxnId="{69F0CB82-A4C0-4617-A83B-2779E7EC90A9}">
      <dgm:prSet/>
      <dgm:spPr/>
      <dgm:t>
        <a:bodyPr/>
        <a:lstStyle/>
        <a:p>
          <a:endParaRPr lang="en-US"/>
        </a:p>
      </dgm:t>
    </dgm:pt>
    <dgm:pt modelId="{07EFBE7C-E08A-40B9-976A-71CA0687A2C0}" type="sibTrans" cxnId="{69F0CB82-A4C0-4617-A83B-2779E7EC90A9}">
      <dgm:prSet/>
      <dgm:spPr/>
      <dgm:t>
        <a:bodyPr/>
        <a:lstStyle/>
        <a:p>
          <a:endParaRPr lang="en-US"/>
        </a:p>
      </dgm:t>
    </dgm:pt>
    <dgm:pt modelId="{2772CC69-1E90-4E51-889A-EBA52DEF4BFB}" type="pres">
      <dgm:prSet presAssocID="{26700556-A69B-4C9B-B52B-D35324AE6649}" presName="vert0" presStyleCnt="0">
        <dgm:presLayoutVars>
          <dgm:dir/>
          <dgm:animOne val="branch"/>
          <dgm:animLvl val="lvl"/>
        </dgm:presLayoutVars>
      </dgm:prSet>
      <dgm:spPr/>
    </dgm:pt>
    <dgm:pt modelId="{3D040A1A-8DDB-4598-B2E5-6D2F7B827413}" type="pres">
      <dgm:prSet presAssocID="{5A1A49AF-FD98-4DFA-B057-E21C9732F71E}" presName="thickLine" presStyleLbl="alignNode1" presStyleIdx="0" presStyleCnt="4"/>
      <dgm:spPr/>
    </dgm:pt>
    <dgm:pt modelId="{5EE38EB5-06A0-4D46-A29D-5B35ED4158CC}" type="pres">
      <dgm:prSet presAssocID="{5A1A49AF-FD98-4DFA-B057-E21C9732F71E}" presName="horz1" presStyleCnt="0"/>
      <dgm:spPr/>
    </dgm:pt>
    <dgm:pt modelId="{F24FB7E4-7915-4C79-9239-7BCDA9FE97C0}" type="pres">
      <dgm:prSet presAssocID="{5A1A49AF-FD98-4DFA-B057-E21C9732F71E}" presName="tx1" presStyleLbl="revTx" presStyleIdx="0" presStyleCnt="4"/>
      <dgm:spPr/>
    </dgm:pt>
    <dgm:pt modelId="{D7AFB9E6-D02D-4BBB-8286-943B9ECFA292}" type="pres">
      <dgm:prSet presAssocID="{5A1A49AF-FD98-4DFA-B057-E21C9732F71E}" presName="vert1" presStyleCnt="0"/>
      <dgm:spPr/>
    </dgm:pt>
    <dgm:pt modelId="{C604B7EE-11D3-40FB-9ADF-39B7C16E498A}" type="pres">
      <dgm:prSet presAssocID="{E769A635-CE2F-4347-A3AE-7ED5CF54250A}" presName="thickLine" presStyleLbl="alignNode1" presStyleIdx="1" presStyleCnt="4"/>
      <dgm:spPr/>
    </dgm:pt>
    <dgm:pt modelId="{C0A99F9D-2897-492C-8447-227270C6AA55}" type="pres">
      <dgm:prSet presAssocID="{E769A635-CE2F-4347-A3AE-7ED5CF54250A}" presName="horz1" presStyleCnt="0"/>
      <dgm:spPr/>
    </dgm:pt>
    <dgm:pt modelId="{E865C1B9-A99B-4158-9D20-5260369C4836}" type="pres">
      <dgm:prSet presAssocID="{E769A635-CE2F-4347-A3AE-7ED5CF54250A}" presName="tx1" presStyleLbl="revTx" presStyleIdx="1" presStyleCnt="4"/>
      <dgm:spPr/>
    </dgm:pt>
    <dgm:pt modelId="{CF69774C-1E11-46CA-A9CF-499557190E06}" type="pres">
      <dgm:prSet presAssocID="{E769A635-CE2F-4347-A3AE-7ED5CF54250A}" presName="vert1" presStyleCnt="0"/>
      <dgm:spPr/>
    </dgm:pt>
    <dgm:pt modelId="{F1EF42DA-56B7-4C21-86F0-DCD4B64DCA6E}" type="pres">
      <dgm:prSet presAssocID="{93E1B2B2-73E5-4214-B9DD-6DDB0C89D8B7}" presName="thickLine" presStyleLbl="alignNode1" presStyleIdx="2" presStyleCnt="4"/>
      <dgm:spPr/>
    </dgm:pt>
    <dgm:pt modelId="{93BA8397-4AF4-479C-8503-1683DD2E8BDA}" type="pres">
      <dgm:prSet presAssocID="{93E1B2B2-73E5-4214-B9DD-6DDB0C89D8B7}" presName="horz1" presStyleCnt="0"/>
      <dgm:spPr/>
    </dgm:pt>
    <dgm:pt modelId="{2C8FDDC5-34C1-4EA2-8BBC-D9FA0B24AC11}" type="pres">
      <dgm:prSet presAssocID="{93E1B2B2-73E5-4214-B9DD-6DDB0C89D8B7}" presName="tx1" presStyleLbl="revTx" presStyleIdx="2" presStyleCnt="4"/>
      <dgm:spPr/>
    </dgm:pt>
    <dgm:pt modelId="{39D8C450-08FA-427F-8C2F-A67E806941E0}" type="pres">
      <dgm:prSet presAssocID="{93E1B2B2-73E5-4214-B9DD-6DDB0C89D8B7}" presName="vert1" presStyleCnt="0"/>
      <dgm:spPr/>
    </dgm:pt>
    <dgm:pt modelId="{ECF17AAB-F2FB-4B41-8C5A-25D838405F86}" type="pres">
      <dgm:prSet presAssocID="{C6B0D2DE-BC72-4C80-BFC7-3998609A9004}" presName="thickLine" presStyleLbl="alignNode1" presStyleIdx="3" presStyleCnt="4"/>
      <dgm:spPr/>
    </dgm:pt>
    <dgm:pt modelId="{139E2400-C84D-4568-A1B3-D2320953C4A0}" type="pres">
      <dgm:prSet presAssocID="{C6B0D2DE-BC72-4C80-BFC7-3998609A9004}" presName="horz1" presStyleCnt="0"/>
      <dgm:spPr/>
    </dgm:pt>
    <dgm:pt modelId="{A97CD650-4C17-4EA0-92C2-0B2F6B66E0C9}" type="pres">
      <dgm:prSet presAssocID="{C6B0D2DE-BC72-4C80-BFC7-3998609A9004}" presName="tx1" presStyleLbl="revTx" presStyleIdx="3" presStyleCnt="4"/>
      <dgm:spPr/>
    </dgm:pt>
    <dgm:pt modelId="{FE12CF8F-20AC-4AAC-AD0F-BC0D9F486198}" type="pres">
      <dgm:prSet presAssocID="{C6B0D2DE-BC72-4C80-BFC7-3998609A9004}" presName="vert1" presStyleCnt="0"/>
      <dgm:spPr/>
    </dgm:pt>
  </dgm:ptLst>
  <dgm:cxnLst>
    <dgm:cxn modelId="{AC628729-0FD0-4BBA-B495-52FA3EB7E535}" type="presOf" srcId="{5A1A49AF-FD98-4DFA-B057-E21C9732F71E}" destId="{F24FB7E4-7915-4C79-9239-7BCDA9FE97C0}" srcOrd="0" destOrd="0" presId="urn:microsoft.com/office/officeart/2008/layout/LinedList"/>
    <dgm:cxn modelId="{308C0135-CEB6-4228-A664-767EFAB5E1FF}" type="presOf" srcId="{93E1B2B2-73E5-4214-B9DD-6DDB0C89D8B7}" destId="{2C8FDDC5-34C1-4EA2-8BBC-D9FA0B24AC11}" srcOrd="0" destOrd="0" presId="urn:microsoft.com/office/officeart/2008/layout/LinedList"/>
    <dgm:cxn modelId="{69F0CB82-A4C0-4617-A83B-2779E7EC90A9}" srcId="{26700556-A69B-4C9B-B52B-D35324AE6649}" destId="{C6B0D2DE-BC72-4C80-BFC7-3998609A9004}" srcOrd="3" destOrd="0" parTransId="{195E20B2-10E4-44C4-BD41-B2C0980AFFF8}" sibTransId="{07EFBE7C-E08A-40B9-976A-71CA0687A2C0}"/>
    <dgm:cxn modelId="{3337D0BD-81D3-4DF6-A373-6F2C4946A256}" type="presOf" srcId="{E769A635-CE2F-4347-A3AE-7ED5CF54250A}" destId="{E865C1B9-A99B-4158-9D20-5260369C4836}" srcOrd="0" destOrd="0" presId="urn:microsoft.com/office/officeart/2008/layout/LinedList"/>
    <dgm:cxn modelId="{86CE3FC1-D675-4BAB-A2BA-F1B3C4658B35}" srcId="{26700556-A69B-4C9B-B52B-D35324AE6649}" destId="{E769A635-CE2F-4347-A3AE-7ED5CF54250A}" srcOrd="1" destOrd="0" parTransId="{D8C4E118-004F-4754-8F0D-278CB52A37C1}" sibTransId="{3763A683-7AD1-4C5C-BDE0-E58A3A3E00B6}"/>
    <dgm:cxn modelId="{2AD1BCE2-D60A-46B1-B5F5-83FD057DAB52}" srcId="{26700556-A69B-4C9B-B52B-D35324AE6649}" destId="{5A1A49AF-FD98-4DFA-B057-E21C9732F71E}" srcOrd="0" destOrd="0" parTransId="{C9E4D464-FCD1-41F4-A246-EEF06745795E}" sibTransId="{60B2DD98-FD28-499D-B1D1-C32488F32F63}"/>
    <dgm:cxn modelId="{159067EE-086A-4208-8187-3634C99DBC20}" srcId="{26700556-A69B-4C9B-B52B-D35324AE6649}" destId="{93E1B2B2-73E5-4214-B9DD-6DDB0C89D8B7}" srcOrd="2" destOrd="0" parTransId="{CD5F3A46-8CCB-4E0E-84BB-C0FA7361A7E2}" sibTransId="{E26711A1-7DAC-461F-8F29-D48D24D5E942}"/>
    <dgm:cxn modelId="{B08B28F4-D5E7-48BE-848B-C8B69CA9923F}" type="presOf" srcId="{C6B0D2DE-BC72-4C80-BFC7-3998609A9004}" destId="{A97CD650-4C17-4EA0-92C2-0B2F6B66E0C9}" srcOrd="0" destOrd="0" presId="urn:microsoft.com/office/officeart/2008/layout/LinedList"/>
    <dgm:cxn modelId="{0E139DF5-7CEE-4550-AF26-7D5B7B66BBF7}" type="presOf" srcId="{26700556-A69B-4C9B-B52B-D35324AE6649}" destId="{2772CC69-1E90-4E51-889A-EBA52DEF4BFB}" srcOrd="0" destOrd="0" presId="urn:microsoft.com/office/officeart/2008/layout/LinedList"/>
    <dgm:cxn modelId="{92EC7F56-5E73-458E-8E2A-2ACB54E3CABD}" type="presParOf" srcId="{2772CC69-1E90-4E51-889A-EBA52DEF4BFB}" destId="{3D040A1A-8DDB-4598-B2E5-6D2F7B827413}" srcOrd="0" destOrd="0" presId="urn:microsoft.com/office/officeart/2008/layout/LinedList"/>
    <dgm:cxn modelId="{F72D982B-AEEA-49A5-8522-6BD913EA2C8E}" type="presParOf" srcId="{2772CC69-1E90-4E51-889A-EBA52DEF4BFB}" destId="{5EE38EB5-06A0-4D46-A29D-5B35ED4158CC}" srcOrd="1" destOrd="0" presId="urn:microsoft.com/office/officeart/2008/layout/LinedList"/>
    <dgm:cxn modelId="{42CE1B04-6B5B-4A1F-A698-0CB4FF2EADE2}" type="presParOf" srcId="{5EE38EB5-06A0-4D46-A29D-5B35ED4158CC}" destId="{F24FB7E4-7915-4C79-9239-7BCDA9FE97C0}" srcOrd="0" destOrd="0" presId="urn:microsoft.com/office/officeart/2008/layout/LinedList"/>
    <dgm:cxn modelId="{FAD05029-3E5C-4A48-9162-4437F1F07408}" type="presParOf" srcId="{5EE38EB5-06A0-4D46-A29D-5B35ED4158CC}" destId="{D7AFB9E6-D02D-4BBB-8286-943B9ECFA292}" srcOrd="1" destOrd="0" presId="urn:microsoft.com/office/officeart/2008/layout/LinedList"/>
    <dgm:cxn modelId="{6231FDFC-12FC-4DB3-9E3B-FFBB983B39E1}" type="presParOf" srcId="{2772CC69-1E90-4E51-889A-EBA52DEF4BFB}" destId="{C604B7EE-11D3-40FB-9ADF-39B7C16E498A}" srcOrd="2" destOrd="0" presId="urn:microsoft.com/office/officeart/2008/layout/LinedList"/>
    <dgm:cxn modelId="{8FDA36AD-FC7E-470B-AE1C-CE8577C85245}" type="presParOf" srcId="{2772CC69-1E90-4E51-889A-EBA52DEF4BFB}" destId="{C0A99F9D-2897-492C-8447-227270C6AA55}" srcOrd="3" destOrd="0" presId="urn:microsoft.com/office/officeart/2008/layout/LinedList"/>
    <dgm:cxn modelId="{DD61FA54-A335-46F5-B5FF-17E73486FADE}" type="presParOf" srcId="{C0A99F9D-2897-492C-8447-227270C6AA55}" destId="{E865C1B9-A99B-4158-9D20-5260369C4836}" srcOrd="0" destOrd="0" presId="urn:microsoft.com/office/officeart/2008/layout/LinedList"/>
    <dgm:cxn modelId="{9E0D6421-04BB-4C80-B207-EE819FDC3618}" type="presParOf" srcId="{C0A99F9D-2897-492C-8447-227270C6AA55}" destId="{CF69774C-1E11-46CA-A9CF-499557190E06}" srcOrd="1" destOrd="0" presId="urn:microsoft.com/office/officeart/2008/layout/LinedList"/>
    <dgm:cxn modelId="{2CB7967A-2032-4DB5-8B08-D427CD672D89}" type="presParOf" srcId="{2772CC69-1E90-4E51-889A-EBA52DEF4BFB}" destId="{F1EF42DA-56B7-4C21-86F0-DCD4B64DCA6E}" srcOrd="4" destOrd="0" presId="urn:microsoft.com/office/officeart/2008/layout/LinedList"/>
    <dgm:cxn modelId="{55FFCE05-0B1B-41DC-A143-D9F5146BA035}" type="presParOf" srcId="{2772CC69-1E90-4E51-889A-EBA52DEF4BFB}" destId="{93BA8397-4AF4-479C-8503-1683DD2E8BDA}" srcOrd="5" destOrd="0" presId="urn:microsoft.com/office/officeart/2008/layout/LinedList"/>
    <dgm:cxn modelId="{E2FFC914-6DD6-4AAC-BCFB-5055DE838F89}" type="presParOf" srcId="{93BA8397-4AF4-479C-8503-1683DD2E8BDA}" destId="{2C8FDDC5-34C1-4EA2-8BBC-D9FA0B24AC11}" srcOrd="0" destOrd="0" presId="urn:microsoft.com/office/officeart/2008/layout/LinedList"/>
    <dgm:cxn modelId="{3BC1A88A-986F-4131-A9B2-86B9D005839F}" type="presParOf" srcId="{93BA8397-4AF4-479C-8503-1683DD2E8BDA}" destId="{39D8C450-08FA-427F-8C2F-A67E806941E0}" srcOrd="1" destOrd="0" presId="urn:microsoft.com/office/officeart/2008/layout/LinedList"/>
    <dgm:cxn modelId="{471FA6CE-7E49-43E8-96E5-155F379E8918}" type="presParOf" srcId="{2772CC69-1E90-4E51-889A-EBA52DEF4BFB}" destId="{ECF17AAB-F2FB-4B41-8C5A-25D838405F86}" srcOrd="6" destOrd="0" presId="urn:microsoft.com/office/officeart/2008/layout/LinedList"/>
    <dgm:cxn modelId="{42D81C0C-351F-464A-A181-25CA68588173}" type="presParOf" srcId="{2772CC69-1E90-4E51-889A-EBA52DEF4BFB}" destId="{139E2400-C84D-4568-A1B3-D2320953C4A0}" srcOrd="7" destOrd="0" presId="urn:microsoft.com/office/officeart/2008/layout/LinedList"/>
    <dgm:cxn modelId="{1CF4EBFB-BF6E-456A-9FD1-1C07AB0A14A7}" type="presParOf" srcId="{139E2400-C84D-4568-A1B3-D2320953C4A0}" destId="{A97CD650-4C17-4EA0-92C2-0B2F6B66E0C9}" srcOrd="0" destOrd="0" presId="urn:microsoft.com/office/officeart/2008/layout/LinedList"/>
    <dgm:cxn modelId="{23049A20-89ED-4B24-97CF-8416187054A2}" type="presParOf" srcId="{139E2400-C84D-4568-A1B3-D2320953C4A0}" destId="{FE12CF8F-20AC-4AAC-AD0F-BC0D9F48619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0E3FB-1BC0-450B-A8AE-06562DAD20A1}">
      <dsp:nvSpPr>
        <dsp:cNvPr id="0" name=""/>
        <dsp:cNvSpPr/>
      </dsp:nvSpPr>
      <dsp:spPr>
        <a:xfrm>
          <a:off x="1851818" y="0"/>
          <a:ext cx="4525963" cy="4525963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56EE6-02E0-4EA5-AEAF-D3BA4AFB81E2}">
      <dsp:nvSpPr>
        <dsp:cNvPr id="0" name=""/>
        <dsp:cNvSpPr/>
      </dsp:nvSpPr>
      <dsp:spPr>
        <a:xfrm>
          <a:off x="2281784" y="429966"/>
          <a:ext cx="1765125" cy="17651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It is the basis of accountability and continuous quality improvement</a:t>
          </a:r>
        </a:p>
      </dsp:txBody>
      <dsp:txXfrm>
        <a:off x="2367950" y="516132"/>
        <a:ext cx="1592793" cy="1592793"/>
      </dsp:txXfrm>
    </dsp:sp>
    <dsp:sp modelId="{739583B7-8046-44AC-A570-AC9617D04BB8}">
      <dsp:nvSpPr>
        <dsp:cNvPr id="0" name=""/>
        <dsp:cNvSpPr/>
      </dsp:nvSpPr>
      <dsp:spPr>
        <a:xfrm>
          <a:off x="4182689" y="429966"/>
          <a:ext cx="1765125" cy="17651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Facilitates sound stewardship of resources</a:t>
          </a:r>
        </a:p>
      </dsp:txBody>
      <dsp:txXfrm>
        <a:off x="4268855" y="516132"/>
        <a:ext cx="1592793" cy="1592793"/>
      </dsp:txXfrm>
    </dsp:sp>
    <dsp:sp modelId="{9C69725D-69F9-4669-9C4B-17159169D5F1}">
      <dsp:nvSpPr>
        <dsp:cNvPr id="0" name=""/>
        <dsp:cNvSpPr/>
      </dsp:nvSpPr>
      <dsp:spPr>
        <a:xfrm>
          <a:off x="2281784" y="2330870"/>
          <a:ext cx="1765125" cy="17651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Inspires students, faculty, staff, and other stakeholders trust and confidence</a:t>
          </a:r>
        </a:p>
      </dsp:txBody>
      <dsp:txXfrm>
        <a:off x="2367950" y="2417036"/>
        <a:ext cx="1592793" cy="1592793"/>
      </dsp:txXfrm>
    </dsp:sp>
    <dsp:sp modelId="{91AE2D36-D16E-4355-B35B-62FED165DED7}">
      <dsp:nvSpPr>
        <dsp:cNvPr id="0" name=""/>
        <dsp:cNvSpPr/>
      </dsp:nvSpPr>
      <dsp:spPr>
        <a:xfrm>
          <a:off x="4182689" y="2330870"/>
          <a:ext cx="1765125" cy="17651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It is required for both academic accreditation and institutional accreditation</a:t>
          </a:r>
        </a:p>
      </dsp:txBody>
      <dsp:txXfrm>
        <a:off x="4268855" y="2417036"/>
        <a:ext cx="1592793" cy="15927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40A1A-8DDB-4598-B2E5-6D2F7B827413}">
      <dsp:nvSpPr>
        <dsp:cNvPr id="0" name=""/>
        <dsp:cNvSpPr/>
      </dsp:nvSpPr>
      <dsp:spPr>
        <a:xfrm>
          <a:off x="0" y="0"/>
          <a:ext cx="541200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4FB7E4-7915-4C79-9239-7BCDA9FE97C0}">
      <dsp:nvSpPr>
        <dsp:cNvPr id="0" name=""/>
        <dsp:cNvSpPr/>
      </dsp:nvSpPr>
      <dsp:spPr>
        <a:xfrm>
          <a:off x="0" y="0"/>
          <a:ext cx="5412005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hlinkClick xmlns:r="http://schemas.openxmlformats.org/officeDocument/2006/relationships" r:id="rId1"/>
            </a:rPr>
            <a:t>Academic Programs</a:t>
          </a:r>
          <a:r>
            <a:rPr lang="en-US" sz="1500" kern="1200" dirty="0"/>
            <a:t> 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Provides direction and support for curriculum management, academic policy, academic publications, general education curriculum, program articulation, and degree requirement exceptions.</a:t>
          </a:r>
        </a:p>
      </dsp:txBody>
      <dsp:txXfrm>
        <a:off x="0" y="0"/>
        <a:ext cx="5412005" cy="1382683"/>
      </dsp:txXfrm>
    </dsp:sp>
    <dsp:sp modelId="{C604B7EE-11D3-40FB-9ADF-39B7C16E498A}">
      <dsp:nvSpPr>
        <dsp:cNvPr id="0" name=""/>
        <dsp:cNvSpPr/>
      </dsp:nvSpPr>
      <dsp:spPr>
        <a:xfrm>
          <a:off x="0" y="1382683"/>
          <a:ext cx="541200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5C1B9-A99B-4158-9D20-5260369C4836}">
      <dsp:nvSpPr>
        <dsp:cNvPr id="0" name=""/>
        <dsp:cNvSpPr/>
      </dsp:nvSpPr>
      <dsp:spPr>
        <a:xfrm>
          <a:off x="0" y="1382683"/>
          <a:ext cx="5412005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hlinkClick xmlns:r="http://schemas.openxmlformats.org/officeDocument/2006/relationships" r:id="rId2"/>
            </a:rPr>
            <a:t>Institutional Research</a:t>
          </a:r>
          <a:r>
            <a:rPr lang="en-US" sz="1500" kern="1200" dirty="0"/>
            <a:t> 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Provides accurate and consistent data and information about UL Lafayette to support the administration in its management, decision-making, and policy-formulation responsibilities.</a:t>
          </a:r>
        </a:p>
      </dsp:txBody>
      <dsp:txXfrm>
        <a:off x="0" y="1382683"/>
        <a:ext cx="5412005" cy="1382683"/>
      </dsp:txXfrm>
    </dsp:sp>
    <dsp:sp modelId="{F1EF42DA-56B7-4C21-86F0-DCD4B64DCA6E}">
      <dsp:nvSpPr>
        <dsp:cNvPr id="0" name=""/>
        <dsp:cNvSpPr/>
      </dsp:nvSpPr>
      <dsp:spPr>
        <a:xfrm>
          <a:off x="0" y="2765367"/>
          <a:ext cx="541200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8FDDC5-34C1-4EA2-8BBC-D9FA0B24AC11}">
      <dsp:nvSpPr>
        <dsp:cNvPr id="0" name=""/>
        <dsp:cNvSpPr/>
      </dsp:nvSpPr>
      <dsp:spPr>
        <a:xfrm>
          <a:off x="0" y="2765367"/>
          <a:ext cx="5412005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hlinkClick xmlns:r="http://schemas.openxmlformats.org/officeDocument/2006/relationships" r:id="rId3"/>
            </a:rPr>
            <a:t>Institutional Assessment</a:t>
          </a:r>
          <a:r>
            <a:rPr lang="en-US" sz="1500" kern="1200" dirty="0"/>
            <a:t> 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Provides assessment support for all academic programs (SLOs) and general education assessments to continuously establish goals, track progress, analyze results, and identify areas of improvement based on results.</a:t>
          </a:r>
        </a:p>
      </dsp:txBody>
      <dsp:txXfrm>
        <a:off x="0" y="2765367"/>
        <a:ext cx="5412005" cy="1382683"/>
      </dsp:txXfrm>
    </dsp:sp>
    <dsp:sp modelId="{ECF17AAB-F2FB-4B41-8C5A-25D838405F86}">
      <dsp:nvSpPr>
        <dsp:cNvPr id="0" name=""/>
        <dsp:cNvSpPr/>
      </dsp:nvSpPr>
      <dsp:spPr>
        <a:xfrm>
          <a:off x="0" y="4148051"/>
          <a:ext cx="541200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CD650-4C17-4EA0-92C2-0B2F6B66E0C9}">
      <dsp:nvSpPr>
        <dsp:cNvPr id="0" name=""/>
        <dsp:cNvSpPr/>
      </dsp:nvSpPr>
      <dsp:spPr>
        <a:xfrm>
          <a:off x="0" y="4148051"/>
          <a:ext cx="5412005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hlinkClick xmlns:r="http://schemas.openxmlformats.org/officeDocument/2006/relationships" r:id="rId4"/>
            </a:rPr>
            <a:t>Planning &amp; Academic Initiatives</a:t>
          </a:r>
          <a:r>
            <a:rPr lang="en-US" sz="1500" kern="1200" dirty="0"/>
            <a:t> 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Provides support for the University's comprehensive planning, non-academic assessment efforts, accreditation support, and special initiatives that fall under the purview of Institutional Effectiveness and the Provost and Vice President of Academic Affairs.</a:t>
          </a:r>
        </a:p>
      </dsp:txBody>
      <dsp:txXfrm>
        <a:off x="0" y="4148051"/>
        <a:ext cx="5412005" cy="1382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0CA8F7-9A46-447B-8574-A3F3AED0AD6B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12CDB28-27F7-4735-8A44-384106474C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946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>
                <a:solidFill>
                  <a:srgbClr val="332222"/>
                </a:solidFill>
                <a:latin typeface="Lucida Sans Unicode" panose="020B0602030504020204" pitchFamily="34" charset="0"/>
                <a:ea typeface="Times New Roman" panose="02020603050405020304" pitchFamily="18" charset="0"/>
              </a:rPr>
              <a:t>Systematic and documented process of measuring performance against the mission in all aspects of the institution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CDB28-27F7-4735-8A44-384106474C5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866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6AE1-7571-E343-8EE9-C533552A5D0D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D9E4-C07A-4E40-BCAB-7BE4B882D4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09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6AE1-7571-E343-8EE9-C533552A5D0D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D9E4-C07A-4E40-BCAB-7BE4B882D4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20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6AE1-7571-E343-8EE9-C533552A5D0D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D9E4-C07A-4E40-BCAB-7BE4B882D4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5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6AE1-7571-E343-8EE9-C533552A5D0D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D9E4-C07A-4E40-BCAB-7BE4B882D4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62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6AE1-7571-E343-8EE9-C533552A5D0D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D9E4-C07A-4E40-BCAB-7BE4B882D4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040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6AE1-7571-E343-8EE9-C533552A5D0D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D9E4-C07A-4E40-BCAB-7BE4B882D4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72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6AE1-7571-E343-8EE9-C533552A5D0D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D9E4-C07A-4E40-BCAB-7BE4B882D4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57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6AE1-7571-E343-8EE9-C533552A5D0D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D9E4-C07A-4E40-BCAB-7BE4B882D4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7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6AE1-7571-E343-8EE9-C533552A5D0D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D9E4-C07A-4E40-BCAB-7BE4B882D4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38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6AE1-7571-E343-8EE9-C533552A5D0D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D9E4-C07A-4E40-BCAB-7BE4B882D4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1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46AE1-7571-E343-8EE9-C533552A5D0D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ED9E4-C07A-4E40-BCAB-7BE4B882D4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53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46AE1-7571-E343-8EE9-C533552A5D0D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ED9E4-C07A-4E40-BCAB-7BE4B882D4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75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blanca.bauer@louisiana.edu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melissa.lewis@louisiana.edu" TargetMode="External"/><Relationship Id="rId5" Type="http://schemas.openxmlformats.org/officeDocument/2006/relationships/hyperlink" Target="mailto:apayne@louisiana.edu" TargetMode="External"/><Relationship Id="rId4" Type="http://schemas.openxmlformats.org/officeDocument/2006/relationships/hyperlink" Target="mailto:lisa@louisiana.ed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blanca.bauer@louisiana.edu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melissa.lewis@louisiana.edu" TargetMode="External"/><Relationship Id="rId5" Type="http://schemas.openxmlformats.org/officeDocument/2006/relationships/hyperlink" Target="mailto:apayne@louisiana.edu" TargetMode="External"/><Relationship Id="rId4" Type="http://schemas.openxmlformats.org/officeDocument/2006/relationships/hyperlink" Target="mailto:lisa@louisiana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randed Powerpoint P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A35655-6513-4F09-AE41-416DE9C72458}"/>
              </a:ext>
            </a:extLst>
          </p:cNvPr>
          <p:cNvSpPr txBox="1"/>
          <p:nvPr/>
        </p:nvSpPr>
        <p:spPr>
          <a:xfrm>
            <a:off x="3024554" y="297207"/>
            <a:ext cx="53597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Office of Institutional Effectiveness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FEC4BD-6F86-88F4-5CE6-E1587C9BDCC2}"/>
              </a:ext>
            </a:extLst>
          </p:cNvPr>
          <p:cNvSpPr txBox="1"/>
          <p:nvPr/>
        </p:nvSpPr>
        <p:spPr>
          <a:xfrm>
            <a:off x="2679895" y="5737832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www.institutionaleffectiveness.louisiana.edu</a:t>
            </a:r>
          </a:p>
        </p:txBody>
      </p:sp>
    </p:spTree>
    <p:extLst>
      <p:ext uri="{BB962C8B-B14F-4D97-AF65-F5344CB8AC3E}">
        <p14:creationId xmlns:p14="http://schemas.microsoft.com/office/powerpoint/2010/main" val="176925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 Powerpoint Pages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674B31-781D-631C-F86F-EC4D807F19C8}"/>
              </a:ext>
            </a:extLst>
          </p:cNvPr>
          <p:cNvSpPr txBox="1"/>
          <p:nvPr/>
        </p:nvSpPr>
        <p:spPr>
          <a:xfrm>
            <a:off x="2354580" y="5470898"/>
            <a:ext cx="4636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</a:rPr>
              <a:t>www. Institutionaleffectivess.louisiana.edu</a:t>
            </a:r>
          </a:p>
        </p:txBody>
      </p:sp>
    </p:spTree>
    <p:extLst>
      <p:ext uri="{BB962C8B-B14F-4D97-AF65-F5344CB8AC3E}">
        <p14:creationId xmlns:p14="http://schemas.microsoft.com/office/powerpoint/2010/main" val="3909585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19378-6BD2-DC74-7A50-4038848D3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is Institutional Effectiveness?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F87DB-6138-D5C7-6EA0-1FAB7EC22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1873"/>
            <a:ext cx="8229600" cy="470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u="sng" kern="100" dirty="0">
                <a:solidFill>
                  <a:srgbClr val="33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</a:p>
          <a:p>
            <a:pPr marL="0" indent="0">
              <a:buNone/>
            </a:pPr>
            <a:r>
              <a:rPr lang="en-US" sz="1800" kern="100" dirty="0">
                <a:solidFill>
                  <a:srgbClr val="33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promote a culture of continuous quality improvement by coordinating and supporting planning and assessment, curriculum efforts, and institutional research to help improve student learning, promote academic excellence, and enhance institutional effectiveness.</a:t>
            </a:r>
          </a:p>
          <a:p>
            <a:pPr marL="0" indent="0">
              <a:buNone/>
            </a:pPr>
            <a:endParaRPr lang="en-US" sz="1800" u="sng" kern="100" dirty="0">
              <a:solidFill>
                <a:srgbClr val="33222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b="1" u="sng" kern="100" dirty="0">
                <a:solidFill>
                  <a:srgbClr val="33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SACSCOC Core Requirement 7.1</a:t>
            </a:r>
          </a:p>
          <a:p>
            <a:pPr marL="0" indent="0">
              <a:buNone/>
            </a:pPr>
            <a:r>
              <a:rPr lang="en-US" sz="1800" b="0" i="0" dirty="0">
                <a:solidFill>
                  <a:srgbClr val="2B2A2A"/>
                </a:solidFill>
                <a:effectLst/>
              </a:rPr>
              <a:t>“The institution engages in ongoing, comprehensive, and integrated research-based planning and evaluation processes that (</a:t>
            </a:r>
            <a:r>
              <a:rPr lang="en-US" sz="1800" dirty="0">
                <a:solidFill>
                  <a:srgbClr val="2B2A2A"/>
                </a:solidFill>
              </a:rPr>
              <a:t>a) focus on institutional quality and effectiveness and (b) incorporate a </a:t>
            </a:r>
            <a:r>
              <a:rPr lang="en-US" sz="1800" b="0" i="0" dirty="0">
                <a:solidFill>
                  <a:srgbClr val="2B2A2A"/>
                </a:solidFill>
                <a:effectLst/>
              </a:rPr>
              <a:t>systematic review of institutional goals and outcomes consistent with its mission”</a:t>
            </a:r>
          </a:p>
          <a:p>
            <a:pPr marL="0" indent="0">
              <a:buNone/>
            </a:pPr>
            <a:endParaRPr lang="en-US" sz="1800" kern="100" dirty="0">
              <a:solidFill>
                <a:srgbClr val="33222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Ensuring Institutional Effectiveness | Mid Michigan College">
            <a:extLst>
              <a:ext uri="{FF2B5EF4-FFF2-40B4-BE49-F238E27FC236}">
                <a16:creationId xmlns:a16="http://schemas.microsoft.com/office/drawing/2014/main" id="{50265909-FFE9-8E4B-E266-C46397A5A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552" y="6142316"/>
            <a:ext cx="4727448" cy="71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935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randed Powerpoint Pages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4A83BEE-6782-382C-4A66-EDB5F0EB3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Why is Institutional Effectiveness Important?</a:t>
            </a:r>
          </a:p>
        </p:txBody>
      </p:sp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4B0F6EAA-C54E-E4F8-EC21-5BD858FFF2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76563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6202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randed Powerpoint Pages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603A408D-B02C-EF61-5F9B-84422B89B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4632"/>
            <a:ext cx="8229600" cy="111556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Contacts</a:t>
            </a:r>
            <a:br>
              <a:rPr lang="en-US" dirty="0"/>
            </a:br>
            <a:r>
              <a:rPr lang="en-US" sz="2700" dirty="0">
                <a:solidFill>
                  <a:srgbClr val="C00000"/>
                </a:solidFill>
              </a:rPr>
              <a:t>www.institutionaleffectiveness.louisiana.edu</a:t>
            </a:r>
            <a:br>
              <a:rPr lang="en-US" sz="4400" dirty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F6FD667-93F6-7EBC-98FC-77621C1FB0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i="0" dirty="0">
                <a:solidFill>
                  <a:srgbClr val="332222"/>
                </a:solidFill>
                <a:effectLst/>
              </a:rPr>
              <a:t>Dr. Blanca T. Bauer</a:t>
            </a:r>
            <a:br>
              <a:rPr lang="en-US" sz="1800" dirty="0"/>
            </a:br>
            <a:r>
              <a:rPr lang="en-US" sz="1800" b="0" i="0" dirty="0">
                <a:solidFill>
                  <a:srgbClr val="332222"/>
                </a:solidFill>
                <a:effectLst/>
              </a:rPr>
              <a:t>Associate Vice President for Academic Affairs, Institutional Effectiveness</a:t>
            </a:r>
            <a:br>
              <a:rPr lang="en-US" sz="1800" dirty="0"/>
            </a:br>
            <a:r>
              <a:rPr lang="en-US" sz="1800" b="0" i="0" dirty="0">
                <a:solidFill>
                  <a:srgbClr val="332222"/>
                </a:solidFill>
                <a:effectLst/>
              </a:rPr>
              <a:t>Martin Hall, Room 230</a:t>
            </a:r>
            <a:br>
              <a:rPr lang="en-US" sz="1800" dirty="0"/>
            </a:br>
            <a:r>
              <a:rPr lang="en-US" sz="1800" b="0" i="0" dirty="0">
                <a:solidFill>
                  <a:srgbClr val="332222"/>
                </a:solidFill>
                <a:effectLst/>
              </a:rPr>
              <a:t>(337) 482-6306</a:t>
            </a:r>
            <a:br>
              <a:rPr lang="en-US" sz="1800" dirty="0"/>
            </a:br>
            <a:r>
              <a:rPr lang="en-US" sz="1800" b="0" i="0" u="none" strike="noStrike" dirty="0">
                <a:solidFill>
                  <a:srgbClr val="BA0303"/>
                </a:solidFill>
                <a:effectLst/>
                <a:hlinkClick r:id="rId3"/>
              </a:rPr>
              <a:t>blanca.bauer@louisiana.edu</a:t>
            </a:r>
            <a:endParaRPr lang="en-US" sz="1800" b="0" i="0" u="none" strike="noStrike" dirty="0">
              <a:solidFill>
                <a:srgbClr val="BA0303"/>
              </a:solidFill>
              <a:effectLst/>
            </a:endParaRPr>
          </a:p>
          <a:p>
            <a:pPr marL="0" indent="0">
              <a:buNone/>
            </a:pPr>
            <a:endParaRPr lang="en-US" sz="1800" dirty="0">
              <a:solidFill>
                <a:srgbClr val="BA0303"/>
              </a:solidFill>
            </a:endParaRPr>
          </a:p>
          <a:p>
            <a:pPr marL="0" indent="0">
              <a:buNone/>
            </a:pPr>
            <a:r>
              <a:rPr lang="en-US" sz="1800" b="1" i="0" dirty="0">
                <a:solidFill>
                  <a:srgbClr val="332222"/>
                </a:solidFill>
                <a:effectLst/>
              </a:rPr>
              <a:t>Lisa Lord</a:t>
            </a:r>
            <a:br>
              <a:rPr lang="en-US" sz="1800" dirty="0"/>
            </a:br>
            <a:r>
              <a:rPr lang="en-US" sz="1800" b="0" i="0" dirty="0">
                <a:solidFill>
                  <a:srgbClr val="332222"/>
                </a:solidFill>
                <a:effectLst/>
              </a:rPr>
              <a:t>Director of Institutional Research</a:t>
            </a:r>
            <a:br>
              <a:rPr lang="en-US" sz="1800" dirty="0"/>
            </a:br>
            <a:r>
              <a:rPr lang="en-US" sz="1800" b="0" i="0" dirty="0">
                <a:solidFill>
                  <a:srgbClr val="332222"/>
                </a:solidFill>
                <a:effectLst/>
              </a:rPr>
              <a:t>Martin Hall, Room 336</a:t>
            </a:r>
            <a:br>
              <a:rPr lang="en-US" sz="1800" dirty="0"/>
            </a:br>
            <a:r>
              <a:rPr lang="en-US" sz="1800" b="0" i="0" dirty="0">
                <a:solidFill>
                  <a:srgbClr val="332222"/>
                </a:solidFill>
                <a:effectLst/>
              </a:rPr>
              <a:t>(337) 482-6863</a:t>
            </a:r>
            <a:br>
              <a:rPr lang="en-US" sz="1800" dirty="0"/>
            </a:br>
            <a:r>
              <a:rPr lang="en-US" sz="1800" b="0" i="0" u="none" strike="noStrike" dirty="0">
                <a:solidFill>
                  <a:srgbClr val="BA0303"/>
                </a:solidFill>
                <a:effectLst/>
                <a:hlinkClick r:id="rId4"/>
              </a:rPr>
              <a:t>lisa@louisiana.edu</a:t>
            </a:r>
            <a:endParaRPr lang="en-US" sz="1800" b="0" i="0" u="none" strike="noStrike" dirty="0">
              <a:solidFill>
                <a:srgbClr val="BA0303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297D59C-FC4E-B3F7-096C-EBEAEE15E5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i="0" dirty="0">
                <a:solidFill>
                  <a:srgbClr val="332222"/>
                </a:solidFill>
                <a:effectLst/>
              </a:rPr>
              <a:t>Amanda Payne</a:t>
            </a:r>
            <a:br>
              <a:rPr lang="en-US" sz="1800" dirty="0"/>
            </a:br>
            <a:r>
              <a:rPr lang="en-US" sz="1800" b="0" i="0" dirty="0">
                <a:solidFill>
                  <a:srgbClr val="332222"/>
                </a:solidFill>
                <a:effectLst/>
              </a:rPr>
              <a:t>Director of Academic Programs and Policies</a:t>
            </a:r>
            <a:br>
              <a:rPr lang="en-US" sz="1800" dirty="0"/>
            </a:br>
            <a:r>
              <a:rPr lang="en-US" sz="1800" b="0" i="0" dirty="0">
                <a:solidFill>
                  <a:srgbClr val="332222"/>
                </a:solidFill>
                <a:effectLst/>
              </a:rPr>
              <a:t>Martin Hall, Room 223</a:t>
            </a:r>
            <a:br>
              <a:rPr lang="en-US" sz="1800" dirty="0"/>
            </a:br>
            <a:r>
              <a:rPr lang="en-US" sz="1800" b="0" i="0" dirty="0">
                <a:solidFill>
                  <a:srgbClr val="332222"/>
                </a:solidFill>
                <a:effectLst/>
              </a:rPr>
              <a:t>(337) 482-1920</a:t>
            </a:r>
            <a:br>
              <a:rPr lang="en-US" sz="1800" dirty="0"/>
            </a:br>
            <a:r>
              <a:rPr lang="en-US" sz="1800" b="0" i="0" u="none" strike="noStrike" dirty="0">
                <a:solidFill>
                  <a:srgbClr val="BA0303"/>
                </a:solidFill>
                <a:effectLst/>
                <a:hlinkClick r:id="rId5"/>
              </a:rPr>
              <a:t>apayne@louisiana.edu</a:t>
            </a:r>
            <a:endParaRPr lang="en-US" sz="1800" b="0" i="0" u="none" strike="noStrike" dirty="0">
              <a:solidFill>
                <a:srgbClr val="BA0303"/>
              </a:solidFill>
              <a:effectLst/>
            </a:endParaRPr>
          </a:p>
          <a:p>
            <a:pPr marL="0" indent="0">
              <a:buNone/>
            </a:pPr>
            <a:endParaRPr lang="en-US" sz="1800" b="0" i="0" u="none" strike="noStrike" dirty="0">
              <a:solidFill>
                <a:srgbClr val="BA0303"/>
              </a:solidFill>
              <a:effectLst/>
            </a:endParaRPr>
          </a:p>
          <a:p>
            <a:pPr marL="0" indent="0">
              <a:buNone/>
            </a:pPr>
            <a:r>
              <a:rPr lang="en-US" sz="1800" b="1" i="0" dirty="0">
                <a:solidFill>
                  <a:srgbClr val="332222"/>
                </a:solidFill>
                <a:effectLst/>
              </a:rPr>
              <a:t>Dr. Melissa Lewis</a:t>
            </a:r>
            <a:br>
              <a:rPr lang="en-US" sz="1800" dirty="0"/>
            </a:br>
            <a:r>
              <a:rPr lang="en-US" sz="1800" b="0" i="0" dirty="0">
                <a:solidFill>
                  <a:srgbClr val="332222"/>
                </a:solidFill>
                <a:effectLst/>
              </a:rPr>
              <a:t>Director of Planning &amp; Academic Initiatives (Institutional Assessment)</a:t>
            </a:r>
            <a:br>
              <a:rPr lang="en-US" sz="1800" dirty="0"/>
            </a:br>
            <a:r>
              <a:rPr lang="en-US" sz="1800" b="0" i="0" dirty="0">
                <a:solidFill>
                  <a:srgbClr val="332222"/>
                </a:solidFill>
                <a:effectLst/>
              </a:rPr>
              <a:t>Martin Hall, Room 223</a:t>
            </a:r>
            <a:br>
              <a:rPr lang="en-US" sz="1800" dirty="0"/>
            </a:br>
            <a:r>
              <a:rPr lang="en-US" sz="1800" b="0" i="0" dirty="0">
                <a:solidFill>
                  <a:srgbClr val="332222"/>
                </a:solidFill>
                <a:effectLst/>
              </a:rPr>
              <a:t>(337) 482-0195</a:t>
            </a:r>
            <a:br>
              <a:rPr lang="en-US" sz="1800" dirty="0"/>
            </a:br>
            <a:r>
              <a:rPr lang="en-US" sz="1800" b="0" i="0" u="none" strike="noStrike" dirty="0">
                <a:solidFill>
                  <a:srgbClr val="BA0303"/>
                </a:solidFill>
                <a:effectLst/>
                <a:hlinkClick r:id="rId6"/>
              </a:rPr>
              <a:t>melissa.lewis@louisiana.edu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662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384350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B05713-DCBE-099A-B5EB-B4D7E27EE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" y="643467"/>
            <a:ext cx="2650029" cy="557106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Who is Institutional Effectiveness?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D0EF095-6CAB-A637-E3A9-C04A02AD63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838938"/>
              </p:ext>
            </p:extLst>
          </p:nvPr>
        </p:nvGraphicFramePr>
        <p:xfrm>
          <a:off x="3539970" y="643466"/>
          <a:ext cx="5412006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0033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randed Powerpoint Pages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6B7AACD-D9EE-9A6D-59DB-6B74B8A82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Academic Programs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D6E543-CED3-69CB-0B3F-B3B6A3587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2" y="1243584"/>
            <a:ext cx="8339328" cy="4882579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6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Curriculum Management </a:t>
            </a:r>
          </a:p>
          <a:p>
            <a:pPr indent="-231775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5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Program development and revisions</a:t>
            </a:r>
          </a:p>
          <a:p>
            <a:pPr indent="-231775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Academic Catalog – </a:t>
            </a:r>
            <a:r>
              <a:rPr lang="en-US" sz="5600" b="0" i="0" dirty="0">
                <a:solidFill>
                  <a:srgbClr val="332222"/>
                </a:solidFill>
                <a:effectLst/>
              </a:rPr>
              <a:t>overview of general information about the University of Louisiana at Lafayette and a detailed explanation of the University's degree programs, curricular requirements, and Academic Affairs rules and regulations</a:t>
            </a:r>
          </a:p>
          <a:p>
            <a:pPr indent="-231775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Curriculog</a:t>
            </a:r>
            <a:r>
              <a:rPr lang="en-US" sz="5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– automated approval process of curriculum revisions and additions</a:t>
            </a:r>
          </a:p>
          <a:p>
            <a:pPr indent="-231775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Degree Works </a:t>
            </a:r>
            <a:r>
              <a:rPr lang="en-US" sz="5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– a w</a:t>
            </a:r>
            <a:r>
              <a:rPr lang="en-US" sz="5400" kern="100" dirty="0">
                <a:solidFill>
                  <a:srgbClr val="33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eb-based, academic planning and degree audit tool that helps students and advisors effectively navigate curriculum requirements; monitors progress toward degree completion</a:t>
            </a:r>
            <a:endParaRPr lang="en-US" sz="5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31775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5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Academic Program Inventory – a comprehensive list of programs approved by the UL System and Louisiana Board of Regents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5600" b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6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Academic Policy</a:t>
            </a:r>
            <a:br>
              <a:rPr lang="en-US" sz="5600" kern="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5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56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General Education Curriculum</a:t>
            </a:r>
            <a:br>
              <a:rPr lang="en-US" sz="5600" b="1" kern="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5600" b="1" kern="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6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Articulation Agreements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5600" b="1" kern="1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365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randed Powerpoint Pages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6B7AACD-D9EE-9A6D-59DB-6B74B8A82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Institutional Research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D6E543-CED3-69CB-0B3F-B3B6A3587B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6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Responsible for all Federal, State, and UL System Reporting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6400" b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6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Custodian of official UL Lafayette regulatory data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5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Official census and external reporting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5600" b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6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Data governance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6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6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Data Request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5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Dataset for research purposes (thesis, dissertation, publication, etc.)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5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Longitudinal trend data for enrollment courses and degrees awarded.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5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Specialized data sets for operational purposes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56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br>
              <a:rPr lang="en-US" sz="5600" b="1" kern="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5600" b="1" kern="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5600" b="1" kern="100" dirty="0"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A86554-49E6-89E3-0F80-6D4C9DB504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6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Dashboards (Tableau)</a:t>
            </a:r>
          </a:p>
          <a:p>
            <a:r>
              <a:rPr lang="en-US" sz="5600" dirty="0"/>
              <a:t>Admissions Dashboards</a:t>
            </a:r>
          </a:p>
          <a:p>
            <a:pPr lvl="1"/>
            <a:r>
              <a:rPr lang="en-US" sz="5600" dirty="0"/>
              <a:t>Undergraduate Application Funnel</a:t>
            </a:r>
          </a:p>
          <a:p>
            <a:pPr marL="457200" lvl="1" indent="0">
              <a:buNone/>
            </a:pPr>
            <a:endParaRPr lang="en-US" sz="5600" dirty="0"/>
          </a:p>
          <a:p>
            <a:r>
              <a:rPr lang="en-US" sz="5600" dirty="0"/>
              <a:t>Enrollment Dashboards</a:t>
            </a:r>
          </a:p>
          <a:p>
            <a:pPr lvl="1"/>
            <a:r>
              <a:rPr lang="en-US" sz="5600" dirty="0"/>
              <a:t>Census Enrollment &amp; Trends</a:t>
            </a:r>
          </a:p>
          <a:p>
            <a:pPr lvl="1"/>
            <a:r>
              <a:rPr lang="en-US" sz="5600" dirty="0"/>
              <a:t>Daily Enrollment Trends</a:t>
            </a:r>
          </a:p>
          <a:p>
            <a:endParaRPr lang="en-US" sz="5600" dirty="0"/>
          </a:p>
          <a:p>
            <a:r>
              <a:rPr lang="en-US" sz="5600" dirty="0"/>
              <a:t>Student Success Dashboards</a:t>
            </a:r>
          </a:p>
          <a:p>
            <a:pPr lvl="1"/>
            <a:r>
              <a:rPr lang="en-US" sz="5600" dirty="0"/>
              <a:t>Student Registration Outreach</a:t>
            </a:r>
          </a:p>
          <a:p>
            <a:pPr lvl="1"/>
            <a:r>
              <a:rPr lang="en-US" sz="5600" dirty="0"/>
              <a:t>Retention &amp; Graduation Rates</a:t>
            </a:r>
          </a:p>
          <a:p>
            <a:pPr lvl="1"/>
            <a:r>
              <a:rPr lang="en-US" sz="5600" dirty="0"/>
              <a:t>Completers</a:t>
            </a:r>
          </a:p>
          <a:p>
            <a:pPr lvl="1"/>
            <a:r>
              <a:rPr lang="en-US" sz="5600" dirty="0"/>
              <a:t>Population Changes</a:t>
            </a:r>
          </a:p>
          <a:p>
            <a:pPr lvl="1"/>
            <a:endParaRPr lang="en-US" sz="5600" dirty="0"/>
          </a:p>
          <a:p>
            <a:r>
              <a:rPr lang="en-US" sz="5600" dirty="0"/>
              <a:t>Instructional Analysis Dashboards</a:t>
            </a:r>
          </a:p>
          <a:p>
            <a:pPr lvl="1"/>
            <a:r>
              <a:rPr lang="en-US" sz="5600" dirty="0"/>
              <a:t>Course Delivery Distribution</a:t>
            </a:r>
          </a:p>
          <a:p>
            <a:pPr lvl="1"/>
            <a:r>
              <a:rPr lang="en-US" sz="5600" dirty="0"/>
              <a:t>Course Registration Management</a:t>
            </a:r>
          </a:p>
          <a:p>
            <a:pPr lvl="1"/>
            <a:r>
              <a:rPr lang="en-US" sz="5600" dirty="0"/>
              <a:t>Grade Distribution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121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randed Powerpoint Pages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72D082-C337-D418-5D7F-3DAFEE56F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Planning, Academic Initiatives &amp;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80C08-0615-EC0B-0130-596AD066B3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151" y="2825496"/>
            <a:ext cx="4495800" cy="33006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900" b="1" dirty="0"/>
              <a:t>Institutional Assessment</a:t>
            </a:r>
          </a:p>
          <a:p>
            <a:pPr lvl="1"/>
            <a:r>
              <a:rPr lang="en-US" sz="1800" dirty="0"/>
              <a:t>Academic Assessment</a:t>
            </a:r>
          </a:p>
          <a:p>
            <a:pPr lvl="1"/>
            <a:r>
              <a:rPr lang="en-US" sz="1800" dirty="0"/>
              <a:t>General Education Assessment</a:t>
            </a:r>
          </a:p>
          <a:p>
            <a:pPr lvl="1"/>
            <a:r>
              <a:rPr lang="en-US" sz="1800" dirty="0"/>
              <a:t>Non-Academic Assessment</a:t>
            </a:r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171450" lvl="1" indent="0" fontAlgn="base">
              <a:spcBef>
                <a:spcPts val="0"/>
              </a:spcBef>
              <a:buNone/>
            </a:pPr>
            <a:r>
              <a:rPr lang="en-US" sz="1700" i="1" dirty="0">
                <a:solidFill>
                  <a:srgbClr val="332222"/>
                </a:solidFill>
                <a:effectLst/>
                <a:ea typeface="Times New Roman" panose="02020603050405020304" pitchFamily="18" charset="0"/>
              </a:rPr>
              <a:t>1. What do we say we are going to do?</a:t>
            </a:r>
          </a:p>
          <a:p>
            <a:pPr marL="171450" lvl="1" indent="0" fontAlgn="base">
              <a:spcBef>
                <a:spcPts val="0"/>
              </a:spcBef>
              <a:buNone/>
            </a:pPr>
            <a:r>
              <a:rPr lang="en-US" sz="1700" i="1" dirty="0">
                <a:solidFill>
                  <a:srgbClr val="332222"/>
                </a:solidFill>
                <a:ea typeface="Times New Roman" panose="02020603050405020304" pitchFamily="18" charset="0"/>
              </a:rPr>
              <a:t>2. How do we know we have done what we want to do?</a:t>
            </a:r>
          </a:p>
          <a:p>
            <a:pPr marL="171450" lvl="1" indent="0" fontAlgn="base">
              <a:spcBef>
                <a:spcPts val="0"/>
              </a:spcBef>
              <a:buNone/>
            </a:pPr>
            <a:r>
              <a:rPr lang="en-US" sz="1700" i="1" dirty="0">
                <a:solidFill>
                  <a:srgbClr val="332222"/>
                </a:solidFill>
                <a:effectLst/>
                <a:ea typeface="Times New Roman" panose="02020603050405020304" pitchFamily="18" charset="0"/>
              </a:rPr>
              <a:t>3. How well did we do it?</a:t>
            </a:r>
          </a:p>
          <a:p>
            <a:pPr marL="171450" lvl="1" indent="0" fontAlgn="base">
              <a:spcBef>
                <a:spcPts val="0"/>
              </a:spcBef>
              <a:buNone/>
            </a:pPr>
            <a:r>
              <a:rPr lang="en-US" sz="1700" i="1" dirty="0">
                <a:solidFill>
                  <a:srgbClr val="332222"/>
                </a:solidFill>
                <a:ea typeface="Times New Roman" panose="02020603050405020304" pitchFamily="18" charset="0"/>
              </a:rPr>
              <a:t>4. How are we going to do it better?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0BF595-D8F7-DD8B-C9A2-26C2AF878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7176" y="2825497"/>
            <a:ext cx="4079397" cy="29543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900" b="1" dirty="0"/>
              <a:t>Institutional Planning</a:t>
            </a:r>
          </a:p>
          <a:p>
            <a:pPr lvl="1"/>
            <a:r>
              <a:rPr lang="en-US" sz="1800" dirty="0"/>
              <a:t>Strategic Planning support (university, college, and unit level)</a:t>
            </a:r>
          </a:p>
          <a:p>
            <a:pPr lvl="1"/>
            <a:r>
              <a:rPr lang="en-US" sz="1800" dirty="0"/>
              <a:t>Satisfaction and experience survey research</a:t>
            </a:r>
          </a:p>
          <a:p>
            <a:pPr lvl="1"/>
            <a:r>
              <a:rPr lang="en-US" sz="1800" dirty="0"/>
              <a:t>Time to Degree (Graduate Programs)</a:t>
            </a:r>
          </a:p>
          <a:p>
            <a:pPr lvl="1"/>
            <a:r>
              <a:rPr lang="en-US" sz="1800" dirty="0"/>
              <a:t>Visualizations</a:t>
            </a:r>
          </a:p>
          <a:p>
            <a:pPr lvl="1"/>
            <a:r>
              <a:rPr lang="en-US" sz="1800" dirty="0"/>
              <a:t>Research trends and anticipated information needs</a:t>
            </a:r>
          </a:p>
          <a:p>
            <a:pPr lvl="1"/>
            <a:r>
              <a:rPr lang="en-US" sz="1800" dirty="0"/>
              <a:t>Accreditation support (University and program level)</a:t>
            </a:r>
          </a:p>
          <a:p>
            <a:endParaRPr lang="en-US" sz="1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40955D-043F-853A-4044-AA9EE03C506A}"/>
              </a:ext>
            </a:extLst>
          </p:cNvPr>
          <p:cNvSpPr txBox="1"/>
          <p:nvPr/>
        </p:nvSpPr>
        <p:spPr>
          <a:xfrm>
            <a:off x="621792" y="1239651"/>
            <a:ext cx="76352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>
                <a:solidFill>
                  <a:srgbClr val="33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institutional planning and assessment functions are coordinated through the collaboration of multiple campus divisions and units that include planning coupled with the </a:t>
            </a:r>
            <a:r>
              <a:rPr lang="en-US" sz="1800" u="sng" kern="100" dirty="0">
                <a:solidFill>
                  <a:srgbClr val="33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collection</a:t>
            </a:r>
            <a:r>
              <a:rPr lang="en-US" sz="1800" kern="100" dirty="0">
                <a:solidFill>
                  <a:srgbClr val="33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u="sng" kern="100" dirty="0">
                <a:solidFill>
                  <a:srgbClr val="33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r>
              <a:rPr lang="en-US" sz="1800" kern="100" dirty="0">
                <a:solidFill>
                  <a:srgbClr val="33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1800" u="sng" kern="100" dirty="0">
                <a:solidFill>
                  <a:srgbClr val="33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distribution of meaningful data </a:t>
            </a:r>
            <a:r>
              <a:rPr lang="en-US" sz="1800" kern="100" dirty="0">
                <a:solidFill>
                  <a:srgbClr val="33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both accountabilities (accreditation) and informed decision-making.</a:t>
            </a:r>
            <a:endParaRPr lang="en-US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523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randed Powerpoint Pages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603A408D-B02C-EF61-5F9B-84422B89B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4632"/>
            <a:ext cx="8229600" cy="111556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Contacts</a:t>
            </a:r>
            <a:br>
              <a:rPr lang="en-US" dirty="0"/>
            </a:br>
            <a:r>
              <a:rPr lang="en-US" sz="2700" dirty="0">
                <a:solidFill>
                  <a:srgbClr val="C00000"/>
                </a:solidFill>
              </a:rPr>
              <a:t>www.institutionaleffectiveness.louisiana.edu</a:t>
            </a:r>
            <a:br>
              <a:rPr lang="en-US" sz="4400" dirty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F6FD667-93F6-7EBC-98FC-77621C1FB0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i="0" dirty="0">
                <a:solidFill>
                  <a:srgbClr val="332222"/>
                </a:solidFill>
                <a:effectLst/>
              </a:rPr>
              <a:t>Dr. Blanca T. Bauer</a:t>
            </a:r>
            <a:br>
              <a:rPr lang="en-US" sz="1800" dirty="0"/>
            </a:br>
            <a:r>
              <a:rPr lang="en-US" sz="1800" b="0" i="0" dirty="0">
                <a:solidFill>
                  <a:srgbClr val="332222"/>
                </a:solidFill>
                <a:effectLst/>
              </a:rPr>
              <a:t>Associate Vice President for Academic Affairs, Institutional Effectiveness</a:t>
            </a:r>
            <a:br>
              <a:rPr lang="en-US" sz="1800" dirty="0"/>
            </a:br>
            <a:r>
              <a:rPr lang="en-US" sz="1800" b="0" i="0" dirty="0">
                <a:solidFill>
                  <a:srgbClr val="332222"/>
                </a:solidFill>
                <a:effectLst/>
              </a:rPr>
              <a:t>Martin Hall, Room 230</a:t>
            </a:r>
            <a:br>
              <a:rPr lang="en-US" sz="1800" dirty="0"/>
            </a:br>
            <a:r>
              <a:rPr lang="en-US" sz="1800" b="0" i="0" dirty="0">
                <a:solidFill>
                  <a:srgbClr val="332222"/>
                </a:solidFill>
                <a:effectLst/>
              </a:rPr>
              <a:t>(337) 482-6306</a:t>
            </a:r>
            <a:br>
              <a:rPr lang="en-US" sz="1800" dirty="0"/>
            </a:br>
            <a:r>
              <a:rPr lang="en-US" sz="1800" b="0" i="0" u="none" strike="noStrike" dirty="0">
                <a:solidFill>
                  <a:srgbClr val="BA0303"/>
                </a:solidFill>
                <a:effectLst/>
                <a:hlinkClick r:id="rId3"/>
              </a:rPr>
              <a:t>blanca.bauer@louisiana.edu</a:t>
            </a:r>
            <a:endParaRPr lang="en-US" sz="1800" b="0" i="0" u="none" strike="noStrike" dirty="0">
              <a:solidFill>
                <a:srgbClr val="BA0303"/>
              </a:solidFill>
              <a:effectLst/>
            </a:endParaRPr>
          </a:p>
          <a:p>
            <a:pPr marL="0" indent="0">
              <a:buNone/>
            </a:pPr>
            <a:endParaRPr lang="en-US" sz="1800" dirty="0">
              <a:solidFill>
                <a:srgbClr val="BA0303"/>
              </a:solidFill>
            </a:endParaRPr>
          </a:p>
          <a:p>
            <a:pPr marL="0" indent="0">
              <a:buNone/>
            </a:pPr>
            <a:r>
              <a:rPr lang="en-US" sz="1800" b="1" i="0" dirty="0">
                <a:solidFill>
                  <a:srgbClr val="332222"/>
                </a:solidFill>
                <a:effectLst/>
              </a:rPr>
              <a:t>Lisa Lord</a:t>
            </a:r>
            <a:br>
              <a:rPr lang="en-US" sz="1800" dirty="0"/>
            </a:br>
            <a:r>
              <a:rPr lang="en-US" sz="1800" b="0" i="0" dirty="0">
                <a:solidFill>
                  <a:srgbClr val="332222"/>
                </a:solidFill>
                <a:effectLst/>
              </a:rPr>
              <a:t>Director of Institutional Research</a:t>
            </a:r>
            <a:br>
              <a:rPr lang="en-US" sz="1800" dirty="0"/>
            </a:br>
            <a:r>
              <a:rPr lang="en-US" sz="1800" b="0" i="0" dirty="0">
                <a:solidFill>
                  <a:srgbClr val="332222"/>
                </a:solidFill>
                <a:effectLst/>
              </a:rPr>
              <a:t>Martin Hall, Room 336</a:t>
            </a:r>
            <a:br>
              <a:rPr lang="en-US" sz="1800" dirty="0"/>
            </a:br>
            <a:r>
              <a:rPr lang="en-US" sz="1800" b="0" i="0" dirty="0">
                <a:solidFill>
                  <a:srgbClr val="332222"/>
                </a:solidFill>
                <a:effectLst/>
              </a:rPr>
              <a:t>(337) 482-6863</a:t>
            </a:r>
            <a:br>
              <a:rPr lang="en-US" sz="1800" dirty="0"/>
            </a:br>
            <a:r>
              <a:rPr lang="en-US" sz="1800" b="0" i="0" u="none" strike="noStrike" dirty="0">
                <a:solidFill>
                  <a:srgbClr val="BA0303"/>
                </a:solidFill>
                <a:effectLst/>
                <a:hlinkClick r:id="rId4"/>
              </a:rPr>
              <a:t>lisa@louisiana.edu</a:t>
            </a:r>
            <a:endParaRPr lang="en-US" sz="1800" b="0" i="0" u="none" strike="noStrike" dirty="0">
              <a:solidFill>
                <a:srgbClr val="BA0303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297D59C-FC4E-B3F7-096C-EBEAEE15E5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i="0" dirty="0">
                <a:solidFill>
                  <a:srgbClr val="332222"/>
                </a:solidFill>
                <a:effectLst/>
              </a:rPr>
              <a:t>Amanda Payne</a:t>
            </a:r>
            <a:br>
              <a:rPr lang="en-US" sz="1800" dirty="0"/>
            </a:br>
            <a:r>
              <a:rPr lang="en-US" sz="1800" b="0" i="0" dirty="0">
                <a:solidFill>
                  <a:srgbClr val="332222"/>
                </a:solidFill>
                <a:effectLst/>
              </a:rPr>
              <a:t>Director of Academic Programs and Policies</a:t>
            </a:r>
            <a:br>
              <a:rPr lang="en-US" sz="1800" dirty="0"/>
            </a:br>
            <a:r>
              <a:rPr lang="en-US" sz="1800" b="0" i="0" dirty="0">
                <a:solidFill>
                  <a:srgbClr val="332222"/>
                </a:solidFill>
                <a:effectLst/>
              </a:rPr>
              <a:t>Martin Hall, Room 223</a:t>
            </a:r>
            <a:br>
              <a:rPr lang="en-US" sz="1800" dirty="0"/>
            </a:br>
            <a:r>
              <a:rPr lang="en-US" sz="1800" b="0" i="0" dirty="0">
                <a:solidFill>
                  <a:srgbClr val="332222"/>
                </a:solidFill>
                <a:effectLst/>
              </a:rPr>
              <a:t>(337) 482-1920</a:t>
            </a:r>
            <a:br>
              <a:rPr lang="en-US" sz="1800" dirty="0"/>
            </a:br>
            <a:r>
              <a:rPr lang="en-US" sz="1800" b="0" i="0" u="none" strike="noStrike" dirty="0">
                <a:solidFill>
                  <a:srgbClr val="BA0303"/>
                </a:solidFill>
                <a:effectLst/>
                <a:hlinkClick r:id="rId5"/>
              </a:rPr>
              <a:t>apayne@louisiana.edu</a:t>
            </a:r>
            <a:endParaRPr lang="en-US" sz="1800" b="0" i="0" u="none" strike="noStrike" dirty="0">
              <a:solidFill>
                <a:srgbClr val="BA0303"/>
              </a:solidFill>
              <a:effectLst/>
            </a:endParaRPr>
          </a:p>
          <a:p>
            <a:pPr marL="0" indent="0">
              <a:buNone/>
            </a:pPr>
            <a:endParaRPr lang="en-US" sz="1800" b="0" i="0" u="none" strike="noStrike" dirty="0">
              <a:solidFill>
                <a:srgbClr val="BA0303"/>
              </a:solidFill>
              <a:effectLst/>
            </a:endParaRPr>
          </a:p>
          <a:p>
            <a:pPr marL="0" indent="0">
              <a:buNone/>
            </a:pPr>
            <a:r>
              <a:rPr lang="en-US" sz="1800" b="1" i="0" dirty="0">
                <a:solidFill>
                  <a:srgbClr val="332222"/>
                </a:solidFill>
                <a:effectLst/>
              </a:rPr>
              <a:t>Dr. Melissa Lewis</a:t>
            </a:r>
            <a:br>
              <a:rPr lang="en-US" sz="1800" dirty="0"/>
            </a:br>
            <a:r>
              <a:rPr lang="en-US" sz="1800" b="0" i="0" dirty="0">
                <a:solidFill>
                  <a:srgbClr val="332222"/>
                </a:solidFill>
                <a:effectLst/>
              </a:rPr>
              <a:t>Director of Planning &amp; Academic Initiatives (Institutional Assessment)</a:t>
            </a:r>
            <a:br>
              <a:rPr lang="en-US" sz="1800" dirty="0"/>
            </a:br>
            <a:r>
              <a:rPr lang="en-US" sz="1800" b="0" i="0" dirty="0">
                <a:solidFill>
                  <a:srgbClr val="332222"/>
                </a:solidFill>
                <a:effectLst/>
              </a:rPr>
              <a:t>Martin Hall, Room 223</a:t>
            </a:r>
            <a:br>
              <a:rPr lang="en-US" sz="1800" dirty="0"/>
            </a:br>
            <a:r>
              <a:rPr lang="en-US" sz="1800" b="0" i="0" dirty="0">
                <a:solidFill>
                  <a:srgbClr val="332222"/>
                </a:solidFill>
                <a:effectLst/>
              </a:rPr>
              <a:t>(337) 482-0195</a:t>
            </a:r>
            <a:br>
              <a:rPr lang="en-US" sz="1800" dirty="0"/>
            </a:br>
            <a:r>
              <a:rPr lang="en-US" sz="1800" b="0" i="0" u="none" strike="noStrike" dirty="0">
                <a:solidFill>
                  <a:srgbClr val="BA0303"/>
                </a:solidFill>
                <a:effectLst/>
                <a:hlinkClick r:id="rId6"/>
              </a:rPr>
              <a:t>melissa.lewis@louisiana.edu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193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918</Words>
  <Application>Microsoft Office PowerPoint</Application>
  <PresentationFormat>On-screen Show (4:3)</PresentationFormat>
  <Paragraphs>100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Lucida Sans Unicode</vt:lpstr>
      <vt:lpstr>Office Theme</vt:lpstr>
      <vt:lpstr>PowerPoint Presentation</vt:lpstr>
      <vt:lpstr>What is Institutional Effectiveness?</vt:lpstr>
      <vt:lpstr>Why is Institutional Effectiveness Important?</vt:lpstr>
      <vt:lpstr>Contacts www.institutionaleffectiveness.louisiana.edu </vt:lpstr>
      <vt:lpstr>Who is Institutional Effectiveness?</vt:lpstr>
      <vt:lpstr>Academic Programs</vt:lpstr>
      <vt:lpstr>Institutional Research </vt:lpstr>
      <vt:lpstr>Planning, Academic Initiatives &amp; Assessment</vt:lpstr>
      <vt:lpstr>Contacts www.institutionaleffectiveness.louisiana.edu </vt:lpstr>
      <vt:lpstr>PowerPoint Presentation</vt:lpstr>
    </vt:vector>
  </TitlesOfParts>
  <Company>UL Lafayette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 Jeffries</dc:creator>
  <cp:lastModifiedBy>Melissa A Lewis</cp:lastModifiedBy>
  <cp:revision>3</cp:revision>
  <cp:lastPrinted>2023-08-07T20:05:26Z</cp:lastPrinted>
  <dcterms:created xsi:type="dcterms:W3CDTF">2018-08-02T18:46:39Z</dcterms:created>
  <dcterms:modified xsi:type="dcterms:W3CDTF">2023-08-09T13:20:39Z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38202f9-8d41-4950-b014-f183e397b746_Enabled">
    <vt:lpwstr>true</vt:lpwstr>
  </property>
  <property fmtid="{D5CDD505-2E9C-101B-9397-08002B2CF9AE}" pid="3" name="MSIP_Label_638202f9-8d41-4950-b014-f183e397b746_SetDate">
    <vt:lpwstr>2023-08-04T16:44:29Z</vt:lpwstr>
  </property>
  <property fmtid="{D5CDD505-2E9C-101B-9397-08002B2CF9AE}" pid="4" name="MSIP_Label_638202f9-8d41-4950-b014-f183e397b746_Method">
    <vt:lpwstr>Standard</vt:lpwstr>
  </property>
  <property fmtid="{D5CDD505-2E9C-101B-9397-08002B2CF9AE}" pid="5" name="MSIP_Label_638202f9-8d41-4950-b014-f183e397b746_Name">
    <vt:lpwstr>defa4170-0d19-0005-0004-bc88714345d2</vt:lpwstr>
  </property>
  <property fmtid="{D5CDD505-2E9C-101B-9397-08002B2CF9AE}" pid="6" name="MSIP_Label_638202f9-8d41-4950-b014-f183e397b746_SiteId">
    <vt:lpwstr>13b3b0ce-cd75-49a4-bfea-0a03b01ff1ab</vt:lpwstr>
  </property>
  <property fmtid="{D5CDD505-2E9C-101B-9397-08002B2CF9AE}" pid="7" name="MSIP_Label_638202f9-8d41-4950-b014-f183e397b746_ActionId">
    <vt:lpwstr>8c6b5914-6603-41d4-8285-c0255f4c7dae</vt:lpwstr>
  </property>
  <property fmtid="{D5CDD505-2E9C-101B-9397-08002B2CF9AE}" pid="8" name="MSIP_Label_638202f9-8d41-4950-b014-f183e397b746_ContentBits">
    <vt:lpwstr>0</vt:lpwstr>
  </property>
</Properties>
</file>