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64" r:id="rId2"/>
    <p:sldId id="256" r:id="rId3"/>
    <p:sldId id="260" r:id="rId4"/>
    <p:sldId id="286" r:id="rId5"/>
    <p:sldId id="283" r:id="rId6"/>
    <p:sldId id="314" r:id="rId7"/>
    <p:sldId id="287" r:id="rId8"/>
    <p:sldId id="326" r:id="rId9"/>
    <p:sldId id="348" r:id="rId10"/>
    <p:sldId id="334" r:id="rId11"/>
    <p:sldId id="363" r:id="rId12"/>
    <p:sldId id="336" r:id="rId13"/>
    <p:sldId id="350" r:id="rId14"/>
    <p:sldId id="335" r:id="rId15"/>
    <p:sldId id="351" r:id="rId16"/>
    <p:sldId id="337" r:id="rId17"/>
    <p:sldId id="352" r:id="rId18"/>
    <p:sldId id="338" r:id="rId19"/>
    <p:sldId id="339" r:id="rId20"/>
    <p:sldId id="341" r:id="rId21"/>
    <p:sldId id="342" r:id="rId22"/>
    <p:sldId id="327" r:id="rId23"/>
    <p:sldId id="357" r:id="rId24"/>
    <p:sldId id="343" r:id="rId25"/>
    <p:sldId id="358" r:id="rId26"/>
    <p:sldId id="347" r:id="rId27"/>
    <p:sldId id="362" r:id="rId28"/>
    <p:sldId id="344" r:id="rId29"/>
    <p:sldId id="356" r:id="rId30"/>
    <p:sldId id="346" r:id="rId31"/>
    <p:sldId id="360" r:id="rId32"/>
    <p:sldId id="333" r:id="rId33"/>
    <p:sldId id="361" r:id="rId34"/>
    <p:sldId id="330" r:id="rId35"/>
    <p:sldId id="332" r:id="rId36"/>
    <p:sldId id="345" r:id="rId37"/>
    <p:sldId id="278" r:id="rId38"/>
    <p:sldId id="275" r:id="rId39"/>
    <p:sldId id="291" r:id="rId40"/>
    <p:sldId id="282" r:id="rId41"/>
    <p:sldId id="3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925AA-DB25-521C-812E-182202564B78}" v="2503" dt="2022-07-26T15:50:00.664"/>
    <p1510:client id="{393B3FC7-08AD-1B8A-9B2F-305E4C9220A9}" v="3101" dt="2022-07-27T03:58:12.647"/>
    <p1510:client id="{87759855-AADF-DB85-0452-C5AC4F10557E}" v="715" dt="2023-08-01T15:52:14.186"/>
    <p1510:client id="{9CABC37E-BB0B-FE9C-51F5-991F61F6ACD7}" v="724" dt="2022-07-26T03:24:00.498"/>
    <p1510:client id="{A2BDB63F-4D0A-9828-1399-BDC93AEF1073}" v="102" dt="2022-07-20T15:53:43.666"/>
    <p1510:client id="{AE97E3C1-DF94-830B-27F0-2F96C9FAD7D1}" v="200" dt="2023-08-14T16:36:38.160"/>
    <p1510:client id="{B02DB64A-94E9-5212-FD18-58D7F40BAAB7}" v="419" dt="2022-09-21T17:16:08.058"/>
    <p1510:client id="{B2DD4383-DBA5-192F-448A-F983A90261EA}" v="430" dt="2022-07-26T01:29:48.262"/>
    <p1510:client id="{B9EF8954-5786-4E30-DD09-2D5D504BF923}" v="7" dt="2023-02-07T15:02:16.358"/>
    <p1510:client id="{F5267FF0-CD8E-4A34-B4E5-D7AC4F80DB15}" v="7" dt="2022-07-11T21:37:20.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561D9-801E-4D6F-9106-0BBF00E6E5E6}" type="datetimeFigureOut">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B5D2C-6DDC-4AC9-8600-A6148C427BCE}" type="slidenum">
              <a:t>‹#›</a:t>
            </a:fld>
            <a:endParaRPr lang="en-US"/>
          </a:p>
        </p:txBody>
      </p:sp>
    </p:spTree>
    <p:extLst>
      <p:ext uri="{BB962C8B-B14F-4D97-AF65-F5344CB8AC3E}">
        <p14:creationId xmlns:p14="http://schemas.microsoft.com/office/powerpoint/2010/main" val="126217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zippia.com/higher-education-administrator-jobs/demographic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equityinhighered.org/indicators/postsecondary-faculty-and-staff/proportion-of-white-college-and-university-administrato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https://www.zippia.com/higher-education-administrator-jobs/demographics/</a:t>
            </a:r>
            <a:endParaRPr lang="en-US"/>
          </a:p>
          <a:p>
            <a:r>
              <a:rPr lang="en-US">
                <a:hlinkClick r:id="rId4"/>
              </a:rPr>
              <a:t>https://www.equityinhighered.org/indicators/postsecondary-faculty-and-staff/proportion-of-white-college-and-university-administrators/</a:t>
            </a:r>
            <a:endParaRPr lang="en-US">
              <a:cs typeface="Calibri" panose="020F0502020204030204"/>
              <a:hlinkClick r:id="rId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2EB5D2C-6DDC-4AC9-8600-A6148C427BCE}" type="slidenum">
              <a:rPr lang="en-US"/>
              <a:t>38</a:t>
            </a:fld>
            <a:endParaRPr lang="en-US"/>
          </a:p>
        </p:txBody>
      </p:sp>
    </p:spTree>
    <p:extLst>
      <p:ext uri="{BB962C8B-B14F-4D97-AF65-F5344CB8AC3E}">
        <p14:creationId xmlns:p14="http://schemas.microsoft.com/office/powerpoint/2010/main" val="149154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https://sacscoc.org/2022-call-for-proposals/</a:t>
            </a:r>
          </a:p>
        </p:txBody>
      </p:sp>
      <p:sp>
        <p:nvSpPr>
          <p:cNvPr id="4" name="Slide Number Placeholder 3"/>
          <p:cNvSpPr>
            <a:spLocks noGrp="1"/>
          </p:cNvSpPr>
          <p:nvPr>
            <p:ph type="sldNum" sz="quarter" idx="5"/>
          </p:nvPr>
        </p:nvSpPr>
        <p:spPr/>
        <p:txBody>
          <a:bodyPr/>
          <a:lstStyle/>
          <a:p>
            <a:fld id="{A2EB5D2C-6DDC-4AC9-8600-A6148C427BCE}" type="slidenum">
              <a:rPr lang="en-US"/>
              <a:t>39</a:t>
            </a:fld>
            <a:endParaRPr lang="en-US"/>
          </a:p>
        </p:txBody>
      </p:sp>
    </p:spTree>
    <p:extLst>
      <p:ext uri="{BB962C8B-B14F-4D97-AF65-F5344CB8AC3E}">
        <p14:creationId xmlns:p14="http://schemas.microsoft.com/office/powerpoint/2010/main" val="414878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https://s25260.pcdn.co/wp-content/uploads/2020/06/Taskforce-Report-Final-v3-April-2019-1.pdf</a:t>
            </a:r>
          </a:p>
          <a:p>
            <a:r>
              <a:rPr lang="en-US"/>
              <a:t>https://masterplan.regents.la.gov/home/educate/closing-louisianas-achievement-gaps/</a:t>
            </a:r>
          </a:p>
        </p:txBody>
      </p:sp>
      <p:sp>
        <p:nvSpPr>
          <p:cNvPr id="4" name="Slide Number Placeholder 3"/>
          <p:cNvSpPr>
            <a:spLocks noGrp="1"/>
          </p:cNvSpPr>
          <p:nvPr>
            <p:ph type="sldNum" sz="quarter" idx="5"/>
          </p:nvPr>
        </p:nvSpPr>
        <p:spPr/>
        <p:txBody>
          <a:bodyPr/>
          <a:lstStyle/>
          <a:p>
            <a:fld id="{A2EB5D2C-6DDC-4AC9-8600-A6148C427BCE}" type="slidenum">
              <a:rPr lang="en-US"/>
              <a:t>40</a:t>
            </a:fld>
            <a:endParaRPr lang="en-US"/>
          </a:p>
        </p:txBody>
      </p:sp>
    </p:spTree>
    <p:extLst>
      <p:ext uri="{BB962C8B-B14F-4D97-AF65-F5344CB8AC3E}">
        <p14:creationId xmlns:p14="http://schemas.microsoft.com/office/powerpoint/2010/main" val="292519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493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339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655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954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679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4740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902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69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753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47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341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25771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hyperlink" Target="https://twitter.com/ULdiversity" TargetMode="External"/><Relationship Id="rId5" Type="http://schemas.openxmlformats.org/officeDocument/2006/relationships/hyperlink" Target="https://www.instagram.com/uldiversity/" TargetMode="External"/><Relationship Id="rId4" Type="http://schemas.openxmlformats.org/officeDocument/2006/relationships/hyperlink" Target="https://www.facebook.com/ULcampusdiversit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sky, outdoor, athletic game&#10;&#10;Description automatically generated">
            <a:extLst>
              <a:ext uri="{FF2B5EF4-FFF2-40B4-BE49-F238E27FC236}">
                <a16:creationId xmlns:a16="http://schemas.microsoft.com/office/drawing/2014/main" id="{B5DFD22C-544E-E7D2-D6F5-3006265CF7DE}"/>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D4447773-D22A-9091-BDF2-8A1174B66674}"/>
              </a:ext>
            </a:extLst>
          </p:cNvPr>
          <p:cNvSpPr>
            <a:spLocks noGrp="1"/>
          </p:cNvSpPr>
          <p:nvPr>
            <p:ph type="ctrTitle"/>
          </p:nvPr>
        </p:nvSpPr>
        <p:spPr>
          <a:xfrm>
            <a:off x="-3667" y="669126"/>
            <a:ext cx="12196379" cy="1084318"/>
          </a:xfrm>
        </p:spPr>
        <p:txBody>
          <a:bodyPr>
            <a:normAutofit/>
          </a:bodyPr>
          <a:lstStyle/>
          <a:p>
            <a:r>
              <a:rPr lang="en-US" sz="7000" b="1" dirty="0">
                <a:latin typeface="Calibri"/>
                <a:cs typeface="Calibri Light"/>
              </a:rPr>
              <a:t>YOU BELONG HERE</a:t>
            </a:r>
            <a:endParaRPr lang="en-US" sz="7000" b="1" dirty="0">
              <a:latin typeface="Calibri"/>
              <a:ea typeface="Calibri"/>
              <a:cs typeface="Calibri Light"/>
            </a:endParaRPr>
          </a:p>
        </p:txBody>
      </p:sp>
      <p:sp>
        <p:nvSpPr>
          <p:cNvPr id="9" name="Subtitle 8">
            <a:extLst>
              <a:ext uri="{FF2B5EF4-FFF2-40B4-BE49-F238E27FC236}">
                <a16:creationId xmlns:a16="http://schemas.microsoft.com/office/drawing/2014/main" id="{D8CE1416-764E-1B3F-9342-C7EA0DD7486B}"/>
              </a:ext>
            </a:extLst>
          </p:cNvPr>
          <p:cNvSpPr>
            <a:spLocks noGrp="1"/>
          </p:cNvSpPr>
          <p:nvPr>
            <p:ph type="subTitle" idx="1"/>
          </p:nvPr>
        </p:nvSpPr>
        <p:spPr>
          <a:xfrm>
            <a:off x="1524000" y="5336114"/>
            <a:ext cx="9144000" cy="920038"/>
          </a:xfrm>
        </p:spPr>
        <p:txBody>
          <a:bodyPr vert="horz" lIns="91440" tIns="45720" rIns="91440" bIns="45720" rtlCol="0" anchor="t">
            <a:normAutofit/>
          </a:bodyPr>
          <a:lstStyle/>
          <a:p>
            <a:pPr>
              <a:lnSpc>
                <a:spcPct val="100000"/>
              </a:lnSpc>
              <a:spcBef>
                <a:spcPts val="0"/>
              </a:spcBef>
            </a:pPr>
            <a:r>
              <a:rPr lang="en-US" sz="1600" b="1" dirty="0">
                <a:latin typeface="Calibri Light"/>
                <a:cs typeface="Calibri"/>
              </a:rPr>
              <a:t>Kiwana T. McClung, Assoc. AIA, NOMA</a:t>
            </a:r>
            <a:endParaRPr lang="en-US" sz="1600" b="1" dirty="0">
              <a:latin typeface="Calibri Light"/>
              <a:cs typeface="Calibri Light"/>
            </a:endParaRPr>
          </a:p>
          <a:p>
            <a:pPr>
              <a:lnSpc>
                <a:spcPct val="100000"/>
              </a:lnSpc>
              <a:spcBef>
                <a:spcPts val="0"/>
              </a:spcBef>
            </a:pPr>
            <a:r>
              <a:rPr lang="en-US" sz="1600" b="1" dirty="0">
                <a:latin typeface="Calibri Light"/>
                <a:ea typeface="+mn-lt"/>
                <a:cs typeface="+mn-lt"/>
              </a:rPr>
              <a:t>Chief Diversity Officer</a:t>
            </a:r>
            <a:r>
              <a:rPr lang="en-US" sz="1600" b="1" dirty="0">
                <a:latin typeface="Calibri Light"/>
                <a:ea typeface="+mn-lt"/>
                <a:cs typeface="Calibri"/>
              </a:rPr>
              <a:t> and</a:t>
            </a:r>
            <a:r>
              <a:rPr lang="en-US" sz="1600" b="1" dirty="0">
                <a:latin typeface="Calibri Light"/>
                <a:ea typeface="+mn-lt"/>
                <a:cs typeface="Calibri Light"/>
              </a:rPr>
              <a:t> Professor of Architecture</a:t>
            </a:r>
            <a:endParaRPr lang="en-US" sz="1600" b="1">
              <a:latin typeface="Calibri Light"/>
              <a:ea typeface="Calibri Light"/>
              <a:cs typeface="Calibri"/>
            </a:endParaRPr>
          </a:p>
          <a:p>
            <a:pPr>
              <a:lnSpc>
                <a:spcPct val="100000"/>
              </a:lnSpc>
              <a:spcBef>
                <a:spcPts val="0"/>
              </a:spcBef>
            </a:pPr>
            <a:r>
              <a:rPr lang="en-US" sz="1600" b="1" dirty="0">
                <a:latin typeface="Calibri Light"/>
                <a:cs typeface="Calibri"/>
              </a:rPr>
              <a:t>University of Louisiana at Lafayette</a:t>
            </a:r>
            <a:endParaRPr lang="en-US" sz="1600" b="1" dirty="0">
              <a:latin typeface="Calibri Light"/>
              <a:ea typeface="Calibri Light"/>
              <a:cs typeface="Calibri"/>
            </a:endParaRPr>
          </a:p>
        </p:txBody>
      </p:sp>
      <p:sp>
        <p:nvSpPr>
          <p:cNvPr id="10" name="Title 1">
            <a:extLst>
              <a:ext uri="{FF2B5EF4-FFF2-40B4-BE49-F238E27FC236}">
                <a16:creationId xmlns:a16="http://schemas.microsoft.com/office/drawing/2014/main" id="{B6659977-439C-9AC1-96D7-82E20FF8C964}"/>
              </a:ext>
            </a:extLst>
          </p:cNvPr>
          <p:cNvSpPr txBox="1">
            <a:spLocks/>
          </p:cNvSpPr>
          <p:nvPr/>
        </p:nvSpPr>
        <p:spPr>
          <a:xfrm>
            <a:off x="1992" y="1713252"/>
            <a:ext cx="12198130" cy="3748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b="1" dirty="0">
                <a:solidFill>
                  <a:srgbClr val="C00000"/>
                </a:solidFill>
                <a:latin typeface="Calibri Light"/>
                <a:cs typeface="Calibri Light"/>
              </a:rPr>
              <a:t>UL Lafayette Office for Campus Diversity</a:t>
            </a:r>
            <a:endParaRPr lang="en-US" sz="3400" b="1">
              <a:solidFill>
                <a:srgbClr val="C00000"/>
              </a:solidFill>
              <a:ea typeface="Calibri Light"/>
              <a:cs typeface="Calibri Light"/>
            </a:endParaRPr>
          </a:p>
        </p:txBody>
      </p:sp>
    </p:spTree>
    <p:extLst>
      <p:ext uri="{BB962C8B-B14F-4D97-AF65-F5344CB8AC3E}">
        <p14:creationId xmlns:p14="http://schemas.microsoft.com/office/powerpoint/2010/main" val="163152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Why difficult conversations are so important in the workplace">
            <a:extLst>
              <a:ext uri="{FF2B5EF4-FFF2-40B4-BE49-F238E27FC236}">
                <a16:creationId xmlns:a16="http://schemas.microsoft.com/office/drawing/2014/main" id="{221B3FF9-4C85-03BB-AD12-E6F9060E8B38}"/>
              </a:ext>
            </a:extLst>
          </p:cNvPr>
          <p:cNvPicPr>
            <a:picLocks noChangeAspect="1"/>
          </p:cNvPicPr>
          <p:nvPr/>
        </p:nvPicPr>
        <p:blipFill rotWithShape="1">
          <a:blip r:embed="rId2">
            <a:alphaModFix amt="50000"/>
          </a:blip>
          <a:srcRect r="1334"/>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cs typeface="Calibri"/>
              </a:rPr>
              <a:t>Courageous Conversations</a:t>
            </a:r>
            <a:endParaRPr lang="en-US">
              <a:solidFill>
                <a:srgbClr val="FFFFFF"/>
              </a:solidFill>
            </a:endParaRPr>
          </a:p>
        </p:txBody>
      </p:sp>
    </p:spTree>
    <p:extLst>
      <p:ext uri="{BB962C8B-B14F-4D97-AF65-F5344CB8AC3E}">
        <p14:creationId xmlns:p14="http://schemas.microsoft.com/office/powerpoint/2010/main" val="3079349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red white and blue speech bubbles&#10;&#10;Description automatically generated">
            <a:extLst>
              <a:ext uri="{FF2B5EF4-FFF2-40B4-BE49-F238E27FC236}">
                <a16:creationId xmlns:a16="http://schemas.microsoft.com/office/drawing/2014/main" id="{5DFCB02E-9235-95DC-944C-E3B56CEAD7DE}"/>
              </a:ext>
            </a:extLst>
          </p:cNvPr>
          <p:cNvPicPr>
            <a:picLocks noChangeAspect="1"/>
          </p:cNvPicPr>
          <p:nvPr/>
        </p:nvPicPr>
        <p:blipFill>
          <a:blip r:embed="rId2"/>
          <a:stretch>
            <a:fillRect/>
          </a:stretch>
        </p:blipFill>
        <p:spPr>
          <a:xfrm>
            <a:off x="1302871" y="907681"/>
            <a:ext cx="9586257" cy="5037656"/>
          </a:xfrm>
          <a:prstGeom prst="rect">
            <a:avLst/>
          </a:prstGeom>
        </p:spPr>
      </p:pic>
    </p:spTree>
    <p:extLst>
      <p:ext uri="{BB962C8B-B14F-4D97-AF65-F5344CB8AC3E}">
        <p14:creationId xmlns:p14="http://schemas.microsoft.com/office/powerpoint/2010/main" val="153590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Health and Care LGBTQ+ Inclusion Framework | NHS Confederation">
            <a:extLst>
              <a:ext uri="{FF2B5EF4-FFF2-40B4-BE49-F238E27FC236}">
                <a16:creationId xmlns:a16="http://schemas.microsoft.com/office/drawing/2014/main" id="{4147615B-F5B5-1377-F2CD-152E75919A9E}"/>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838200" y="1122362"/>
            <a:ext cx="10515600" cy="2900518"/>
          </a:xfrm>
        </p:spPr>
        <p:txBody>
          <a:bodyPr>
            <a:normAutofit/>
          </a:bodyPr>
          <a:lstStyle/>
          <a:p>
            <a:r>
              <a:rPr lang="en-US" dirty="0">
                <a:solidFill>
                  <a:srgbClr val="FFFFFF"/>
                </a:solidFill>
                <a:latin typeface="Calibri"/>
                <a:cs typeface="Calibri"/>
              </a:rPr>
              <a:t>LGBTQ+ Resources &amp; Support</a:t>
            </a:r>
            <a:endParaRPr lang="en-US" dirty="0">
              <a:solidFill>
                <a:srgbClr val="FFFFFF"/>
              </a:solidFill>
              <a:latin typeface="Calibri Light" panose="020F0302020204030204"/>
              <a:cs typeface="Calibri Light" panose="020F0302020204030204"/>
            </a:endParaRPr>
          </a:p>
        </p:txBody>
      </p:sp>
    </p:spTree>
    <p:extLst>
      <p:ext uri="{BB962C8B-B14F-4D97-AF65-F5344CB8AC3E}">
        <p14:creationId xmlns:p14="http://schemas.microsoft.com/office/powerpoint/2010/main" val="49592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2" descr="A black and grey logo&#10;&#10;Description automatically generated">
            <a:extLst>
              <a:ext uri="{FF2B5EF4-FFF2-40B4-BE49-F238E27FC236}">
                <a16:creationId xmlns:a16="http://schemas.microsoft.com/office/drawing/2014/main" id="{CB348EA5-1F09-0FF2-4964-5F644EF9FB97}"/>
              </a:ext>
            </a:extLst>
          </p:cNvPr>
          <p:cNvPicPr>
            <a:picLocks noChangeAspect="1"/>
          </p:cNvPicPr>
          <p:nvPr/>
        </p:nvPicPr>
        <p:blipFill>
          <a:blip r:embed="rId2"/>
          <a:stretch>
            <a:fillRect/>
          </a:stretch>
        </p:blipFill>
        <p:spPr>
          <a:xfrm>
            <a:off x="3841844" y="2420459"/>
            <a:ext cx="4768755" cy="1669064"/>
          </a:xfrm>
          <a:prstGeom prst="rect">
            <a:avLst/>
          </a:prstGeom>
        </p:spPr>
      </p:pic>
    </p:spTree>
    <p:extLst>
      <p:ext uri="{BB962C8B-B14F-4D97-AF65-F5344CB8AC3E}">
        <p14:creationId xmlns:p14="http://schemas.microsoft.com/office/powerpoint/2010/main" val="263273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How Inclusivity Fosters Student Engagement | Today's Learner | Cengage">
            <a:extLst>
              <a:ext uri="{FF2B5EF4-FFF2-40B4-BE49-F238E27FC236}">
                <a16:creationId xmlns:a16="http://schemas.microsoft.com/office/drawing/2014/main" id="{54515E1B-844E-81F5-A8AC-F688E4BAE1BB}"/>
              </a:ext>
            </a:extLst>
          </p:cNvPr>
          <p:cNvPicPr>
            <a:picLocks noChangeAspect="1"/>
          </p:cNvPicPr>
          <p:nvPr/>
        </p:nvPicPr>
        <p:blipFill rotWithShape="1">
          <a:blip r:embed="rId2">
            <a:alphaModFix amt="50000"/>
          </a:blip>
          <a:srcRect l="20370" r="1874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cs typeface="Calibri"/>
              </a:rPr>
              <a:t>Foster Inclusive Practices</a:t>
            </a:r>
            <a:endParaRPr lang="en-US">
              <a:solidFill>
                <a:srgbClr val="FFFFFF"/>
              </a:solidFill>
            </a:endParaRPr>
          </a:p>
        </p:txBody>
      </p:sp>
    </p:spTree>
    <p:extLst>
      <p:ext uri="{BB962C8B-B14F-4D97-AF65-F5344CB8AC3E}">
        <p14:creationId xmlns:p14="http://schemas.microsoft.com/office/powerpoint/2010/main" val="12423093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2727998" y="1855643"/>
            <a:ext cx="7395644" cy="3092116"/>
          </a:xfrm>
        </p:spPr>
        <p:txBody>
          <a:bodyPr anchor="ctr">
            <a:normAutofit/>
          </a:bodyPr>
          <a:lstStyle/>
          <a:p>
            <a:r>
              <a:rPr lang="en-US" sz="3600">
                <a:latin typeface="Calibri"/>
                <a:cs typeface="Calibri"/>
              </a:rPr>
              <a:t>Educating for Equity Fellows Program</a:t>
            </a:r>
            <a:endParaRPr lang="en-US" sz="3600">
              <a:cs typeface="Calibri"/>
            </a:endParaRPr>
          </a:p>
          <a:p>
            <a:r>
              <a:rPr lang="en-US" sz="3600">
                <a:latin typeface="Calibri"/>
                <a:cs typeface="Calibri"/>
              </a:rPr>
              <a:t>A Cohort-Based Professional Development Program for Equity-Minded Teaching and Learning</a:t>
            </a:r>
            <a:endParaRPr lang="en-US" sz="3600">
              <a:latin typeface="Calibri"/>
              <a:cs typeface="Calibri Light"/>
            </a:endParaRPr>
          </a:p>
        </p:txBody>
      </p:sp>
    </p:spTree>
    <p:extLst>
      <p:ext uri="{BB962C8B-B14F-4D97-AF65-F5344CB8AC3E}">
        <p14:creationId xmlns:p14="http://schemas.microsoft.com/office/powerpoint/2010/main" val="3672875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Help For First Generation College Students">
            <a:extLst>
              <a:ext uri="{FF2B5EF4-FFF2-40B4-BE49-F238E27FC236}">
                <a16:creationId xmlns:a16="http://schemas.microsoft.com/office/drawing/2014/main" id="{246F8002-63B0-9883-A949-B3BCD870E99F}"/>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latin typeface="Calibri"/>
                <a:cs typeface="Calibri"/>
              </a:rPr>
              <a:t>First 2 Geaux</a:t>
            </a:r>
            <a:endParaRPr lang="en-US">
              <a:solidFill>
                <a:srgbClr val="FFFFFF"/>
              </a:solidFill>
            </a:endParaRPr>
          </a:p>
          <a:p>
            <a:r>
              <a:rPr lang="en-US" dirty="0">
                <a:solidFill>
                  <a:srgbClr val="FFFFFF"/>
                </a:solidFill>
                <a:latin typeface="Calibri"/>
                <a:cs typeface="Calibri"/>
              </a:rPr>
              <a:t>First Generation College Student Celebration</a:t>
            </a:r>
          </a:p>
        </p:txBody>
      </p:sp>
    </p:spTree>
    <p:extLst>
      <p:ext uri="{BB962C8B-B14F-4D97-AF65-F5344CB8AC3E}">
        <p14:creationId xmlns:p14="http://schemas.microsoft.com/office/powerpoint/2010/main" val="17946640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white and red graduation cap and gown with text&#10;&#10;Description automatically generated">
            <a:extLst>
              <a:ext uri="{FF2B5EF4-FFF2-40B4-BE49-F238E27FC236}">
                <a16:creationId xmlns:a16="http://schemas.microsoft.com/office/drawing/2014/main" id="{B2F232AB-1E8F-AEA2-79AE-E99B89D80AA1}"/>
              </a:ext>
            </a:extLst>
          </p:cNvPr>
          <p:cNvPicPr>
            <a:picLocks noChangeAspect="1"/>
          </p:cNvPicPr>
          <p:nvPr/>
        </p:nvPicPr>
        <p:blipFill rotWithShape="1">
          <a:blip r:embed="rId2"/>
          <a:srcRect t="54" r="-2" b="-2"/>
          <a:stretch/>
        </p:blipFill>
        <p:spPr>
          <a:xfrm>
            <a:off x="-6588" y="10"/>
            <a:ext cx="12198588" cy="6857990"/>
          </a:xfrm>
          <a:prstGeom prst="rect">
            <a:avLst/>
          </a:prstGeom>
        </p:spPr>
      </p:pic>
    </p:spTree>
    <p:extLst>
      <p:ext uri="{BB962C8B-B14F-4D97-AF65-F5344CB8AC3E}">
        <p14:creationId xmlns:p14="http://schemas.microsoft.com/office/powerpoint/2010/main" val="52306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6 Great Initiatives from Employee Resource Groups">
            <a:extLst>
              <a:ext uri="{FF2B5EF4-FFF2-40B4-BE49-F238E27FC236}">
                <a16:creationId xmlns:a16="http://schemas.microsoft.com/office/drawing/2014/main" id="{83DF69A2-AD9D-14E0-2FEA-D55015F90570}"/>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cs typeface="Calibri"/>
              </a:rPr>
              <a:t>Support Affinity Groups</a:t>
            </a:r>
            <a:endParaRPr lang="en-US">
              <a:solidFill>
                <a:srgbClr val="FFFFFF"/>
              </a:solidFill>
            </a:endParaRPr>
          </a:p>
        </p:txBody>
      </p:sp>
    </p:spTree>
    <p:extLst>
      <p:ext uri="{BB962C8B-B14F-4D97-AF65-F5344CB8AC3E}">
        <p14:creationId xmlns:p14="http://schemas.microsoft.com/office/powerpoint/2010/main" val="26462160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First UU Wilmington – Ethnic Cultural Heritage Celebration – Saturday, June  16 from 11:00 a.m. to 4:00 p.m.">
            <a:extLst>
              <a:ext uri="{FF2B5EF4-FFF2-40B4-BE49-F238E27FC236}">
                <a16:creationId xmlns:a16="http://schemas.microsoft.com/office/drawing/2014/main" id="{8130CC44-00ED-A272-EAA2-2492B4BABDCD}"/>
              </a:ext>
            </a:extLst>
          </p:cNvPr>
          <p:cNvPicPr>
            <a:picLocks noChangeAspect="1"/>
          </p:cNvPicPr>
          <p:nvPr/>
        </p:nvPicPr>
        <p:blipFill rotWithShape="1">
          <a:blip r:embed="rId2">
            <a:alphaModFix amt="50000"/>
          </a:blip>
          <a:srcRect l="3300" r="781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4980" y="3074675"/>
            <a:ext cx="12196979" cy="948205"/>
          </a:xfrm>
        </p:spPr>
        <p:txBody>
          <a:bodyPr>
            <a:normAutofit/>
          </a:bodyPr>
          <a:lstStyle/>
          <a:p>
            <a:r>
              <a:rPr lang="en-US" dirty="0">
                <a:solidFill>
                  <a:srgbClr val="FFFFFF"/>
                </a:solidFill>
                <a:latin typeface="Calibri"/>
                <a:cs typeface="Calibri"/>
              </a:rPr>
              <a:t>Celebrate Heritage</a:t>
            </a:r>
            <a:endParaRPr lang="en-US" dirty="0">
              <a:solidFill>
                <a:srgbClr val="FFFFFF"/>
              </a:solidFill>
            </a:endParaRPr>
          </a:p>
        </p:txBody>
      </p:sp>
    </p:spTree>
    <p:extLst>
      <p:ext uri="{BB962C8B-B14F-4D97-AF65-F5344CB8AC3E}">
        <p14:creationId xmlns:p14="http://schemas.microsoft.com/office/powerpoint/2010/main" val="29759094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3" descr="A picture containing grass, sky, outdoor, athletic game&#10;&#10;Description automatically generated">
            <a:extLst>
              <a:ext uri="{FF2B5EF4-FFF2-40B4-BE49-F238E27FC236}">
                <a16:creationId xmlns:a16="http://schemas.microsoft.com/office/drawing/2014/main" id="{3DC61983-C030-4D51-7EFA-4CE7494199DF}"/>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p:cNvSpPr>
            <a:spLocks noGrp="1"/>
          </p:cNvSpPr>
          <p:nvPr>
            <p:ph type="ctrTitle"/>
          </p:nvPr>
        </p:nvSpPr>
        <p:spPr>
          <a:xfrm>
            <a:off x="1615966" y="1666868"/>
            <a:ext cx="9144000" cy="2900518"/>
          </a:xfrm>
        </p:spPr>
        <p:txBody>
          <a:bodyPr>
            <a:normAutofit fontScale="90000"/>
          </a:bodyPr>
          <a:lstStyle/>
          <a:p>
            <a:r>
              <a:rPr lang="en-US" sz="3400" b="1" dirty="0">
                <a:solidFill>
                  <a:srgbClr val="FFFFFF"/>
                </a:solidFill>
                <a:ea typeface="+mj-lt"/>
                <a:cs typeface="+mj-lt"/>
              </a:rPr>
              <a:t>Guiding Principles</a:t>
            </a:r>
            <a:endParaRPr lang="en-US" sz="3400" b="1" dirty="0"/>
          </a:p>
          <a:p>
            <a:br>
              <a:rPr lang="en-US" sz="3300" dirty="0">
                <a:solidFill>
                  <a:srgbClr val="FFFFFF"/>
                </a:solidFill>
                <a:ea typeface="+mj-lt"/>
                <a:cs typeface="+mj-lt"/>
              </a:rPr>
            </a:br>
            <a:r>
              <a:rPr lang="en-US" sz="2400" b="1" u="sng" dirty="0">
                <a:solidFill>
                  <a:srgbClr val="FFFFFF"/>
                </a:solidFill>
                <a:ea typeface="+mj-lt"/>
                <a:cs typeface="+mj-lt"/>
              </a:rPr>
              <a:t>Our Mission</a:t>
            </a:r>
            <a:endParaRPr lang="en-US" sz="2400" b="1" u="sng">
              <a:cs typeface="Calibri Light"/>
            </a:endParaRPr>
          </a:p>
          <a:p>
            <a:r>
              <a:rPr lang="en-US" sz="2400" dirty="0">
                <a:solidFill>
                  <a:srgbClr val="FFFFFF"/>
                </a:solidFill>
                <a:ea typeface="+mj-lt"/>
                <a:cs typeface="+mj-lt"/>
              </a:rPr>
              <a:t>The Office for Campus Diversity's mission is to cultivates an inclusive learning environment that values different perspectives and promotes intercultural engagement.</a:t>
            </a:r>
            <a:endParaRPr lang="en-US" sz="2400" dirty="0"/>
          </a:p>
          <a:p>
            <a:br>
              <a:rPr lang="en-US" sz="3300" dirty="0">
                <a:solidFill>
                  <a:srgbClr val="FFFFFF"/>
                </a:solidFill>
                <a:ea typeface="+mj-lt"/>
                <a:cs typeface="+mj-lt"/>
              </a:rPr>
            </a:br>
            <a:r>
              <a:rPr lang="en-US" sz="2400" b="1" u="sng" dirty="0">
                <a:solidFill>
                  <a:srgbClr val="FFFFFF"/>
                </a:solidFill>
                <a:ea typeface="+mj-lt"/>
                <a:cs typeface="+mj-lt"/>
              </a:rPr>
              <a:t>Our Vision</a:t>
            </a:r>
            <a:endParaRPr lang="en-US" sz="2400" b="1" u="sng">
              <a:cs typeface="Calibri Light"/>
            </a:endParaRPr>
          </a:p>
          <a:p>
            <a:r>
              <a:rPr lang="en-US" sz="2400" dirty="0">
                <a:solidFill>
                  <a:srgbClr val="FFFFFF"/>
                </a:solidFill>
                <a:ea typeface="+mj-lt"/>
                <a:cs typeface="+mj-lt"/>
              </a:rPr>
              <a:t>We strive to create a diverse and inclusive community in which all members feel valued, respected, and able to reach their full potential.</a:t>
            </a:r>
            <a:endParaRPr lang="en-US" sz="2400" dirty="0"/>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5 Examples Of Community Success Measurements - National Volunteer And  Philanthropy Centre">
            <a:extLst>
              <a:ext uri="{FF2B5EF4-FFF2-40B4-BE49-F238E27FC236}">
                <a16:creationId xmlns:a16="http://schemas.microsoft.com/office/drawing/2014/main" id="{3FB033DC-93CD-E3AF-06DE-D9C75875C4A7}"/>
              </a:ext>
            </a:extLst>
          </p:cNvPr>
          <p:cNvPicPr>
            <a:picLocks noChangeAspect="1"/>
          </p:cNvPicPr>
          <p:nvPr/>
        </p:nvPicPr>
        <p:blipFill rotWithShape="1">
          <a:blip r:embed="rId2">
            <a:alphaModFix amt="50000"/>
          </a:blip>
          <a:srcRect l="16116" r="13217"/>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latin typeface="Calibri"/>
                <a:cs typeface="Calibri"/>
              </a:rPr>
              <a:t>Community Outreach, Service, &amp; Engagement </a:t>
            </a:r>
          </a:p>
        </p:txBody>
      </p:sp>
    </p:spTree>
    <p:extLst>
      <p:ext uri="{BB962C8B-B14F-4D97-AF65-F5344CB8AC3E}">
        <p14:creationId xmlns:p14="http://schemas.microsoft.com/office/powerpoint/2010/main" val="5326024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ow to use assessments as a learning tool not only for evaluation">
            <a:extLst>
              <a:ext uri="{FF2B5EF4-FFF2-40B4-BE49-F238E27FC236}">
                <a16:creationId xmlns:a16="http://schemas.microsoft.com/office/drawing/2014/main" id="{762FB8CE-1CF9-B39A-AA34-01F5024089A7}"/>
              </a:ext>
            </a:extLst>
          </p:cNvPr>
          <p:cNvPicPr>
            <a:picLocks noChangeAspect="1"/>
          </p:cNvPicPr>
          <p:nvPr/>
        </p:nvPicPr>
        <p:blipFill rotWithShape="1">
          <a:blip r:embed="rId2">
            <a:alphaModFix amt="50000"/>
          </a:blip>
          <a:srcRect t="10000"/>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sz="5100">
                <a:solidFill>
                  <a:srgbClr val="FFFFFF"/>
                </a:solidFill>
                <a:latin typeface="Calibri"/>
                <a:cs typeface="Calibri"/>
              </a:rPr>
              <a:t>Assessment:</a:t>
            </a:r>
            <a:br>
              <a:rPr lang="en-US" sz="5100">
                <a:solidFill>
                  <a:srgbClr val="FFFFFF"/>
                </a:solidFill>
                <a:latin typeface="Calibri"/>
                <a:cs typeface="Calibri"/>
              </a:rPr>
            </a:br>
            <a:r>
              <a:rPr lang="en-US" sz="5100">
                <a:solidFill>
                  <a:srgbClr val="FFFFFF"/>
                </a:solidFill>
                <a:latin typeface="Calibri"/>
                <a:cs typeface="Calibri"/>
              </a:rPr>
              <a:t>Campus Climate Survey</a:t>
            </a:r>
            <a:br>
              <a:rPr lang="en-US" sz="5100">
                <a:solidFill>
                  <a:srgbClr val="FFFFFF"/>
                </a:solidFill>
                <a:latin typeface="Calibri"/>
                <a:cs typeface="Calibri"/>
              </a:rPr>
            </a:br>
            <a:r>
              <a:rPr lang="en-US" sz="5100">
                <a:solidFill>
                  <a:srgbClr val="FFFFFF"/>
                </a:solidFill>
                <a:latin typeface="Calibri"/>
                <a:cs typeface="Calibri"/>
              </a:rPr>
              <a:t>DEI Reports &amp; Needs Assessments</a:t>
            </a:r>
          </a:p>
        </p:txBody>
      </p:sp>
    </p:spTree>
    <p:extLst>
      <p:ext uri="{BB962C8B-B14F-4D97-AF65-F5344CB8AC3E}">
        <p14:creationId xmlns:p14="http://schemas.microsoft.com/office/powerpoint/2010/main" val="30008953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blue and white logo&#10;&#10;Description automatically generated">
            <a:extLst>
              <a:ext uri="{FF2B5EF4-FFF2-40B4-BE49-F238E27FC236}">
                <a16:creationId xmlns:a16="http://schemas.microsoft.com/office/drawing/2014/main" id="{E0C8B577-FC1F-69E5-EFFB-0A8AA0C44B97}"/>
              </a:ext>
            </a:extLst>
          </p:cNvPr>
          <p:cNvPicPr>
            <a:picLocks noChangeAspect="1"/>
          </p:cNvPicPr>
          <p:nvPr/>
        </p:nvPicPr>
        <p:blipFill>
          <a:blip r:embed="rId2"/>
          <a:stretch>
            <a:fillRect/>
          </a:stretch>
        </p:blipFill>
        <p:spPr>
          <a:xfrm>
            <a:off x="643467" y="1411562"/>
            <a:ext cx="10905066" cy="403487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86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10;&#10;Description automatically generated">
            <a:extLst>
              <a:ext uri="{FF2B5EF4-FFF2-40B4-BE49-F238E27FC236}">
                <a16:creationId xmlns:a16="http://schemas.microsoft.com/office/drawing/2014/main" id="{A2E9BB3F-13E6-AE1A-E6FA-0793B73BE4DD}"/>
              </a:ext>
            </a:extLst>
          </p:cNvPr>
          <p:cNvPicPr>
            <a:picLocks noChangeAspect="1"/>
          </p:cNvPicPr>
          <p:nvPr/>
        </p:nvPicPr>
        <p:blipFill>
          <a:blip r:embed="rId2"/>
          <a:stretch>
            <a:fillRect/>
          </a:stretch>
        </p:blipFill>
        <p:spPr>
          <a:xfrm>
            <a:off x="3758204" y="379874"/>
            <a:ext cx="4829983" cy="6232721"/>
          </a:xfrm>
          <a:prstGeom prst="rect">
            <a:avLst/>
          </a:prstGeom>
        </p:spPr>
      </p:pic>
    </p:spTree>
    <p:extLst>
      <p:ext uri="{BB962C8B-B14F-4D97-AF65-F5344CB8AC3E}">
        <p14:creationId xmlns:p14="http://schemas.microsoft.com/office/powerpoint/2010/main" val="3809528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Parish and Town Council Meetings">
            <a:extLst>
              <a:ext uri="{FF2B5EF4-FFF2-40B4-BE49-F238E27FC236}">
                <a16:creationId xmlns:a16="http://schemas.microsoft.com/office/drawing/2014/main" id="{C47F5019-640D-DEBB-A84C-7A95548B8887}"/>
              </a:ext>
            </a:extLst>
          </p:cNvPr>
          <p:cNvPicPr>
            <a:picLocks noChangeAspect="1"/>
          </p:cNvPicPr>
          <p:nvPr/>
        </p:nvPicPr>
        <p:blipFill rotWithShape="1">
          <a:blip r:embed="rId2">
            <a:alphaModFix amt="50000"/>
          </a:blip>
          <a:srcRect l="20727" r="14829" b="1"/>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cs typeface="Calibri"/>
              </a:rPr>
              <a:t>Diversity Advisory Council</a:t>
            </a:r>
          </a:p>
        </p:txBody>
      </p:sp>
    </p:spTree>
    <p:extLst>
      <p:ext uri="{BB962C8B-B14F-4D97-AF65-F5344CB8AC3E}">
        <p14:creationId xmlns:p14="http://schemas.microsoft.com/office/powerpoint/2010/main" val="1640613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white banner with red text&#10;&#10;Description automatically generated">
            <a:extLst>
              <a:ext uri="{FF2B5EF4-FFF2-40B4-BE49-F238E27FC236}">
                <a16:creationId xmlns:a16="http://schemas.microsoft.com/office/drawing/2014/main" id="{A41C6D4A-A6F9-1789-8469-231B65522690}"/>
              </a:ext>
            </a:extLst>
          </p:cNvPr>
          <p:cNvPicPr>
            <a:picLocks noChangeAspect="1"/>
          </p:cNvPicPr>
          <p:nvPr/>
        </p:nvPicPr>
        <p:blipFill>
          <a:blip r:embed="rId2"/>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3619419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How To Effectively Sell Your Products And Services - TERAWORK Explore - The  Official blog">
            <a:extLst>
              <a:ext uri="{FF2B5EF4-FFF2-40B4-BE49-F238E27FC236}">
                <a16:creationId xmlns:a16="http://schemas.microsoft.com/office/drawing/2014/main" id="{50F667E2-C77C-0157-24D5-3AC2B412DDD8}"/>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cs typeface="Calibri"/>
              </a:rPr>
              <a:t>Athletics Diversity and Inclusion Designee</a:t>
            </a:r>
            <a:endParaRPr lang="en-US">
              <a:solidFill>
                <a:srgbClr val="FFFFFF"/>
              </a:solidFill>
            </a:endParaRPr>
          </a:p>
        </p:txBody>
      </p:sp>
    </p:spTree>
    <p:extLst>
      <p:ext uri="{BB962C8B-B14F-4D97-AF65-F5344CB8AC3E}">
        <p14:creationId xmlns:p14="http://schemas.microsoft.com/office/powerpoint/2010/main" val="1298092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2021 NCAA Inclusion Forum - Athletics Diversity and Inclusion Designee (ADID)  - YouTube">
            <a:extLst>
              <a:ext uri="{FF2B5EF4-FFF2-40B4-BE49-F238E27FC236}">
                <a16:creationId xmlns:a16="http://schemas.microsoft.com/office/drawing/2014/main" id="{4F674A21-B391-1DB2-B4DF-09E6E6F1323B}"/>
              </a:ext>
            </a:extLst>
          </p:cNvPr>
          <p:cNvPicPr>
            <a:picLocks noChangeAspect="1"/>
          </p:cNvPicPr>
          <p:nvPr/>
        </p:nvPicPr>
        <p:blipFill>
          <a:blip r:embed="rId2"/>
          <a:stretch>
            <a:fillRect/>
          </a:stretch>
        </p:blipFill>
        <p:spPr>
          <a:xfrm>
            <a:off x="1133537" y="640416"/>
            <a:ext cx="9924925" cy="5577167"/>
          </a:xfrm>
          <a:prstGeom prst="rect">
            <a:avLst/>
          </a:prstGeom>
        </p:spPr>
      </p:pic>
    </p:spTree>
    <p:extLst>
      <p:ext uri="{BB962C8B-B14F-4D97-AF65-F5344CB8AC3E}">
        <p14:creationId xmlns:p14="http://schemas.microsoft.com/office/powerpoint/2010/main" val="215831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7 Strategic Planning Models and 8 Frameworks To Start [2023] • Asana">
            <a:extLst>
              <a:ext uri="{FF2B5EF4-FFF2-40B4-BE49-F238E27FC236}">
                <a16:creationId xmlns:a16="http://schemas.microsoft.com/office/drawing/2014/main" id="{383AD314-25E7-9744-F150-EF7B902F5AD2}"/>
              </a:ext>
            </a:extLst>
          </p:cNvPr>
          <p:cNvPicPr>
            <a:picLocks noChangeAspect="1"/>
          </p:cNvPicPr>
          <p:nvPr/>
        </p:nvPicPr>
        <p:blipFill rotWithShape="1">
          <a:blip r:embed="rId2">
            <a:alphaModFix amt="50000"/>
          </a:blip>
          <a:srcRect t="9857" b="5873"/>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cs typeface="Calibri"/>
              </a:rPr>
              <a:t>Strategic Plan for Inclusive Excellence</a:t>
            </a:r>
          </a:p>
        </p:txBody>
      </p:sp>
    </p:spTree>
    <p:extLst>
      <p:ext uri="{BB962C8B-B14F-4D97-AF65-F5344CB8AC3E}">
        <p14:creationId xmlns:p14="http://schemas.microsoft.com/office/powerpoint/2010/main" val="3205270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chart&#10;&#10;Description automatically generated">
            <a:extLst>
              <a:ext uri="{FF2B5EF4-FFF2-40B4-BE49-F238E27FC236}">
                <a16:creationId xmlns:a16="http://schemas.microsoft.com/office/drawing/2014/main" id="{762D9E1E-09F4-46D5-2993-A8480CF1CB36}"/>
              </a:ext>
            </a:extLst>
          </p:cNvPr>
          <p:cNvPicPr>
            <a:picLocks noChangeAspect="1"/>
          </p:cNvPicPr>
          <p:nvPr/>
        </p:nvPicPr>
        <p:blipFill>
          <a:blip r:embed="rId2"/>
          <a:stretch>
            <a:fillRect/>
          </a:stretch>
        </p:blipFill>
        <p:spPr>
          <a:xfrm>
            <a:off x="3613773" y="326480"/>
            <a:ext cx="4894729" cy="6344491"/>
          </a:xfrm>
          <a:prstGeom prst="rect">
            <a:avLst/>
          </a:prstGeom>
        </p:spPr>
      </p:pic>
    </p:spTree>
    <p:extLst>
      <p:ext uri="{BB962C8B-B14F-4D97-AF65-F5344CB8AC3E}">
        <p14:creationId xmlns:p14="http://schemas.microsoft.com/office/powerpoint/2010/main" val="311315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7BFE-47E7-7B3A-9183-0D5ABFE6D028}"/>
              </a:ext>
            </a:extLst>
          </p:cNvPr>
          <p:cNvSpPr>
            <a:spLocks noGrp="1"/>
          </p:cNvSpPr>
          <p:nvPr>
            <p:ph type="title"/>
          </p:nvPr>
        </p:nvSpPr>
        <p:spPr>
          <a:xfrm>
            <a:off x="891173" y="2765221"/>
            <a:ext cx="10515600" cy="1325563"/>
          </a:xfrm>
        </p:spPr>
        <p:txBody>
          <a:bodyPr>
            <a:normAutofit/>
          </a:bodyPr>
          <a:lstStyle/>
          <a:p>
            <a:pPr algn="ctr"/>
            <a:r>
              <a:rPr lang="en-US" sz="4000">
                <a:cs typeface="Calibri Light"/>
              </a:rPr>
              <a:t>A Campus Environment where everyone </a:t>
            </a:r>
            <a:br>
              <a:rPr lang="en-US" sz="4000">
                <a:cs typeface="Calibri Light"/>
              </a:rPr>
            </a:br>
            <a:r>
              <a:rPr lang="en-US" sz="4000" b="1">
                <a:cs typeface="Calibri Light"/>
              </a:rPr>
              <a:t>BELONGS</a:t>
            </a:r>
            <a:endParaRPr lang="en-US" b="1"/>
          </a:p>
        </p:txBody>
      </p:sp>
    </p:spTree>
    <p:extLst>
      <p:ext uri="{BB962C8B-B14F-4D97-AF65-F5344CB8AC3E}">
        <p14:creationId xmlns:p14="http://schemas.microsoft.com/office/powerpoint/2010/main" val="3289547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Professional Development - Why is it Important?">
            <a:extLst>
              <a:ext uri="{FF2B5EF4-FFF2-40B4-BE49-F238E27FC236}">
                <a16:creationId xmlns:a16="http://schemas.microsoft.com/office/drawing/2014/main" id="{E0B32D5F-3CE7-862E-9CE4-8CF014C5E94B}"/>
              </a:ext>
            </a:extLst>
          </p:cNvPr>
          <p:cNvPicPr>
            <a:picLocks noChangeAspect="1"/>
          </p:cNvPicPr>
          <p:nvPr/>
        </p:nvPicPr>
        <p:blipFill rotWithShape="1">
          <a:blip r:embed="rId2">
            <a:alphaModFix amt="50000"/>
          </a:blip>
          <a:srcRect l="16659" r="22452" b="-1"/>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715029"/>
            <a:ext cx="9144000" cy="2900518"/>
          </a:xfrm>
        </p:spPr>
        <p:txBody>
          <a:bodyPr>
            <a:normAutofit/>
          </a:bodyPr>
          <a:lstStyle/>
          <a:p>
            <a:r>
              <a:rPr lang="en-US">
                <a:solidFill>
                  <a:srgbClr val="FFFFFF"/>
                </a:solidFill>
                <a:latin typeface="Calibri"/>
                <a:cs typeface="Calibri"/>
              </a:rPr>
              <a:t>Professional Development:</a:t>
            </a:r>
            <a:br>
              <a:rPr lang="en-US">
                <a:solidFill>
                  <a:srgbClr val="FFFFFF"/>
                </a:solidFill>
                <a:latin typeface="Calibri"/>
                <a:cs typeface="Calibri"/>
              </a:rPr>
            </a:br>
            <a:r>
              <a:rPr lang="en-US">
                <a:solidFill>
                  <a:srgbClr val="FFFFFF"/>
                </a:solidFill>
                <a:latin typeface="Calibri"/>
                <a:cs typeface="Calibri"/>
              </a:rPr>
              <a:t>Women's Leadership Conference</a:t>
            </a:r>
          </a:p>
        </p:txBody>
      </p:sp>
    </p:spTree>
    <p:extLst>
      <p:ext uri="{BB962C8B-B14F-4D97-AF65-F5344CB8AC3E}">
        <p14:creationId xmlns:p14="http://schemas.microsoft.com/office/powerpoint/2010/main" val="26219015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women&amp;#39;s faces&#10;&#10;Description automatically generated">
            <a:extLst>
              <a:ext uri="{FF2B5EF4-FFF2-40B4-BE49-F238E27FC236}">
                <a16:creationId xmlns:a16="http://schemas.microsoft.com/office/drawing/2014/main" id="{441531FA-BAA7-EE3E-0B1D-EC55F1843E5C}"/>
              </a:ext>
            </a:extLst>
          </p:cNvPr>
          <p:cNvPicPr>
            <a:picLocks noChangeAspect="1"/>
          </p:cNvPicPr>
          <p:nvPr/>
        </p:nvPicPr>
        <p:blipFill>
          <a:blip r:embed="rId2"/>
          <a:stretch>
            <a:fillRect/>
          </a:stretch>
        </p:blipFill>
        <p:spPr>
          <a:xfrm>
            <a:off x="3110752" y="438773"/>
            <a:ext cx="5975474" cy="5980454"/>
          </a:xfrm>
          <a:prstGeom prst="rect">
            <a:avLst/>
          </a:prstGeom>
        </p:spPr>
      </p:pic>
    </p:spTree>
    <p:extLst>
      <p:ext uri="{BB962C8B-B14F-4D97-AF65-F5344CB8AC3E}">
        <p14:creationId xmlns:p14="http://schemas.microsoft.com/office/powerpoint/2010/main" val="188850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Report: Connecting Gender Justice &amp; Climate Justice - The Chisholm Legacy  Project">
            <a:extLst>
              <a:ext uri="{FF2B5EF4-FFF2-40B4-BE49-F238E27FC236}">
                <a16:creationId xmlns:a16="http://schemas.microsoft.com/office/drawing/2014/main" id="{C51E62AE-BEEB-F6F3-B0AD-688C10191FFA}"/>
              </a:ext>
            </a:extLst>
          </p:cNvPr>
          <p:cNvPicPr>
            <a:picLocks noChangeAspect="1"/>
          </p:cNvPicPr>
          <p:nvPr/>
        </p:nvPicPr>
        <p:blipFill rotWithShape="1">
          <a:blip r:embed="rId2">
            <a:alphaModFix amt="50000"/>
          </a:blip>
          <a:srcRect t="9531" r="-2" b="6134"/>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ea typeface="Calibri"/>
                <a:cs typeface="Calibri"/>
              </a:rPr>
              <a:t>Faculty Diversity</a:t>
            </a:r>
          </a:p>
        </p:txBody>
      </p:sp>
    </p:spTree>
    <p:extLst>
      <p:ext uri="{BB962C8B-B14F-4D97-AF65-F5344CB8AC3E}">
        <p14:creationId xmlns:p14="http://schemas.microsoft.com/office/powerpoint/2010/main" val="28631636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hange | Office of the Executive Vice Chancellor | Nebraska">
            <a:extLst>
              <a:ext uri="{FF2B5EF4-FFF2-40B4-BE49-F238E27FC236}">
                <a16:creationId xmlns:a16="http://schemas.microsoft.com/office/drawing/2014/main" id="{7F2BA716-AE67-F4D9-B72C-9E49A6B7984F}"/>
              </a:ext>
            </a:extLst>
          </p:cNvPr>
          <p:cNvPicPr>
            <a:picLocks noChangeAspect="1"/>
          </p:cNvPicPr>
          <p:nvPr/>
        </p:nvPicPr>
        <p:blipFill>
          <a:blip r:embed="rId2"/>
          <a:stretch>
            <a:fillRect/>
          </a:stretch>
        </p:blipFill>
        <p:spPr>
          <a:xfrm>
            <a:off x="1865655" y="1828025"/>
            <a:ext cx="8216650" cy="2942968"/>
          </a:xfrm>
          <a:prstGeom prst="rect">
            <a:avLst/>
          </a:prstGeom>
        </p:spPr>
      </p:pic>
    </p:spTree>
    <p:extLst>
      <p:ext uri="{BB962C8B-B14F-4D97-AF65-F5344CB8AC3E}">
        <p14:creationId xmlns:p14="http://schemas.microsoft.com/office/powerpoint/2010/main" val="1966816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Consulting Services Png - Consulting Services Clipart | Transparent PNG  Download #3901939 - Vippng">
            <a:extLst>
              <a:ext uri="{FF2B5EF4-FFF2-40B4-BE49-F238E27FC236}">
                <a16:creationId xmlns:a16="http://schemas.microsoft.com/office/drawing/2014/main" id="{4B7AE4D4-A583-554B-BB4F-2D23E00F8839}"/>
              </a:ext>
            </a:extLst>
          </p:cNvPr>
          <p:cNvPicPr>
            <a:picLocks noChangeAspect="1"/>
          </p:cNvPicPr>
          <p:nvPr/>
        </p:nvPicPr>
        <p:blipFill rotWithShape="1">
          <a:blip r:embed="rId2">
            <a:alphaModFix amt="50000"/>
          </a:blip>
          <a:srcRect t="7407"/>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cs typeface="Calibri"/>
              </a:rPr>
              <a:t>Consulting</a:t>
            </a:r>
            <a:endParaRPr lang="en-US">
              <a:solidFill>
                <a:srgbClr val="FFFFFF"/>
              </a:solidFill>
            </a:endParaRPr>
          </a:p>
        </p:txBody>
      </p:sp>
    </p:spTree>
    <p:extLst>
      <p:ext uri="{BB962C8B-B14F-4D97-AF65-F5344CB8AC3E}">
        <p14:creationId xmlns:p14="http://schemas.microsoft.com/office/powerpoint/2010/main" val="2272503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Promote student belonging at your university | EAB">
            <a:extLst>
              <a:ext uri="{FF2B5EF4-FFF2-40B4-BE49-F238E27FC236}">
                <a16:creationId xmlns:a16="http://schemas.microsoft.com/office/drawing/2014/main" id="{27FAFDB6-9657-42C2-2F05-A281A5304F43}"/>
              </a:ext>
            </a:extLst>
          </p:cNvPr>
          <p:cNvPicPr>
            <a:picLocks noChangeAspect="1"/>
          </p:cNvPicPr>
          <p:nvPr/>
        </p:nvPicPr>
        <p:blipFill rotWithShape="1">
          <a:blip r:embed="rId2">
            <a:alphaModFix amt="50000"/>
          </a:blip>
          <a:srcRect l="215" r="6455" b="3"/>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ea typeface="Calibri"/>
                <a:cs typeface="Calibri"/>
              </a:rPr>
              <a:t>Campus Culture for Belonging</a:t>
            </a:r>
            <a:endParaRPr lang="en-US">
              <a:solidFill>
                <a:srgbClr val="FFFFFF"/>
              </a:solidFill>
            </a:endParaRPr>
          </a:p>
        </p:txBody>
      </p:sp>
    </p:spTree>
    <p:extLst>
      <p:ext uri="{BB962C8B-B14F-4D97-AF65-F5344CB8AC3E}">
        <p14:creationId xmlns:p14="http://schemas.microsoft.com/office/powerpoint/2010/main" val="279455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12 Diversity, Equity, And Inclusion Activities For 2023">
            <a:extLst>
              <a:ext uri="{FF2B5EF4-FFF2-40B4-BE49-F238E27FC236}">
                <a16:creationId xmlns:a16="http://schemas.microsoft.com/office/drawing/2014/main" id="{69D53CA7-91D2-8EE1-4FB3-5F371E35EA07}"/>
              </a:ext>
            </a:extLst>
          </p:cNvPr>
          <p:cNvPicPr>
            <a:picLocks noChangeAspect="1"/>
          </p:cNvPicPr>
          <p:nvPr/>
        </p:nvPicPr>
        <p:blipFill rotWithShape="1">
          <a:blip r:embed="rId2">
            <a:alphaModFix amt="50000"/>
          </a:blip>
          <a:srcRect l="5188" r="16146" b="1"/>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Calibri"/>
                <a:cs typeface="Calibri"/>
              </a:rPr>
              <a:t>Other Activities</a:t>
            </a:r>
          </a:p>
        </p:txBody>
      </p:sp>
    </p:spTree>
    <p:extLst>
      <p:ext uri="{BB962C8B-B14F-4D97-AF65-F5344CB8AC3E}">
        <p14:creationId xmlns:p14="http://schemas.microsoft.com/office/powerpoint/2010/main" val="40985400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7BFE-47E7-7B3A-9183-0D5ABFE6D028}"/>
              </a:ext>
            </a:extLst>
          </p:cNvPr>
          <p:cNvSpPr>
            <a:spLocks noGrp="1"/>
          </p:cNvSpPr>
          <p:nvPr>
            <p:ph type="title"/>
          </p:nvPr>
        </p:nvSpPr>
        <p:spPr>
          <a:xfrm>
            <a:off x="843180" y="365125"/>
            <a:ext cx="10510620" cy="1335523"/>
          </a:xfrm>
        </p:spPr>
        <p:txBody>
          <a:bodyPr/>
          <a:lstStyle/>
          <a:p>
            <a:r>
              <a:rPr lang="en-US" b="1" dirty="0">
                <a:cs typeface="Calibri Light"/>
              </a:rPr>
              <a:t>Other Activities</a:t>
            </a:r>
          </a:p>
        </p:txBody>
      </p:sp>
      <p:sp>
        <p:nvSpPr>
          <p:cNvPr id="3" name="Content Placeholder 2">
            <a:extLst>
              <a:ext uri="{FF2B5EF4-FFF2-40B4-BE49-F238E27FC236}">
                <a16:creationId xmlns:a16="http://schemas.microsoft.com/office/drawing/2014/main" id="{5BB03352-99BE-602C-EBA9-5BEEB1C31D58}"/>
              </a:ext>
            </a:extLst>
          </p:cNvPr>
          <p:cNvSpPr>
            <a:spLocks noGrp="1"/>
          </p:cNvSpPr>
          <p:nvPr>
            <p:ph sz="half" idx="1"/>
          </p:nvPr>
        </p:nvSpPr>
        <p:spPr/>
        <p:txBody>
          <a:bodyPr vert="horz" lIns="91440" tIns="45720" rIns="91440" bIns="45720" rtlCol="0" anchor="t">
            <a:normAutofit/>
          </a:bodyPr>
          <a:lstStyle/>
          <a:p>
            <a:r>
              <a:rPr lang="en-US" sz="2000" dirty="0">
                <a:latin typeface="Calibri Light"/>
                <a:cs typeface="Calibri"/>
              </a:rPr>
              <a:t>Gender-Neutral Restroom Campus Survey and Inclusive Signage Project</a:t>
            </a:r>
          </a:p>
          <a:p>
            <a:r>
              <a:rPr lang="en-US" sz="2000" dirty="0">
                <a:latin typeface="Calibri Light"/>
                <a:cs typeface="Calibri"/>
              </a:rPr>
              <a:t>Conducted Bias and Other Specialize Trainings</a:t>
            </a:r>
          </a:p>
          <a:p>
            <a:r>
              <a:rPr lang="en-US" sz="2000" dirty="0">
                <a:latin typeface="Calibri Light"/>
                <a:cs typeface="Calibri"/>
              </a:rPr>
              <a:t>Participated in Earth Week Celebrations with a research board focused on how climate issues affect diverse populations</a:t>
            </a:r>
          </a:p>
          <a:p>
            <a:r>
              <a:rPr lang="en-US" sz="2000" dirty="0">
                <a:latin typeface="Calibri Light"/>
                <a:cs typeface="Calibri"/>
              </a:rPr>
              <a:t>Engaged in conflict resolution, mediation, and moderation for a number for campus groups and entities.</a:t>
            </a:r>
          </a:p>
          <a:p>
            <a:endParaRPr lang="en-US">
              <a:cs typeface="Calibri"/>
            </a:endParaRPr>
          </a:p>
          <a:p>
            <a:endParaRPr lang="en-US">
              <a:cs typeface="Calibri"/>
            </a:endParaRPr>
          </a:p>
        </p:txBody>
      </p:sp>
      <p:pic>
        <p:nvPicPr>
          <p:cNvPr id="6" name="Picture 6">
            <a:extLst>
              <a:ext uri="{FF2B5EF4-FFF2-40B4-BE49-F238E27FC236}">
                <a16:creationId xmlns:a16="http://schemas.microsoft.com/office/drawing/2014/main" id="{8BC168C6-FEED-B780-A89A-5D1676EF0E97}"/>
              </a:ext>
            </a:extLst>
          </p:cNvPr>
          <p:cNvPicPr>
            <a:picLocks noGrp="1" noChangeAspect="1"/>
          </p:cNvPicPr>
          <p:nvPr>
            <p:ph sz="half" idx="2"/>
          </p:nvPr>
        </p:nvPicPr>
        <p:blipFill rotWithShape="1">
          <a:blip r:embed="rId2"/>
          <a:srcRect l="38248" t="-115" r="-87" b="346"/>
          <a:stretch/>
        </p:blipFill>
        <p:spPr>
          <a:xfrm rot="5400000">
            <a:off x="7045904" y="1431495"/>
            <a:ext cx="3700129" cy="4484355"/>
          </a:xfrm>
        </p:spPr>
      </p:pic>
    </p:spTree>
    <p:extLst>
      <p:ext uri="{BB962C8B-B14F-4D97-AF65-F5344CB8AC3E}">
        <p14:creationId xmlns:p14="http://schemas.microsoft.com/office/powerpoint/2010/main" val="1641200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7BFE-47E7-7B3A-9183-0D5ABFE6D028}"/>
              </a:ext>
            </a:extLst>
          </p:cNvPr>
          <p:cNvSpPr>
            <a:spLocks noGrp="1"/>
          </p:cNvSpPr>
          <p:nvPr>
            <p:ph type="title"/>
          </p:nvPr>
        </p:nvSpPr>
        <p:spPr>
          <a:xfrm>
            <a:off x="1301376" y="365125"/>
            <a:ext cx="10052424" cy="1335523"/>
          </a:xfrm>
        </p:spPr>
        <p:txBody>
          <a:bodyPr>
            <a:normAutofit/>
          </a:bodyPr>
          <a:lstStyle/>
          <a:p>
            <a:r>
              <a:rPr lang="en-US" b="1" dirty="0">
                <a:cs typeface="Calibri Light" panose="020F0302020204030204"/>
              </a:rPr>
              <a:t>UL Lafayette DEI Successes</a:t>
            </a:r>
          </a:p>
        </p:txBody>
      </p:sp>
      <p:sp>
        <p:nvSpPr>
          <p:cNvPr id="3" name="Content Placeholder 2">
            <a:extLst>
              <a:ext uri="{FF2B5EF4-FFF2-40B4-BE49-F238E27FC236}">
                <a16:creationId xmlns:a16="http://schemas.microsoft.com/office/drawing/2014/main" id="{5BB03352-99BE-602C-EBA9-5BEEB1C31D58}"/>
              </a:ext>
            </a:extLst>
          </p:cNvPr>
          <p:cNvSpPr>
            <a:spLocks noGrp="1"/>
          </p:cNvSpPr>
          <p:nvPr>
            <p:ph sz="half" idx="1"/>
          </p:nvPr>
        </p:nvSpPr>
        <p:spPr>
          <a:xfrm>
            <a:off x="1304730" y="1825625"/>
            <a:ext cx="4715070" cy="3952196"/>
          </a:xfrm>
        </p:spPr>
        <p:txBody>
          <a:bodyPr vert="horz" lIns="91440" tIns="45720" rIns="91440" bIns="45720" rtlCol="0" anchor="t">
            <a:normAutofit/>
          </a:bodyPr>
          <a:lstStyle/>
          <a:p>
            <a:r>
              <a:rPr lang="en-US" sz="2000" dirty="0">
                <a:latin typeface="Calibri Light"/>
                <a:cs typeface="Calibri"/>
              </a:rPr>
              <a:t>National Recognition (HEED Award - Last 6 Years)</a:t>
            </a:r>
          </a:p>
          <a:p>
            <a:r>
              <a:rPr lang="en-US" sz="2000" dirty="0">
                <a:latin typeface="Calibri Light"/>
                <a:cs typeface="Calibri"/>
              </a:rPr>
              <a:t>Inclusive Teaching Initiatives – </a:t>
            </a:r>
            <a:r>
              <a:rPr lang="en-US" sz="2000" dirty="0" err="1">
                <a:latin typeface="Calibri Light"/>
                <a:cs typeface="Calibri"/>
              </a:rPr>
              <a:t>BoR</a:t>
            </a:r>
            <a:r>
              <a:rPr lang="en-US" sz="2000" dirty="0">
                <a:latin typeface="Calibri Light"/>
                <a:cs typeface="Calibri"/>
              </a:rPr>
              <a:t> Grant</a:t>
            </a:r>
          </a:p>
          <a:p>
            <a:r>
              <a:rPr lang="en-US" sz="2000" dirty="0">
                <a:latin typeface="Calibri Light"/>
                <a:cs typeface="Calibri"/>
              </a:rPr>
              <a:t>Diverse Administration (3% Above National Average)</a:t>
            </a:r>
          </a:p>
          <a:p>
            <a:r>
              <a:rPr lang="en-US" sz="2000" dirty="0">
                <a:latin typeface="Calibri Light"/>
                <a:cs typeface="Calibri"/>
              </a:rPr>
              <a:t>Improvements in Student Diversity</a:t>
            </a:r>
          </a:p>
          <a:p>
            <a:r>
              <a:rPr lang="en-US" sz="2000" dirty="0">
                <a:latin typeface="Calibri Light"/>
                <a:cs typeface="Calibri"/>
              </a:rPr>
              <a:t>Engagement in Initiatives for Faculty Diversity</a:t>
            </a:r>
          </a:p>
          <a:p>
            <a:r>
              <a:rPr lang="en-US" sz="2000" dirty="0">
                <a:latin typeface="Calibri Light"/>
                <a:cs typeface="Calibri"/>
              </a:rPr>
              <a:t>Faculty, Staff, and Student Affinity Groups</a:t>
            </a:r>
          </a:p>
        </p:txBody>
      </p:sp>
      <p:pic>
        <p:nvPicPr>
          <p:cNvPr id="5" name="Picture 5" descr="A picture containing diagram&#10;&#10;Description automatically generated">
            <a:extLst>
              <a:ext uri="{FF2B5EF4-FFF2-40B4-BE49-F238E27FC236}">
                <a16:creationId xmlns:a16="http://schemas.microsoft.com/office/drawing/2014/main" id="{45B93E64-CE52-9FCA-190F-09D67E18AA50}"/>
              </a:ext>
            </a:extLst>
          </p:cNvPr>
          <p:cNvPicPr>
            <a:picLocks noGrp="1" noChangeAspect="1"/>
          </p:cNvPicPr>
          <p:nvPr>
            <p:ph sz="half" idx="2"/>
          </p:nvPr>
        </p:nvPicPr>
        <p:blipFill>
          <a:blip r:embed="rId3"/>
          <a:stretch>
            <a:fillRect/>
          </a:stretch>
        </p:blipFill>
        <p:spPr>
          <a:xfrm>
            <a:off x="6172200" y="1536374"/>
            <a:ext cx="4544009" cy="3429187"/>
          </a:xfrm>
        </p:spPr>
      </p:pic>
    </p:spTree>
    <p:extLst>
      <p:ext uri="{BB962C8B-B14F-4D97-AF65-F5344CB8AC3E}">
        <p14:creationId xmlns:p14="http://schemas.microsoft.com/office/powerpoint/2010/main" val="3410864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3112-0B7A-1E42-F6EE-A6EB8E8A6E1B}"/>
              </a:ext>
            </a:extLst>
          </p:cNvPr>
          <p:cNvSpPr>
            <a:spLocks noGrp="1"/>
          </p:cNvSpPr>
          <p:nvPr>
            <p:ph type="title"/>
          </p:nvPr>
        </p:nvSpPr>
        <p:spPr/>
        <p:txBody>
          <a:bodyPr/>
          <a:lstStyle/>
          <a:p>
            <a:r>
              <a:rPr lang="en-US" b="1">
                <a:cs typeface="Calibri Light"/>
              </a:rPr>
              <a:t>Other Considerations</a:t>
            </a:r>
            <a:endParaRPr lang="en-US" b="1"/>
          </a:p>
        </p:txBody>
      </p:sp>
      <p:pic>
        <p:nvPicPr>
          <p:cNvPr id="3" name="Picture 4" descr="Logo, company name&#10;&#10;Description automatically generated">
            <a:extLst>
              <a:ext uri="{FF2B5EF4-FFF2-40B4-BE49-F238E27FC236}">
                <a16:creationId xmlns:a16="http://schemas.microsoft.com/office/drawing/2014/main" id="{FF72CC40-9BF3-0CC4-2750-6460238037AC}"/>
              </a:ext>
            </a:extLst>
          </p:cNvPr>
          <p:cNvPicPr>
            <a:picLocks noGrp="1" noChangeAspect="1"/>
          </p:cNvPicPr>
          <p:nvPr>
            <p:ph sz="half" idx="1"/>
          </p:nvPr>
        </p:nvPicPr>
        <p:blipFill>
          <a:blip r:embed="rId3"/>
          <a:stretch>
            <a:fillRect/>
          </a:stretch>
        </p:blipFill>
        <p:spPr>
          <a:xfrm>
            <a:off x="6567161" y="1621524"/>
            <a:ext cx="4508014" cy="4508014"/>
          </a:xfrm>
        </p:spPr>
      </p:pic>
      <p:sp>
        <p:nvSpPr>
          <p:cNvPr id="4" name="Content Placeholder 3">
            <a:extLst>
              <a:ext uri="{FF2B5EF4-FFF2-40B4-BE49-F238E27FC236}">
                <a16:creationId xmlns:a16="http://schemas.microsoft.com/office/drawing/2014/main" id="{F3561D5B-02B9-3C29-538A-1FCB4316C2CB}"/>
              </a:ext>
            </a:extLst>
          </p:cNvPr>
          <p:cNvSpPr>
            <a:spLocks noGrp="1"/>
          </p:cNvSpPr>
          <p:nvPr>
            <p:ph sz="half" idx="2"/>
          </p:nvPr>
        </p:nvSpPr>
        <p:spPr>
          <a:xfrm>
            <a:off x="832945" y="1694246"/>
            <a:ext cx="5181600" cy="4351338"/>
          </a:xfrm>
        </p:spPr>
        <p:txBody>
          <a:bodyPr vert="horz" lIns="91440" tIns="45720" rIns="91440" bIns="45720" rtlCol="0" anchor="t">
            <a:noAutofit/>
          </a:bodyPr>
          <a:lstStyle/>
          <a:p>
            <a:pPr marL="0" indent="0">
              <a:buNone/>
            </a:pPr>
            <a:r>
              <a:rPr lang="en-US">
                <a:latin typeface="Calibri Light"/>
                <a:ea typeface="+mn-lt"/>
                <a:cs typeface="+mn-lt"/>
              </a:rPr>
              <a:t>Accrediting Bodies</a:t>
            </a:r>
            <a:endParaRPr lang="en-US">
              <a:latin typeface="Calibri Light"/>
              <a:cs typeface="Calibri Light"/>
            </a:endParaRPr>
          </a:p>
          <a:p>
            <a:r>
              <a:rPr lang="en-US" sz="2000">
                <a:latin typeface="Calibri Light"/>
                <a:ea typeface="+mn-lt"/>
                <a:cs typeface="+mn-lt"/>
              </a:rPr>
              <a:t>2022 SACSCOC Annual Meeting in Georgia will include a focus on:</a:t>
            </a:r>
          </a:p>
          <a:p>
            <a:pPr marL="0" indent="0" algn="ctr">
              <a:buNone/>
            </a:pPr>
            <a:r>
              <a:rPr lang="en-US" sz="2000">
                <a:latin typeface="Calibri Light"/>
                <a:ea typeface="+mn-lt"/>
                <a:cs typeface="+mn-lt"/>
              </a:rPr>
              <a:t>"Motivating intentional diversity, equity, and inclusion practices within strategic plans, accreditation systems, and institutional practices."</a:t>
            </a:r>
          </a:p>
          <a:p>
            <a:r>
              <a:rPr lang="en-US" sz="2000">
                <a:latin typeface="Calibri Light"/>
                <a:cs typeface="Calibri" panose="020F0502020204030204"/>
              </a:rPr>
              <a:t>Most of the accrediting bodies for the accredited programs at UL Lafayette require explanations of initiatives and metrics for diversity, equity, and inclusion issues addressing faculty, students, and curriculums.</a:t>
            </a:r>
          </a:p>
        </p:txBody>
      </p:sp>
    </p:spTree>
    <p:extLst>
      <p:ext uri="{BB962C8B-B14F-4D97-AF65-F5344CB8AC3E}">
        <p14:creationId xmlns:p14="http://schemas.microsoft.com/office/powerpoint/2010/main" val="41966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agram&#10;&#10;Description automatically generated">
            <a:extLst>
              <a:ext uri="{FF2B5EF4-FFF2-40B4-BE49-F238E27FC236}">
                <a16:creationId xmlns:a16="http://schemas.microsoft.com/office/drawing/2014/main" id="{D3231DA7-D639-4C69-89E7-C29E89D662C4}"/>
              </a:ext>
            </a:extLst>
          </p:cNvPr>
          <p:cNvPicPr>
            <a:picLocks noChangeAspect="1"/>
          </p:cNvPicPr>
          <p:nvPr/>
        </p:nvPicPr>
        <p:blipFill>
          <a:blip r:embed="rId2"/>
          <a:stretch>
            <a:fillRect/>
          </a:stretch>
        </p:blipFill>
        <p:spPr>
          <a:xfrm>
            <a:off x="4435085" y="1474786"/>
            <a:ext cx="3317757" cy="3210488"/>
          </a:xfrm>
          <a:prstGeom prst="rect">
            <a:avLst/>
          </a:prstGeom>
        </p:spPr>
      </p:pic>
      <p:sp>
        <p:nvSpPr>
          <p:cNvPr id="10" name="Content Placeholder 2">
            <a:extLst>
              <a:ext uri="{FF2B5EF4-FFF2-40B4-BE49-F238E27FC236}">
                <a16:creationId xmlns:a16="http://schemas.microsoft.com/office/drawing/2014/main" id="{9E0F99C8-E018-5C36-AA90-443B4AB809EA}"/>
              </a:ext>
            </a:extLst>
          </p:cNvPr>
          <p:cNvSpPr>
            <a:spLocks noGrp="1"/>
          </p:cNvSpPr>
          <p:nvPr>
            <p:ph sz="half" idx="1"/>
          </p:nvPr>
        </p:nvSpPr>
        <p:spPr>
          <a:xfrm>
            <a:off x="838200" y="871733"/>
            <a:ext cx="10519674" cy="602461"/>
          </a:xfrm>
        </p:spPr>
        <p:txBody>
          <a:bodyPr vert="horz" lIns="91440" tIns="45720" rIns="91440" bIns="45720" rtlCol="0" anchor="t">
            <a:normAutofit/>
          </a:bodyPr>
          <a:lstStyle/>
          <a:p>
            <a:pPr marL="0" indent="0" algn="ctr">
              <a:buNone/>
            </a:pPr>
            <a:r>
              <a:rPr lang="en-US">
                <a:cs typeface="Calibri" panose="020F0502020204030204"/>
              </a:rPr>
              <a:t>Belonging</a:t>
            </a:r>
            <a:endParaRPr lang="en-US"/>
          </a:p>
        </p:txBody>
      </p:sp>
      <p:sp>
        <p:nvSpPr>
          <p:cNvPr id="4" name="Content Placeholder 2">
            <a:extLst>
              <a:ext uri="{FF2B5EF4-FFF2-40B4-BE49-F238E27FC236}">
                <a16:creationId xmlns:a16="http://schemas.microsoft.com/office/drawing/2014/main" id="{03EF47DC-2340-1D3B-1AA6-2379C503DB04}"/>
              </a:ext>
            </a:extLst>
          </p:cNvPr>
          <p:cNvSpPr txBox="1">
            <a:spLocks/>
          </p:cNvSpPr>
          <p:nvPr/>
        </p:nvSpPr>
        <p:spPr>
          <a:xfrm>
            <a:off x="835090" y="4798148"/>
            <a:ext cx="10519674" cy="867327"/>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2000" i="1">
                <a:cs typeface="Calibri" panose="020F0502020204030204"/>
              </a:rPr>
              <a:t>"Belonging has to be something that everyone who works in an organization truly believes in, truly feels."</a:t>
            </a:r>
          </a:p>
          <a:p>
            <a:pPr marL="0" indent="0" algn="ctr">
              <a:lnSpc>
                <a:spcPct val="120000"/>
              </a:lnSpc>
              <a:spcBef>
                <a:spcPts val="0"/>
              </a:spcBef>
              <a:buNone/>
            </a:pPr>
            <a:r>
              <a:rPr lang="en-US" sz="2000" i="1">
                <a:cs typeface="Calibri" panose="020F0502020204030204"/>
              </a:rPr>
              <a:t>"It is everyone's job to make sure that everyone Belongs."</a:t>
            </a:r>
          </a:p>
          <a:p>
            <a:pPr marL="0" indent="0" algn="ctr">
              <a:lnSpc>
                <a:spcPct val="120000"/>
              </a:lnSpc>
              <a:buNone/>
            </a:pPr>
            <a:endParaRPr lang="en-US" sz="1800" i="1">
              <a:cs typeface="Calibri"/>
            </a:endParaRPr>
          </a:p>
          <a:p>
            <a:pPr marL="0" indent="0" algn="ctr">
              <a:buNone/>
            </a:pPr>
            <a:endParaRPr lang="en-US" sz="1800">
              <a:cs typeface="Calibri" panose="020F0502020204030204"/>
            </a:endParaRPr>
          </a:p>
        </p:txBody>
      </p:sp>
      <p:sp>
        <p:nvSpPr>
          <p:cNvPr id="5" name="TextBox 4">
            <a:extLst>
              <a:ext uri="{FF2B5EF4-FFF2-40B4-BE49-F238E27FC236}">
                <a16:creationId xmlns:a16="http://schemas.microsoft.com/office/drawing/2014/main" id="{4D1A87E3-B997-9D09-2073-4CDEB4889F79}"/>
              </a:ext>
            </a:extLst>
          </p:cNvPr>
          <p:cNvSpPr txBox="1"/>
          <p:nvPr/>
        </p:nvSpPr>
        <p:spPr>
          <a:xfrm>
            <a:off x="3049630" y="5594899"/>
            <a:ext cx="66061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t>-Belonging: The Key to Transforming and Maintaining Diversity, Inclusion, and Equality at Work</a:t>
            </a:r>
            <a:endParaRPr lang="en-US"/>
          </a:p>
          <a:p>
            <a:pPr algn="ctr"/>
            <a:r>
              <a:rPr lang="en-US" sz="1200" i="1">
                <a:cs typeface="Calibri"/>
              </a:rPr>
              <a:t>Kathryn Jacob, Sue </a:t>
            </a:r>
            <a:r>
              <a:rPr lang="en-US" sz="1200" i="1" err="1">
                <a:cs typeface="Calibri"/>
              </a:rPr>
              <a:t>Unerman</a:t>
            </a:r>
            <a:r>
              <a:rPr lang="en-US" sz="1200" i="1">
                <a:cs typeface="Calibri"/>
              </a:rPr>
              <a:t>, and Mark Edwards</a:t>
            </a:r>
          </a:p>
        </p:txBody>
      </p:sp>
    </p:spTree>
    <p:extLst>
      <p:ext uri="{BB962C8B-B14F-4D97-AF65-F5344CB8AC3E}">
        <p14:creationId xmlns:p14="http://schemas.microsoft.com/office/powerpoint/2010/main" val="2607211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3112-0B7A-1E42-F6EE-A6EB8E8A6E1B}"/>
              </a:ext>
            </a:extLst>
          </p:cNvPr>
          <p:cNvSpPr>
            <a:spLocks noGrp="1"/>
          </p:cNvSpPr>
          <p:nvPr>
            <p:ph type="title"/>
          </p:nvPr>
        </p:nvSpPr>
        <p:spPr/>
        <p:txBody>
          <a:bodyPr/>
          <a:lstStyle/>
          <a:p>
            <a:r>
              <a:rPr lang="en-US" b="1">
                <a:cs typeface="Calibri Light"/>
              </a:rPr>
              <a:t>Other Considerations</a:t>
            </a:r>
            <a:endParaRPr lang="en-US" b="1"/>
          </a:p>
        </p:txBody>
      </p:sp>
      <p:sp>
        <p:nvSpPr>
          <p:cNvPr id="3" name="Content Placeholder 2">
            <a:extLst>
              <a:ext uri="{FF2B5EF4-FFF2-40B4-BE49-F238E27FC236}">
                <a16:creationId xmlns:a16="http://schemas.microsoft.com/office/drawing/2014/main" id="{F14B8D4A-237B-F544-B2A4-B6BD4775D798}"/>
              </a:ext>
            </a:extLst>
          </p:cNvPr>
          <p:cNvSpPr>
            <a:spLocks noGrp="1"/>
          </p:cNvSpPr>
          <p:nvPr>
            <p:ph sz="half" idx="1"/>
          </p:nvPr>
        </p:nvSpPr>
        <p:spPr>
          <a:xfrm>
            <a:off x="838200" y="1825625"/>
            <a:ext cx="5280485" cy="4351338"/>
          </a:xfrm>
        </p:spPr>
        <p:txBody>
          <a:bodyPr vert="horz" lIns="91440" tIns="45720" rIns="91440" bIns="45720" rtlCol="0" anchor="t">
            <a:normAutofit fontScale="92500" lnSpcReduction="10000"/>
          </a:bodyPr>
          <a:lstStyle/>
          <a:p>
            <a:pPr marL="0" indent="0">
              <a:buNone/>
            </a:pPr>
            <a:r>
              <a:rPr lang="en-US">
                <a:cs typeface="Calibri"/>
              </a:rPr>
              <a:t>Governing Bodies</a:t>
            </a:r>
            <a:endParaRPr lang="en-US"/>
          </a:p>
          <a:p>
            <a:pPr lvl="1"/>
            <a:r>
              <a:rPr lang="en-US">
                <a:latin typeface="Calibri Light"/>
                <a:cs typeface="Calibri"/>
              </a:rPr>
              <a:t>UL System Board of Supervisors</a:t>
            </a:r>
          </a:p>
          <a:p>
            <a:pPr lvl="2"/>
            <a:r>
              <a:rPr lang="en-US">
                <a:latin typeface="Calibri Light"/>
                <a:cs typeface="Calibri"/>
              </a:rPr>
              <a:t>Report and Recommendations – Task force on Inclusion in the Workplace (2019): </a:t>
            </a:r>
            <a:r>
              <a:rPr lang="en-US">
                <a:latin typeface="Calibri Light"/>
                <a:ea typeface="+mn-lt"/>
                <a:cs typeface="+mn-lt"/>
              </a:rPr>
              <a:t>Cultural Competence, Recruiting, Hiring &amp; Retaining, Professional Development &amp; Leadership Training, and Athletics </a:t>
            </a:r>
            <a:endParaRPr lang="en-US">
              <a:latin typeface="Calibri Light"/>
              <a:cs typeface="Calibri"/>
            </a:endParaRPr>
          </a:p>
          <a:p>
            <a:pPr lvl="1"/>
            <a:r>
              <a:rPr lang="en-US">
                <a:latin typeface="Calibri Light"/>
                <a:cs typeface="Calibri"/>
              </a:rPr>
              <a:t>Louisiana Board of Regents</a:t>
            </a:r>
          </a:p>
          <a:p>
            <a:pPr lvl="2"/>
            <a:r>
              <a:rPr lang="en-US">
                <a:latin typeface="Calibri Light"/>
                <a:ea typeface="+mn-lt"/>
                <a:cs typeface="+mn-lt"/>
              </a:rPr>
              <a:t>The Board of Regents will lead the way in developing and implementing key initiatives to eliminate performance gaps, bring equity, and provide opportunity and social mobility for underserved Louisiana residents.</a:t>
            </a:r>
            <a:endParaRPr lang="en-US">
              <a:latin typeface="Calibri Light"/>
              <a:cs typeface="Calibri"/>
            </a:endParaRPr>
          </a:p>
        </p:txBody>
      </p:sp>
      <p:pic>
        <p:nvPicPr>
          <p:cNvPr id="5" name="Picture 5" descr="Text&#10;&#10;Description automatically generated">
            <a:extLst>
              <a:ext uri="{FF2B5EF4-FFF2-40B4-BE49-F238E27FC236}">
                <a16:creationId xmlns:a16="http://schemas.microsoft.com/office/drawing/2014/main" id="{29802668-142F-66D9-58B8-B8588A45276D}"/>
              </a:ext>
            </a:extLst>
          </p:cNvPr>
          <p:cNvPicPr>
            <a:picLocks noGrp="1" noChangeAspect="1"/>
          </p:cNvPicPr>
          <p:nvPr>
            <p:ph sz="half" idx="2"/>
          </p:nvPr>
        </p:nvPicPr>
        <p:blipFill>
          <a:blip r:embed="rId3"/>
          <a:stretch>
            <a:fillRect/>
          </a:stretch>
        </p:blipFill>
        <p:spPr>
          <a:xfrm>
            <a:off x="6705600" y="3277394"/>
            <a:ext cx="4114800" cy="1447800"/>
          </a:xfrm>
        </p:spPr>
      </p:pic>
      <p:pic>
        <p:nvPicPr>
          <p:cNvPr id="6" name="Picture 6" descr="A picture containing text&#10;&#10;Description automatically generated">
            <a:extLst>
              <a:ext uri="{FF2B5EF4-FFF2-40B4-BE49-F238E27FC236}">
                <a16:creationId xmlns:a16="http://schemas.microsoft.com/office/drawing/2014/main" id="{1088BD6D-E369-0998-F920-8B30A935325E}"/>
              </a:ext>
            </a:extLst>
          </p:cNvPr>
          <p:cNvPicPr>
            <a:picLocks noChangeAspect="1"/>
          </p:cNvPicPr>
          <p:nvPr/>
        </p:nvPicPr>
        <p:blipFill>
          <a:blip r:embed="rId4"/>
          <a:stretch>
            <a:fillRect/>
          </a:stretch>
        </p:blipFill>
        <p:spPr>
          <a:xfrm>
            <a:off x="6864980" y="1368692"/>
            <a:ext cx="3953093" cy="2631517"/>
          </a:xfrm>
          <a:prstGeom prst="rect">
            <a:avLst/>
          </a:prstGeom>
        </p:spPr>
      </p:pic>
    </p:spTree>
    <p:extLst>
      <p:ext uri="{BB962C8B-B14F-4D97-AF65-F5344CB8AC3E}">
        <p14:creationId xmlns:p14="http://schemas.microsoft.com/office/powerpoint/2010/main" val="833042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47773-D22A-9091-BDF2-8A1174B66674}"/>
              </a:ext>
            </a:extLst>
          </p:cNvPr>
          <p:cNvSpPr>
            <a:spLocks noGrp="1"/>
          </p:cNvSpPr>
          <p:nvPr>
            <p:ph type="ctrTitle"/>
          </p:nvPr>
        </p:nvSpPr>
        <p:spPr>
          <a:xfrm>
            <a:off x="-3667" y="656448"/>
            <a:ext cx="12196379" cy="1084318"/>
          </a:xfrm>
        </p:spPr>
        <p:txBody>
          <a:bodyPr>
            <a:normAutofit/>
          </a:bodyPr>
          <a:lstStyle/>
          <a:p>
            <a:r>
              <a:rPr lang="en-US" sz="7000" b="1" dirty="0">
                <a:latin typeface="Calibri"/>
                <a:cs typeface="Calibri Light"/>
              </a:rPr>
              <a:t>Questions?</a:t>
            </a:r>
            <a:endParaRPr lang="en-US" sz="7000" b="1" dirty="0">
              <a:latin typeface="Calibri"/>
              <a:ea typeface="Calibri"/>
              <a:cs typeface="Calibri Light"/>
            </a:endParaRPr>
          </a:p>
        </p:txBody>
      </p:sp>
      <p:sp>
        <p:nvSpPr>
          <p:cNvPr id="10" name="Title 1">
            <a:extLst>
              <a:ext uri="{FF2B5EF4-FFF2-40B4-BE49-F238E27FC236}">
                <a16:creationId xmlns:a16="http://schemas.microsoft.com/office/drawing/2014/main" id="{B6659977-439C-9AC1-96D7-82E20FF8C964}"/>
              </a:ext>
            </a:extLst>
          </p:cNvPr>
          <p:cNvSpPr txBox="1">
            <a:spLocks/>
          </p:cNvSpPr>
          <p:nvPr/>
        </p:nvSpPr>
        <p:spPr>
          <a:xfrm>
            <a:off x="-7245" y="1740869"/>
            <a:ext cx="12198130" cy="3748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b="1" dirty="0">
                <a:solidFill>
                  <a:srgbClr val="C00000"/>
                </a:solidFill>
                <a:latin typeface="Calibri Light"/>
                <a:cs typeface="Calibri Light"/>
              </a:rPr>
              <a:t>UL Lafayette Office for Campus Diversity</a:t>
            </a:r>
            <a:endParaRPr lang="en-US" sz="3400" b="1">
              <a:solidFill>
                <a:srgbClr val="C00000"/>
              </a:solidFill>
              <a:ea typeface="Calibri Light"/>
              <a:cs typeface="Calibri Light"/>
            </a:endParaRPr>
          </a:p>
        </p:txBody>
      </p:sp>
      <p:sp>
        <p:nvSpPr>
          <p:cNvPr id="4" name="Subtitle 8">
            <a:extLst>
              <a:ext uri="{FF2B5EF4-FFF2-40B4-BE49-F238E27FC236}">
                <a16:creationId xmlns:a16="http://schemas.microsoft.com/office/drawing/2014/main" id="{C1C9AF8D-CED1-228A-3008-3AB54165D8B9}"/>
              </a:ext>
            </a:extLst>
          </p:cNvPr>
          <p:cNvSpPr txBox="1">
            <a:spLocks/>
          </p:cNvSpPr>
          <p:nvPr/>
        </p:nvSpPr>
        <p:spPr>
          <a:xfrm>
            <a:off x="1487145" y="2115339"/>
            <a:ext cx="9144000" cy="9200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latin typeface="Calibri Light"/>
                <a:cs typeface="Calibri"/>
              </a:rPr>
              <a:t>Diversity.louisiana.edu  |  diversity@louisiana.edu</a:t>
            </a:r>
            <a:endParaRPr lang="en-US" sz="2000" dirty="0"/>
          </a:p>
        </p:txBody>
      </p:sp>
      <p:pic>
        <p:nvPicPr>
          <p:cNvPr id="11" name="Picture 10" descr="A group of trees with text&#10;&#10;Description automatically generated">
            <a:extLst>
              <a:ext uri="{FF2B5EF4-FFF2-40B4-BE49-F238E27FC236}">
                <a16:creationId xmlns:a16="http://schemas.microsoft.com/office/drawing/2014/main" id="{46C24D46-CA42-B464-23A9-985EA1707FFC}"/>
              </a:ext>
            </a:extLst>
          </p:cNvPr>
          <p:cNvPicPr>
            <a:picLocks noChangeAspect="1"/>
          </p:cNvPicPr>
          <p:nvPr/>
        </p:nvPicPr>
        <p:blipFill>
          <a:blip r:embed="rId2"/>
          <a:stretch>
            <a:fillRect/>
          </a:stretch>
        </p:blipFill>
        <p:spPr>
          <a:xfrm>
            <a:off x="1263027" y="2777632"/>
            <a:ext cx="4571002" cy="1741008"/>
          </a:xfrm>
          <a:prstGeom prst="rect">
            <a:avLst/>
          </a:prstGeom>
        </p:spPr>
      </p:pic>
      <p:pic>
        <p:nvPicPr>
          <p:cNvPr id="12" name="Picture 11" descr="A red blue and white circle with a white logo&#10;&#10;Description automatically generated">
            <a:extLst>
              <a:ext uri="{FF2B5EF4-FFF2-40B4-BE49-F238E27FC236}">
                <a16:creationId xmlns:a16="http://schemas.microsoft.com/office/drawing/2014/main" id="{866D0C6E-E85C-07B8-CF05-AA0675B0F566}"/>
              </a:ext>
            </a:extLst>
          </p:cNvPr>
          <p:cNvPicPr>
            <a:picLocks noChangeAspect="1"/>
          </p:cNvPicPr>
          <p:nvPr/>
        </p:nvPicPr>
        <p:blipFill>
          <a:blip r:embed="rId3"/>
          <a:stretch>
            <a:fillRect/>
          </a:stretch>
        </p:blipFill>
        <p:spPr>
          <a:xfrm>
            <a:off x="6094007" y="2777632"/>
            <a:ext cx="4571002" cy="1741008"/>
          </a:xfrm>
          <a:prstGeom prst="rect">
            <a:avLst/>
          </a:prstGeom>
        </p:spPr>
      </p:pic>
      <p:sp>
        <p:nvSpPr>
          <p:cNvPr id="13" name="TextBox 12">
            <a:extLst>
              <a:ext uri="{FF2B5EF4-FFF2-40B4-BE49-F238E27FC236}">
                <a16:creationId xmlns:a16="http://schemas.microsoft.com/office/drawing/2014/main" id="{D2700BCE-B0E8-63FA-2BEB-DA5298499A57}"/>
              </a:ext>
            </a:extLst>
          </p:cNvPr>
          <p:cNvSpPr txBox="1"/>
          <p:nvPr/>
        </p:nvSpPr>
        <p:spPr>
          <a:xfrm>
            <a:off x="2911539" y="4868831"/>
            <a:ext cx="637390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332222"/>
                </a:solidFill>
                <a:latin typeface="Calibri Light"/>
                <a:cs typeface="Lucida Sans Unicode"/>
              </a:rPr>
              <a:t>Follow us on social media using hashtags #ULdiversity, #inclusiveUL and #ULwomenlead.</a:t>
            </a:r>
            <a:endParaRPr lang="en-US"/>
          </a:p>
          <a:p>
            <a:pPr algn="ctr"/>
            <a:r>
              <a:rPr lang="en-US" sz="1400" b="1" dirty="0">
                <a:solidFill>
                  <a:srgbClr val="332222"/>
                </a:solidFill>
                <a:latin typeface="Calibri Light"/>
                <a:cs typeface="Lucida Sans Unicode"/>
              </a:rPr>
              <a:t>Facebook: </a:t>
            </a:r>
            <a:r>
              <a:rPr lang="en-US" sz="1400" b="1" dirty="0">
                <a:solidFill>
                  <a:srgbClr val="BA0303"/>
                </a:solidFill>
                <a:latin typeface="Calibri Light"/>
                <a:cs typeface="Lucida Sans Unicode"/>
                <a:hlinkClick r:id="rId4"/>
              </a:rPr>
              <a:t>@ULcampusdiversity</a:t>
            </a:r>
            <a:br>
              <a:rPr lang="en-US" sz="1400" b="1" dirty="0">
                <a:latin typeface="Calibri Light"/>
                <a:cs typeface="Lucida Sans Unicode"/>
              </a:rPr>
            </a:br>
            <a:r>
              <a:rPr lang="en-US" sz="1400" b="1" dirty="0">
                <a:solidFill>
                  <a:srgbClr val="332222"/>
                </a:solidFill>
                <a:latin typeface="Calibri Light"/>
                <a:cs typeface="Lucida Sans Unicode"/>
              </a:rPr>
              <a:t>Instagram: </a:t>
            </a:r>
            <a:r>
              <a:rPr lang="en-US" sz="1400" b="1" dirty="0">
                <a:solidFill>
                  <a:srgbClr val="BA0303"/>
                </a:solidFill>
                <a:latin typeface="Calibri Light"/>
                <a:cs typeface="Lucida Sans Unicode"/>
                <a:hlinkClick r:id="rId5"/>
              </a:rPr>
              <a:t>@uldiversity</a:t>
            </a:r>
            <a:br>
              <a:rPr lang="en-US" sz="1400" b="1" dirty="0">
                <a:latin typeface="Calibri Light"/>
                <a:cs typeface="Lucida Sans Unicode"/>
              </a:rPr>
            </a:br>
            <a:r>
              <a:rPr lang="en-US" sz="1400" b="1" dirty="0">
                <a:solidFill>
                  <a:srgbClr val="332222"/>
                </a:solidFill>
                <a:latin typeface="Calibri Light"/>
                <a:cs typeface="Lucida Sans Unicode"/>
              </a:rPr>
              <a:t>Twitter: </a:t>
            </a:r>
            <a:r>
              <a:rPr lang="en-US" sz="1400" b="1" dirty="0">
                <a:solidFill>
                  <a:srgbClr val="BA0303"/>
                </a:solidFill>
                <a:latin typeface="Calibri Light"/>
                <a:cs typeface="Lucida Sans Unicode"/>
                <a:hlinkClick r:id="rId6"/>
              </a:rPr>
              <a:t>@ULdiversity</a:t>
            </a:r>
            <a:endParaRPr lang="en-US" sz="1400" b="1">
              <a:solidFill>
                <a:srgbClr val="BA0303"/>
              </a:solidFill>
              <a:latin typeface="Calibri Light"/>
              <a:cs typeface="Lucida Sans Unicode"/>
            </a:endParaRPr>
          </a:p>
        </p:txBody>
      </p:sp>
    </p:spTree>
    <p:extLst>
      <p:ext uri="{BB962C8B-B14F-4D97-AF65-F5344CB8AC3E}">
        <p14:creationId xmlns:p14="http://schemas.microsoft.com/office/powerpoint/2010/main" val="4762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03352-99BE-602C-EBA9-5BEEB1C31D58}"/>
              </a:ext>
            </a:extLst>
          </p:cNvPr>
          <p:cNvSpPr>
            <a:spLocks noGrp="1"/>
          </p:cNvSpPr>
          <p:nvPr>
            <p:ph sz="half" idx="1"/>
          </p:nvPr>
        </p:nvSpPr>
        <p:spPr>
          <a:xfrm>
            <a:off x="838200" y="1145123"/>
            <a:ext cx="10519674" cy="602461"/>
          </a:xfrm>
        </p:spPr>
        <p:txBody>
          <a:bodyPr vert="horz" lIns="91440" tIns="45720" rIns="91440" bIns="45720" rtlCol="0" anchor="t">
            <a:normAutofit/>
          </a:bodyPr>
          <a:lstStyle/>
          <a:p>
            <a:pPr marL="0" indent="0" algn="ctr">
              <a:buNone/>
            </a:pPr>
            <a:r>
              <a:rPr lang="en-US">
                <a:cs typeface="Calibri" panose="020F0502020204030204"/>
              </a:rPr>
              <a:t>Equity &amp; Inclusion</a:t>
            </a:r>
            <a:endParaRPr lang="en-US"/>
          </a:p>
        </p:txBody>
      </p:sp>
      <p:pic>
        <p:nvPicPr>
          <p:cNvPr id="2" name="Picture 4">
            <a:extLst>
              <a:ext uri="{FF2B5EF4-FFF2-40B4-BE49-F238E27FC236}">
                <a16:creationId xmlns:a16="http://schemas.microsoft.com/office/drawing/2014/main" id="{AEF35D6F-7809-D41C-CA31-0771A03AF948}"/>
              </a:ext>
            </a:extLst>
          </p:cNvPr>
          <p:cNvPicPr>
            <a:picLocks noChangeAspect="1"/>
          </p:cNvPicPr>
          <p:nvPr/>
        </p:nvPicPr>
        <p:blipFill>
          <a:blip r:embed="rId2"/>
          <a:stretch>
            <a:fillRect/>
          </a:stretch>
        </p:blipFill>
        <p:spPr>
          <a:xfrm>
            <a:off x="3310422" y="2244790"/>
            <a:ext cx="5726001" cy="3240468"/>
          </a:xfrm>
          <a:prstGeom prst="rect">
            <a:avLst/>
          </a:prstGeom>
        </p:spPr>
      </p:pic>
    </p:spTree>
    <p:extLst>
      <p:ext uri="{BB962C8B-B14F-4D97-AF65-F5344CB8AC3E}">
        <p14:creationId xmlns:p14="http://schemas.microsoft.com/office/powerpoint/2010/main" val="30515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D763D7-C3AF-08CB-A321-8E8412B86620}"/>
              </a:ext>
            </a:extLst>
          </p:cNvPr>
          <p:cNvSpPr txBox="1"/>
          <p:nvPr/>
        </p:nvSpPr>
        <p:spPr>
          <a:xfrm>
            <a:off x="1077270" y="2455850"/>
            <a:ext cx="1003164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0" b="1" dirty="0"/>
              <a:t>WHAT DO WE DO?</a:t>
            </a:r>
            <a:endParaRPr lang="en-US" sz="7000" dirty="0">
              <a:cs typeface="Calibri"/>
            </a:endParaRPr>
          </a:p>
        </p:txBody>
      </p:sp>
    </p:spTree>
    <p:extLst>
      <p:ext uri="{BB962C8B-B14F-4D97-AF65-F5344CB8AC3E}">
        <p14:creationId xmlns:p14="http://schemas.microsoft.com/office/powerpoint/2010/main" val="9133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E0F99C8-E018-5C36-AA90-443B4AB809EA}"/>
              </a:ext>
            </a:extLst>
          </p:cNvPr>
          <p:cNvSpPr>
            <a:spLocks noGrp="1"/>
          </p:cNvSpPr>
          <p:nvPr>
            <p:ph sz="half" idx="1"/>
          </p:nvPr>
        </p:nvSpPr>
        <p:spPr>
          <a:xfrm>
            <a:off x="838200" y="1145123"/>
            <a:ext cx="10519674" cy="602461"/>
          </a:xfrm>
        </p:spPr>
        <p:txBody>
          <a:bodyPr vert="horz" lIns="91440" tIns="45720" rIns="91440" bIns="45720" rtlCol="0" anchor="t">
            <a:normAutofit/>
          </a:bodyPr>
          <a:lstStyle/>
          <a:p>
            <a:pPr marL="0" indent="0" algn="ctr">
              <a:buNone/>
            </a:pPr>
            <a:r>
              <a:rPr lang="en-US">
                <a:cs typeface="Calibri" panose="020F0502020204030204"/>
              </a:rPr>
              <a:t>Promote a Culture of Belonging that is Actual, not Performative</a:t>
            </a:r>
          </a:p>
        </p:txBody>
      </p:sp>
      <p:pic>
        <p:nvPicPr>
          <p:cNvPr id="3" name="Picture 3" descr="Diagram&#10;&#10;Description automatically generated">
            <a:extLst>
              <a:ext uri="{FF2B5EF4-FFF2-40B4-BE49-F238E27FC236}">
                <a16:creationId xmlns:a16="http://schemas.microsoft.com/office/drawing/2014/main" id="{70B9DA93-298D-FF42-7A0A-14D2B86B9EBB}"/>
              </a:ext>
            </a:extLst>
          </p:cNvPr>
          <p:cNvPicPr>
            <a:picLocks noChangeAspect="1"/>
          </p:cNvPicPr>
          <p:nvPr/>
        </p:nvPicPr>
        <p:blipFill>
          <a:blip r:embed="rId2"/>
          <a:stretch>
            <a:fillRect/>
          </a:stretch>
        </p:blipFill>
        <p:spPr>
          <a:xfrm>
            <a:off x="2869325" y="2109596"/>
            <a:ext cx="6448095" cy="3689842"/>
          </a:xfrm>
          <a:prstGeom prst="rect">
            <a:avLst/>
          </a:prstGeom>
        </p:spPr>
      </p:pic>
    </p:spTree>
    <p:extLst>
      <p:ext uri="{BB962C8B-B14F-4D97-AF65-F5344CB8AC3E}">
        <p14:creationId xmlns:p14="http://schemas.microsoft.com/office/powerpoint/2010/main" val="119393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Campus Resources | Academic and Transfer Advising Services">
            <a:extLst>
              <a:ext uri="{FF2B5EF4-FFF2-40B4-BE49-F238E27FC236}">
                <a16:creationId xmlns:a16="http://schemas.microsoft.com/office/drawing/2014/main" id="{76A5D8D9-DD67-F5B2-54FA-75B73E1D6F7D}"/>
              </a:ext>
            </a:extLst>
          </p:cNvPr>
          <p:cNvPicPr>
            <a:picLocks noChangeAspect="1"/>
          </p:cNvPicPr>
          <p:nvPr/>
        </p:nvPicPr>
        <p:blipFill rotWithShape="1">
          <a:blip r:embed="rId2">
            <a:alphaModFix amt="50000"/>
          </a:blip>
          <a:srcRect l="18827" r="3396" b="1"/>
          <a:stretch/>
        </p:blipFill>
        <p:spPr>
          <a:xfrm>
            <a:off x="20" y="1"/>
            <a:ext cx="12191980" cy="6857999"/>
          </a:xfrm>
          <a:prstGeom prst="rect">
            <a:avLst/>
          </a:prstGeom>
        </p:spPr>
      </p:pic>
      <p:sp>
        <p:nvSpPr>
          <p:cNvPr id="2" name="Title 1">
            <a:extLst>
              <a:ext uri="{FF2B5EF4-FFF2-40B4-BE49-F238E27FC236}">
                <a16:creationId xmlns:a16="http://schemas.microsoft.com/office/drawing/2014/main" id="{D9B22C70-17D3-C0D3-5277-2D90AE7A4ED9}"/>
              </a:ext>
            </a:extLst>
          </p:cNvPr>
          <p:cNvSpPr>
            <a:spLocks noGrp="1"/>
          </p:cNvSpPr>
          <p:nvPr>
            <p:ph type="ctrTitle"/>
          </p:nvPr>
        </p:nvSpPr>
        <p:spPr>
          <a:xfrm>
            <a:off x="1524000" y="1122362"/>
            <a:ext cx="9144000" cy="2731185"/>
          </a:xfrm>
        </p:spPr>
        <p:txBody>
          <a:bodyPr>
            <a:normAutofit/>
          </a:bodyPr>
          <a:lstStyle/>
          <a:p>
            <a:r>
              <a:rPr lang="en-US" dirty="0">
                <a:solidFill>
                  <a:srgbClr val="FFFFFF"/>
                </a:solidFill>
                <a:latin typeface="Calibri"/>
                <a:ea typeface="Calibri"/>
                <a:cs typeface="Calibri"/>
              </a:rPr>
              <a:t>Resources</a:t>
            </a:r>
          </a:p>
        </p:txBody>
      </p:sp>
    </p:spTree>
    <p:extLst>
      <p:ext uri="{BB962C8B-B14F-4D97-AF65-F5344CB8AC3E}">
        <p14:creationId xmlns:p14="http://schemas.microsoft.com/office/powerpoint/2010/main" val="30548074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06DE62E-B223-97C0-71A5-C7A76AD9D4C4}"/>
              </a:ext>
            </a:extLst>
          </p:cNvPr>
          <p:cNvSpPr txBox="1">
            <a:spLocks/>
          </p:cNvSpPr>
          <p:nvPr/>
        </p:nvSpPr>
        <p:spPr>
          <a:xfrm>
            <a:off x="832945" y="1709186"/>
            <a:ext cx="10525560" cy="25982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Calibri Light"/>
                <a:ea typeface="+mn-lt"/>
                <a:cs typeface="Calibri Light"/>
              </a:rPr>
              <a:t>Safety</a:t>
            </a:r>
            <a:endParaRPr lang="en-US" dirty="0">
              <a:cs typeface="Calibri" panose="020F0502020204030204"/>
            </a:endParaRPr>
          </a:p>
          <a:p>
            <a:pPr marL="0" indent="0" algn="ctr">
              <a:buNone/>
            </a:pPr>
            <a:r>
              <a:rPr lang="en-US">
                <a:latin typeface="Calibri Light"/>
                <a:cs typeface="Calibri Light"/>
              </a:rPr>
              <a:t>Belonging</a:t>
            </a:r>
            <a:endParaRPr lang="en-US">
              <a:cs typeface="Calibri" panose="020F0502020204030204"/>
            </a:endParaRPr>
          </a:p>
          <a:p>
            <a:pPr marL="0" indent="0" algn="ctr">
              <a:buNone/>
            </a:pPr>
            <a:r>
              <a:rPr lang="en-US">
                <a:latin typeface="Calibri Light"/>
                <a:cs typeface="Calibri Light"/>
              </a:rPr>
              <a:t>Engagement and Dialogue</a:t>
            </a:r>
            <a:endParaRPr lang="en-US">
              <a:cs typeface="Calibri" panose="020F0502020204030204"/>
            </a:endParaRPr>
          </a:p>
          <a:p>
            <a:pPr marL="0" indent="0" algn="ctr">
              <a:buNone/>
            </a:pPr>
            <a:r>
              <a:rPr lang="en-US">
                <a:latin typeface="Calibri Light"/>
                <a:cs typeface="Calibri"/>
              </a:rPr>
              <a:t>Inclusive Teaching</a:t>
            </a:r>
          </a:p>
          <a:p>
            <a:pPr marL="0" indent="0" algn="ctr">
              <a:buNone/>
            </a:pPr>
            <a:r>
              <a:rPr lang="en-US" dirty="0">
                <a:latin typeface="Calibri Light"/>
                <a:cs typeface="Calibri Light"/>
              </a:rPr>
              <a:t>Academic</a:t>
            </a:r>
          </a:p>
          <a:p>
            <a:pPr marL="0" indent="0">
              <a:buNone/>
            </a:pPr>
            <a:endParaRPr lang="en-US" dirty="0">
              <a:latin typeface="Calibri Light"/>
              <a:cs typeface="Calibri Light"/>
            </a:endParaRPr>
          </a:p>
        </p:txBody>
      </p:sp>
    </p:spTree>
    <p:extLst>
      <p:ext uri="{BB962C8B-B14F-4D97-AF65-F5344CB8AC3E}">
        <p14:creationId xmlns:p14="http://schemas.microsoft.com/office/powerpoint/2010/main" val="3847532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41</Slides>
  <Notes>3</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YOU BELONG HERE</vt:lpstr>
      <vt:lpstr>Guiding Principles  Our Mission The Office for Campus Diversity's mission is to cultivates an inclusive learning environment that values different perspectives and promotes intercultural engagement.  Our Vision We strive to create a diverse and inclusive community in which all members feel valued, respected, and able to reach their full potential.</vt:lpstr>
      <vt:lpstr>A Campus Environment where everyone  BELONGS</vt:lpstr>
      <vt:lpstr>PowerPoint Presentation</vt:lpstr>
      <vt:lpstr>PowerPoint Presentation</vt:lpstr>
      <vt:lpstr>PowerPoint Presentation</vt:lpstr>
      <vt:lpstr>PowerPoint Presentation</vt:lpstr>
      <vt:lpstr>Resources</vt:lpstr>
      <vt:lpstr>PowerPoint Presentation</vt:lpstr>
      <vt:lpstr>Courageous Conversations</vt:lpstr>
      <vt:lpstr>PowerPoint Presentation</vt:lpstr>
      <vt:lpstr>LGBTQ+ Resources &amp; Support</vt:lpstr>
      <vt:lpstr>PowerPoint Presentation</vt:lpstr>
      <vt:lpstr>Foster Inclusive Practices</vt:lpstr>
      <vt:lpstr>Educating for Equity Fellows Program A Cohort-Based Professional Development Program for Equity-Minded Teaching and Learning</vt:lpstr>
      <vt:lpstr>First 2 Geaux First Generation College Student Celebration</vt:lpstr>
      <vt:lpstr>PowerPoint Presentation</vt:lpstr>
      <vt:lpstr>Support Affinity Groups</vt:lpstr>
      <vt:lpstr>Celebrate Heritage</vt:lpstr>
      <vt:lpstr>Community Outreach, Service, &amp; Engagement </vt:lpstr>
      <vt:lpstr>Assessment: Campus Climate Survey DEI Reports &amp; Needs Assessments</vt:lpstr>
      <vt:lpstr>PowerPoint Presentation</vt:lpstr>
      <vt:lpstr>PowerPoint Presentation</vt:lpstr>
      <vt:lpstr>Diversity Advisory Council</vt:lpstr>
      <vt:lpstr>PowerPoint Presentation</vt:lpstr>
      <vt:lpstr>Athletics Diversity and Inclusion Designee</vt:lpstr>
      <vt:lpstr>PowerPoint Presentation</vt:lpstr>
      <vt:lpstr>Strategic Plan for Inclusive Excellence</vt:lpstr>
      <vt:lpstr>PowerPoint Presentation</vt:lpstr>
      <vt:lpstr>Professional Development: Women's Leadership Conference</vt:lpstr>
      <vt:lpstr>PowerPoint Presentation</vt:lpstr>
      <vt:lpstr>Faculty Diversity</vt:lpstr>
      <vt:lpstr>PowerPoint Presentation</vt:lpstr>
      <vt:lpstr>Consulting</vt:lpstr>
      <vt:lpstr>Campus Culture for Belonging</vt:lpstr>
      <vt:lpstr>Other Activities</vt:lpstr>
      <vt:lpstr>Other Activities</vt:lpstr>
      <vt:lpstr>UL Lafayette DEI Successes</vt:lpstr>
      <vt:lpstr>Other Considerations</vt:lpstr>
      <vt:lpstr>Other Considerations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587</cp:revision>
  <dcterms:created xsi:type="dcterms:W3CDTF">2022-07-11T21:36:54Z</dcterms:created>
  <dcterms:modified xsi:type="dcterms:W3CDTF">2023-08-14T16:37:06Z</dcterms:modified>
</cp:coreProperties>
</file>